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76" r:id="rId6"/>
    <p:sldId id="277" r:id="rId7"/>
    <p:sldId id="278" r:id="rId8"/>
    <p:sldId id="281" r:id="rId9"/>
    <p:sldId id="280" r:id="rId10"/>
    <p:sldId id="274" r:id="rId11"/>
    <p:sldId id="259" r:id="rId12"/>
    <p:sldId id="282" r:id="rId13"/>
    <p:sldId id="266" r:id="rId14"/>
    <p:sldId id="263" r:id="rId15"/>
    <p:sldId id="286" r:id="rId16"/>
    <p:sldId id="288" r:id="rId17"/>
    <p:sldId id="287" r:id="rId18"/>
    <p:sldId id="284" r:id="rId19"/>
    <p:sldId id="272" r:id="rId20"/>
    <p:sldId id="289" r:id="rId21"/>
    <p:sldId id="290" r:id="rId22"/>
    <p:sldId id="285" r:id="rId23"/>
    <p:sldId id="264" r:id="rId24"/>
    <p:sldId id="291" r:id="rId25"/>
    <p:sldId id="293" r:id="rId26"/>
    <p:sldId id="292" r:id="rId27"/>
    <p:sldId id="294" r:id="rId28"/>
    <p:sldId id="296" r:id="rId29"/>
    <p:sldId id="269" r:id="rId30"/>
    <p:sldId id="265" r:id="rId31"/>
    <p:sldId id="275" r:id="rId32"/>
  </p:sldIdLst>
  <p:sldSz cx="18288000" cy="10287000"/>
  <p:notesSz cx="6858000" cy="9144000"/>
  <p:embeddedFontLst>
    <p:embeddedFont>
      <p:font typeface="思源黑体" panose="02010600030101010101" charset="-122"/>
      <p:regular r:id="rId33"/>
    </p:embeddedFont>
    <p:embeddedFont>
      <p:font typeface="HarmonyOS Sans SC" panose="00000500000000000000" pitchFamily="2" charset="-122"/>
      <p:regular r:id="rId34"/>
      <p:bold r:id="rId35"/>
    </p:embeddedFont>
    <p:embeddedFont>
      <p:font typeface="HarmonyOS Sans SC Black" panose="00000A00000000000000" pitchFamily="2" charset="-122"/>
      <p:bold r:id="rId36"/>
    </p:embeddedFont>
    <p:embeddedFont>
      <p:font typeface="HarmonyOS Sans SC Light" panose="00000400000000000000" pitchFamily="2" charset="-122"/>
      <p:regular r:id="rId37"/>
    </p:embeddedFont>
    <p:embeddedFont>
      <p:font typeface="HarmonyOS Sans SC Medium" panose="00000600000000000000" pitchFamily="2" charset="-122"/>
      <p:regular r:id="rId38"/>
    </p:embeddedFont>
    <p:embeddedFont>
      <p:font typeface="Montserrat" panose="00000500000000000000" pitchFamily="50" charset="0"/>
      <p:regular r:id="rId39"/>
      <p:bold r:id="rId40"/>
    </p:embeddedFont>
    <p:embeddedFont>
      <p:font typeface="Montserrat Heavy" panose="02010600030101010101" charset="0"/>
      <p:regular r:id="rId41"/>
    </p:embeddedFont>
    <p:embeddedFont>
      <p:font typeface="Montserrat Ultra-Bold" panose="02010600030101010101"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9BA"/>
    <a:srgbClr val="7C7878"/>
    <a:srgbClr val="82B6F0"/>
    <a:srgbClr val="19172D"/>
    <a:srgbClr val="D0D8E8"/>
    <a:srgbClr val="C2C2C3"/>
    <a:srgbClr val="CBAF7C"/>
    <a:srgbClr val="CED2DD"/>
    <a:srgbClr val="8AB371"/>
    <a:srgbClr val="BFD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28" autoAdjust="0"/>
    <p:restoredTop sz="94622" autoAdjust="0"/>
  </p:normalViewPr>
  <p:slideViewPr>
    <p:cSldViewPr>
      <p:cViewPr>
        <p:scale>
          <a:sx n="50" d="100"/>
          <a:sy n="50" d="100"/>
        </p:scale>
        <p:origin x="592" y="5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jpeg"/></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40.png"/><Relationship Id="rId21" Type="http://schemas.openxmlformats.org/officeDocument/2006/relationships/image" Target="../media/image56.png"/><Relationship Id="rId7" Type="http://schemas.openxmlformats.org/officeDocument/2006/relationships/image" Target="../media/image22.png"/><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image" Target="../media/image39.jpeg"/><Relationship Id="rId16" Type="http://schemas.openxmlformats.org/officeDocument/2006/relationships/image" Target="../media/image51.svg"/><Relationship Id="rId20"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6.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5.svg"/><Relationship Id="rId19" Type="http://schemas.openxmlformats.org/officeDocument/2006/relationships/image" Target="../media/image54.png"/><Relationship Id="rId4" Type="http://schemas.openxmlformats.org/officeDocument/2006/relationships/image" Target="../media/image41.svg"/><Relationship Id="rId9" Type="http://schemas.openxmlformats.org/officeDocument/2006/relationships/image" Target="../media/image44.png"/><Relationship Id="rId14" Type="http://schemas.openxmlformats.org/officeDocument/2006/relationships/image" Target="../media/image49.svg"/><Relationship Id="rId22" Type="http://schemas.openxmlformats.org/officeDocument/2006/relationships/image" Target="../media/image57.sv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18" Type="http://schemas.openxmlformats.org/officeDocument/2006/relationships/image" Target="../media/image44.pn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68.png"/><Relationship Id="rId17" Type="http://schemas.openxmlformats.org/officeDocument/2006/relationships/image" Target="../media/image73.svg"/><Relationship Id="rId2" Type="http://schemas.openxmlformats.org/officeDocument/2006/relationships/image" Target="../media/image58.png"/><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5" Type="http://schemas.openxmlformats.org/officeDocument/2006/relationships/image" Target="../media/image71.svg"/><Relationship Id="rId10" Type="http://schemas.openxmlformats.org/officeDocument/2006/relationships/image" Target="../media/image66.png"/><Relationship Id="rId19" Type="http://schemas.openxmlformats.org/officeDocument/2006/relationships/image" Target="../media/image45.sv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7.svg"/><Relationship Id="rId18" Type="http://schemas.openxmlformats.org/officeDocument/2006/relationships/image" Target="../media/image68.png"/><Relationship Id="rId3" Type="http://schemas.openxmlformats.org/officeDocument/2006/relationships/image" Target="../media/image73.svg"/><Relationship Id="rId7" Type="http://schemas.openxmlformats.org/officeDocument/2006/relationships/image" Target="../media/image63.svg"/><Relationship Id="rId12" Type="http://schemas.openxmlformats.org/officeDocument/2006/relationships/image" Target="../media/image76.png"/><Relationship Id="rId17" Type="http://schemas.openxmlformats.org/officeDocument/2006/relationships/image" Target="../media/image80.svg"/><Relationship Id="rId2" Type="http://schemas.openxmlformats.org/officeDocument/2006/relationships/image" Target="../media/image72.png"/><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75.svg"/><Relationship Id="rId15" Type="http://schemas.openxmlformats.org/officeDocument/2006/relationships/image" Target="../media/image79.svg"/><Relationship Id="rId10" Type="http://schemas.openxmlformats.org/officeDocument/2006/relationships/image" Target="../media/image66.png"/><Relationship Id="rId19" Type="http://schemas.openxmlformats.org/officeDocument/2006/relationships/image" Target="../media/image69.svg"/><Relationship Id="rId4" Type="http://schemas.openxmlformats.org/officeDocument/2006/relationships/image" Target="../media/image74.png"/><Relationship Id="rId9" Type="http://schemas.openxmlformats.org/officeDocument/2006/relationships/image" Target="../media/image65.svg"/><Relationship Id="rId14" Type="http://schemas.openxmlformats.org/officeDocument/2006/relationships/image" Target="../media/image78.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82.svg"/><Relationship Id="rId3" Type="http://schemas.openxmlformats.org/officeDocument/2006/relationships/image" Target="../media/image73.svg"/><Relationship Id="rId7" Type="http://schemas.openxmlformats.org/officeDocument/2006/relationships/image" Target="../media/image65.svg"/><Relationship Id="rId12" Type="http://schemas.openxmlformats.org/officeDocument/2006/relationships/image" Target="../media/image81.png"/><Relationship Id="rId17" Type="http://schemas.openxmlformats.org/officeDocument/2006/relationships/image" Target="../media/image71.svg"/><Relationship Id="rId2" Type="http://schemas.openxmlformats.org/officeDocument/2006/relationships/image" Target="../media/image72.png"/><Relationship Id="rId16"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75.svg"/><Relationship Id="rId15" Type="http://schemas.openxmlformats.org/officeDocument/2006/relationships/image" Target="../media/image51.svg"/><Relationship Id="rId10" Type="http://schemas.openxmlformats.org/officeDocument/2006/relationships/image" Target="../media/image68.png"/><Relationship Id="rId4" Type="http://schemas.openxmlformats.org/officeDocument/2006/relationships/image" Target="../media/image74.png"/><Relationship Id="rId9" Type="http://schemas.openxmlformats.org/officeDocument/2006/relationships/image" Target="../media/image67.sv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71.svg"/><Relationship Id="rId18" Type="http://schemas.openxmlformats.org/officeDocument/2006/relationships/image" Target="../media/image62.png"/><Relationship Id="rId3" Type="http://schemas.openxmlformats.org/officeDocument/2006/relationships/image" Target="../media/image73.svg"/><Relationship Id="rId7" Type="http://schemas.openxmlformats.org/officeDocument/2006/relationships/image" Target="../media/image69.svg"/><Relationship Id="rId12" Type="http://schemas.openxmlformats.org/officeDocument/2006/relationships/image" Target="../media/image70.png"/><Relationship Id="rId17" Type="http://schemas.openxmlformats.org/officeDocument/2006/relationships/image" Target="../media/image55.svg"/><Relationship Id="rId2" Type="http://schemas.openxmlformats.org/officeDocument/2006/relationships/image" Target="../media/image72.png"/><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86.svg"/><Relationship Id="rId5" Type="http://schemas.openxmlformats.org/officeDocument/2006/relationships/image" Target="../media/image75.svg"/><Relationship Id="rId15" Type="http://schemas.openxmlformats.org/officeDocument/2006/relationships/image" Target="../media/image53.svg"/><Relationship Id="rId10" Type="http://schemas.openxmlformats.org/officeDocument/2006/relationships/image" Target="../media/image85.png"/><Relationship Id="rId19" Type="http://schemas.openxmlformats.org/officeDocument/2006/relationships/image" Target="../media/image63.svg"/><Relationship Id="rId4" Type="http://schemas.openxmlformats.org/officeDocument/2006/relationships/image" Target="../media/image74.png"/><Relationship Id="rId9" Type="http://schemas.openxmlformats.org/officeDocument/2006/relationships/image" Target="../media/image84.svg"/><Relationship Id="rId1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svg"/><Relationship Id="rId7" Type="http://schemas.openxmlformats.org/officeDocument/2006/relationships/image" Target="../media/image92.sv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8.svg"/><Relationship Id="rId7" Type="http://schemas.openxmlformats.org/officeDocument/2006/relationships/image" Target="../media/image92.sv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8.svg"/><Relationship Id="rId7" Type="http://schemas.openxmlformats.org/officeDocument/2006/relationships/image" Target="../media/image92.sv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6.png"/></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7.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114.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113.png"/><Relationship Id="rId2" Type="http://schemas.openxmlformats.org/officeDocument/2006/relationships/image" Target="../media/image98.jpeg"/><Relationship Id="rId16" Type="http://schemas.openxmlformats.org/officeDocument/2006/relationships/image" Target="../media/image112.svg"/><Relationship Id="rId20" Type="http://schemas.openxmlformats.org/officeDocument/2006/relationships/image" Target="../media/image73.svg"/><Relationship Id="rId1" Type="http://schemas.openxmlformats.org/officeDocument/2006/relationships/slideLayout" Target="../slideLayouts/slideLayout7.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svg"/><Relationship Id="rId19" Type="http://schemas.openxmlformats.org/officeDocument/2006/relationships/image" Target="../media/image72.png"/><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110.svg"/></Relationships>
</file>

<file path=ppt/slides/_rels/slide24.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73.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72.png"/><Relationship Id="rId2" Type="http://schemas.openxmlformats.org/officeDocument/2006/relationships/image" Target="../media/image115.png"/><Relationship Id="rId16" Type="http://schemas.openxmlformats.org/officeDocument/2006/relationships/image" Target="../media/image114.svg"/><Relationship Id="rId20" Type="http://schemas.openxmlformats.org/officeDocument/2006/relationships/image" Target="../media/image117.svg"/><Relationship Id="rId1" Type="http://schemas.openxmlformats.org/officeDocument/2006/relationships/slideLayout" Target="../slideLayouts/slideLayout7.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3.png"/><Relationship Id="rId10" Type="http://schemas.openxmlformats.org/officeDocument/2006/relationships/image" Target="../media/image106.svg"/><Relationship Id="rId19" Type="http://schemas.openxmlformats.org/officeDocument/2006/relationships/image" Target="../media/image116.png"/><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110.svg"/></Relationships>
</file>

<file path=ppt/slides/_rels/slide25.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73.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72.png"/><Relationship Id="rId2" Type="http://schemas.openxmlformats.org/officeDocument/2006/relationships/image" Target="../media/image118.png"/><Relationship Id="rId16" Type="http://schemas.openxmlformats.org/officeDocument/2006/relationships/image" Target="../media/image114.svg"/><Relationship Id="rId20" Type="http://schemas.openxmlformats.org/officeDocument/2006/relationships/image" Target="../media/image120.svg"/><Relationship Id="rId1" Type="http://schemas.openxmlformats.org/officeDocument/2006/relationships/slideLayout" Target="../slideLayouts/slideLayout7.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3.png"/><Relationship Id="rId10" Type="http://schemas.openxmlformats.org/officeDocument/2006/relationships/image" Target="../media/image106.svg"/><Relationship Id="rId19" Type="http://schemas.openxmlformats.org/officeDocument/2006/relationships/image" Target="../media/image119.png"/><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110.svg"/></Relationships>
</file>

<file path=ppt/slides/_rels/slide26.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73.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72.png"/><Relationship Id="rId2" Type="http://schemas.openxmlformats.org/officeDocument/2006/relationships/image" Target="../media/image121.jpeg"/><Relationship Id="rId16" Type="http://schemas.openxmlformats.org/officeDocument/2006/relationships/image" Target="../media/image114.svg"/><Relationship Id="rId20" Type="http://schemas.openxmlformats.org/officeDocument/2006/relationships/image" Target="../media/image123.svg"/><Relationship Id="rId1" Type="http://schemas.openxmlformats.org/officeDocument/2006/relationships/slideLayout" Target="../slideLayouts/slideLayout7.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3.png"/><Relationship Id="rId10" Type="http://schemas.openxmlformats.org/officeDocument/2006/relationships/image" Target="../media/image106.svg"/><Relationship Id="rId19" Type="http://schemas.openxmlformats.org/officeDocument/2006/relationships/image" Target="../media/image122.png"/><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110.svg"/></Relationships>
</file>

<file path=ppt/slides/_rels/slide27.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73.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72.png"/><Relationship Id="rId2" Type="http://schemas.openxmlformats.org/officeDocument/2006/relationships/image" Target="../media/image124.png"/><Relationship Id="rId16" Type="http://schemas.openxmlformats.org/officeDocument/2006/relationships/image" Target="../media/image114.svg"/><Relationship Id="rId20" Type="http://schemas.openxmlformats.org/officeDocument/2006/relationships/image" Target="../media/image126.svg"/><Relationship Id="rId1" Type="http://schemas.openxmlformats.org/officeDocument/2006/relationships/slideLayout" Target="../slideLayouts/slideLayout7.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3.png"/><Relationship Id="rId10" Type="http://schemas.openxmlformats.org/officeDocument/2006/relationships/image" Target="../media/image106.svg"/><Relationship Id="rId19" Type="http://schemas.openxmlformats.org/officeDocument/2006/relationships/image" Target="../media/image125.png"/><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110.sv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svg"/><Relationship Id="rId7" Type="http://schemas.openxmlformats.org/officeDocument/2006/relationships/image" Target="../media/image132.sv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svg"/><Relationship Id="rId4" Type="http://schemas.openxmlformats.org/officeDocument/2006/relationships/image" Target="../media/image129.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3" Type="http://schemas.openxmlformats.org/officeDocument/2006/relationships/image" Target="../media/image101.png"/><Relationship Id="rId7" Type="http://schemas.openxmlformats.org/officeDocument/2006/relationships/image" Target="../media/image136.svg"/><Relationship Id="rId12" Type="http://schemas.openxmlformats.org/officeDocument/2006/relationships/image" Target="../media/image141.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jpeg"/><Relationship Id="rId10" Type="http://schemas.openxmlformats.org/officeDocument/2006/relationships/image" Target="../media/image139.png"/><Relationship Id="rId4" Type="http://schemas.openxmlformats.org/officeDocument/2006/relationships/image" Target="../media/image102.svg"/><Relationship Id="rId9" Type="http://schemas.openxmlformats.org/officeDocument/2006/relationships/image" Target="../media/image138.svg"/></Relationships>
</file>

<file path=ppt/slides/_rels/slide3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7.svg"/><Relationship Id="rId7" Type="http://schemas.openxmlformats.org/officeDocument/2006/relationships/image" Target="../media/image1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6.png"/><Relationship Id="rId7"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6.png"/><Relationship Id="rId7"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30946" cy="10287000"/>
          </a:xfrm>
          <a:custGeom>
            <a:avLst/>
            <a:gdLst/>
            <a:ahLst/>
            <a:cxnLst/>
            <a:rect l="l" t="t" r="r" b="b"/>
            <a:pathLst>
              <a:path w="9730946" h="10287000">
                <a:moveTo>
                  <a:pt x="0" y="0"/>
                </a:moveTo>
                <a:lnTo>
                  <a:pt x="9730946" y="0"/>
                </a:lnTo>
                <a:lnTo>
                  <a:pt x="973094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37519" y="852616"/>
            <a:ext cx="835691" cy="835691"/>
            <a:chOff x="0" y="0"/>
            <a:chExt cx="1114254" cy="1114254"/>
          </a:xfrm>
        </p:grpSpPr>
        <p:sp>
          <p:nvSpPr>
            <p:cNvPr id="4" name="Freeform 4"/>
            <p:cNvSpPr/>
            <p:nvPr/>
          </p:nvSpPr>
          <p:spPr>
            <a:xfrm>
              <a:off x="0" y="0"/>
              <a:ext cx="1114298" cy="1114298"/>
            </a:xfrm>
            <a:custGeom>
              <a:avLst/>
              <a:gdLst/>
              <a:ahLst/>
              <a:cxnLst/>
              <a:rect l="l" t="t" r="r" b="b"/>
              <a:pathLst>
                <a:path w="1114298" h="1114298">
                  <a:moveTo>
                    <a:pt x="0" y="557149"/>
                  </a:moveTo>
                  <a:cubicBezTo>
                    <a:pt x="0" y="249428"/>
                    <a:pt x="249428" y="0"/>
                    <a:pt x="557149" y="0"/>
                  </a:cubicBezTo>
                  <a:cubicBezTo>
                    <a:pt x="864870" y="0"/>
                    <a:pt x="1114298" y="249428"/>
                    <a:pt x="1114298" y="557149"/>
                  </a:cubicBezTo>
                  <a:cubicBezTo>
                    <a:pt x="1114298" y="864870"/>
                    <a:pt x="864870" y="1114298"/>
                    <a:pt x="557149" y="1114298"/>
                  </a:cubicBezTo>
                  <a:cubicBezTo>
                    <a:pt x="249428" y="1114298"/>
                    <a:pt x="0" y="864870"/>
                    <a:pt x="0" y="557149"/>
                  </a:cubicBezTo>
                  <a:close/>
                  <a:moveTo>
                    <a:pt x="278511" y="557149"/>
                  </a:moveTo>
                  <a:cubicBezTo>
                    <a:pt x="278511" y="710946"/>
                    <a:pt x="403225" y="835660"/>
                    <a:pt x="557022" y="835660"/>
                  </a:cubicBezTo>
                  <a:cubicBezTo>
                    <a:pt x="710819" y="835660"/>
                    <a:pt x="835660" y="710946"/>
                    <a:pt x="835660" y="557149"/>
                  </a:cubicBezTo>
                  <a:cubicBezTo>
                    <a:pt x="835660" y="403352"/>
                    <a:pt x="710946" y="278511"/>
                    <a:pt x="557149" y="278511"/>
                  </a:cubicBezTo>
                  <a:cubicBezTo>
                    <a:pt x="403352" y="278511"/>
                    <a:pt x="278511" y="403225"/>
                    <a:pt x="278511" y="557149"/>
                  </a:cubicBezTo>
                  <a:close/>
                </a:path>
              </a:pathLst>
            </a:custGeom>
            <a:solidFill>
              <a:srgbClr val="0159BA"/>
            </a:solidFill>
          </p:spPr>
        </p:sp>
      </p:grpSp>
      <p:grpSp>
        <p:nvGrpSpPr>
          <p:cNvPr id="5" name="Group 5"/>
          <p:cNvGrpSpPr/>
          <p:nvPr/>
        </p:nvGrpSpPr>
        <p:grpSpPr>
          <a:xfrm>
            <a:off x="1583532" y="2020329"/>
            <a:ext cx="14692980" cy="6246305"/>
            <a:chOff x="0" y="0"/>
            <a:chExt cx="19590640" cy="8328407"/>
          </a:xfrm>
        </p:grpSpPr>
        <p:sp>
          <p:nvSpPr>
            <p:cNvPr id="6" name="Freeform 6"/>
            <p:cNvSpPr/>
            <p:nvPr/>
          </p:nvSpPr>
          <p:spPr>
            <a:xfrm>
              <a:off x="0" y="0"/>
              <a:ext cx="19590640" cy="8328407"/>
            </a:xfrm>
            <a:custGeom>
              <a:avLst/>
              <a:gdLst/>
              <a:ahLst/>
              <a:cxnLst/>
              <a:rect l="l" t="t" r="r" b="b"/>
              <a:pathLst>
                <a:path w="19590640" h="8328406">
                  <a:moveTo>
                    <a:pt x="0" y="370713"/>
                  </a:moveTo>
                  <a:cubicBezTo>
                    <a:pt x="0" y="165989"/>
                    <a:pt x="165989" y="0"/>
                    <a:pt x="370713" y="0"/>
                  </a:cubicBezTo>
                  <a:lnTo>
                    <a:pt x="19219926" y="0"/>
                  </a:lnTo>
                  <a:cubicBezTo>
                    <a:pt x="19424650" y="0"/>
                    <a:pt x="19590640" y="165989"/>
                    <a:pt x="19590640" y="370713"/>
                  </a:cubicBezTo>
                  <a:lnTo>
                    <a:pt x="19590640" y="7957693"/>
                  </a:lnTo>
                  <a:cubicBezTo>
                    <a:pt x="19590640" y="8162417"/>
                    <a:pt x="19424650" y="8328406"/>
                    <a:pt x="19219926" y="8328406"/>
                  </a:cubicBezTo>
                  <a:lnTo>
                    <a:pt x="370713" y="8328406"/>
                  </a:lnTo>
                  <a:cubicBezTo>
                    <a:pt x="165989" y="8328406"/>
                    <a:pt x="0" y="8162544"/>
                    <a:pt x="0" y="7957693"/>
                  </a:cubicBezTo>
                  <a:close/>
                </a:path>
              </a:pathLst>
            </a:custGeom>
            <a:blipFill>
              <a:blip r:embed="rId4">
                <a:extLst>
                  <a:ext uri="{28A0092B-C50C-407E-A947-70E740481C1C}">
                    <a14:useLocalDpi xmlns:a14="http://schemas.microsoft.com/office/drawing/2010/main" val="0"/>
                  </a:ext>
                </a:extLst>
              </a:blip>
              <a:stretch>
                <a:fillRect/>
              </a:stretch>
            </a:blipFill>
          </p:spPr>
        </p:sp>
      </p:grpSp>
      <p:sp>
        <p:nvSpPr>
          <p:cNvPr id="7" name="TextBox 7"/>
          <p:cNvSpPr txBox="1"/>
          <p:nvPr/>
        </p:nvSpPr>
        <p:spPr>
          <a:xfrm>
            <a:off x="1674972" y="9009237"/>
            <a:ext cx="3780171" cy="248209"/>
          </a:xfrm>
          <a:prstGeom prst="rect">
            <a:avLst/>
          </a:prstGeom>
        </p:spPr>
        <p:txBody>
          <a:bodyPr lIns="0" tIns="0" rIns="0" bIns="0" rtlCol="0" anchor="t">
            <a:spAutoFit/>
          </a:bodyPr>
          <a:lstStyle/>
          <a:p>
            <a:pPr algn="just">
              <a:lnSpc>
                <a:spcPts val="1980"/>
              </a:lnSpc>
            </a:pPr>
            <a:r>
              <a:rPr lang="en-US" sz="1650">
                <a:solidFill>
                  <a:srgbClr val="ADB9CA"/>
                </a:solidFill>
                <a:latin typeface="Montserrat"/>
              </a:rPr>
              <a:t>www.beidou.gov.cn</a:t>
            </a:r>
          </a:p>
        </p:txBody>
      </p:sp>
      <p:sp>
        <p:nvSpPr>
          <p:cNvPr id="13" name="Freeform 13"/>
          <p:cNvSpPr/>
          <p:nvPr/>
        </p:nvSpPr>
        <p:spPr>
          <a:xfrm>
            <a:off x="17007777" y="4236075"/>
            <a:ext cx="1280223" cy="1705314"/>
          </a:xfrm>
          <a:custGeom>
            <a:avLst/>
            <a:gdLst/>
            <a:ahLst/>
            <a:cxnLst/>
            <a:rect l="l" t="t" r="r" b="b"/>
            <a:pathLst>
              <a:path w="1280223" h="1705314">
                <a:moveTo>
                  <a:pt x="0" y="0"/>
                </a:moveTo>
                <a:lnTo>
                  <a:pt x="1280223" y="0"/>
                </a:lnTo>
                <a:lnTo>
                  <a:pt x="1280223" y="1705314"/>
                </a:lnTo>
                <a:lnTo>
                  <a:pt x="0" y="1705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7507992" y="4908459"/>
            <a:ext cx="221844" cy="360547"/>
          </a:xfrm>
          <a:custGeom>
            <a:avLst/>
            <a:gdLst/>
            <a:ahLst/>
            <a:cxnLst/>
            <a:rect l="l" t="t" r="r" b="b"/>
            <a:pathLst>
              <a:path w="221844" h="360547">
                <a:moveTo>
                  <a:pt x="0" y="0"/>
                </a:moveTo>
                <a:lnTo>
                  <a:pt x="221844" y="0"/>
                </a:lnTo>
                <a:lnTo>
                  <a:pt x="221844" y="360547"/>
                </a:lnTo>
                <a:lnTo>
                  <a:pt x="0" y="3605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17567798" y="5042949"/>
            <a:ext cx="320476" cy="91564"/>
            <a:chOff x="0" y="0"/>
            <a:chExt cx="427302" cy="122086"/>
          </a:xfrm>
        </p:grpSpPr>
        <p:sp>
          <p:nvSpPr>
            <p:cNvPr id="16" name="Freeform 16"/>
            <p:cNvSpPr/>
            <p:nvPr/>
          </p:nvSpPr>
          <p:spPr>
            <a:xfrm>
              <a:off x="0" y="0"/>
              <a:ext cx="427355" cy="122174"/>
            </a:xfrm>
            <a:custGeom>
              <a:avLst/>
              <a:gdLst/>
              <a:ahLst/>
              <a:cxnLst/>
              <a:rect l="l" t="t" r="r" b="b"/>
              <a:pathLst>
                <a:path w="427355" h="122174">
                  <a:moveTo>
                    <a:pt x="0" y="61087"/>
                  </a:moveTo>
                  <a:cubicBezTo>
                    <a:pt x="0" y="27305"/>
                    <a:pt x="27305" y="0"/>
                    <a:pt x="61087" y="0"/>
                  </a:cubicBezTo>
                  <a:lnTo>
                    <a:pt x="366268" y="0"/>
                  </a:lnTo>
                  <a:cubicBezTo>
                    <a:pt x="399923" y="0"/>
                    <a:pt x="427355" y="27305"/>
                    <a:pt x="427355" y="61087"/>
                  </a:cubicBezTo>
                  <a:cubicBezTo>
                    <a:pt x="427355" y="94869"/>
                    <a:pt x="400050" y="122174"/>
                    <a:pt x="366268" y="122174"/>
                  </a:cubicBezTo>
                  <a:lnTo>
                    <a:pt x="61087" y="122174"/>
                  </a:lnTo>
                  <a:cubicBezTo>
                    <a:pt x="27305" y="122047"/>
                    <a:pt x="0" y="94742"/>
                    <a:pt x="0" y="61087"/>
                  </a:cubicBezTo>
                  <a:close/>
                </a:path>
              </a:pathLst>
            </a:custGeom>
            <a:solidFill>
              <a:srgbClr val="0159BA"/>
            </a:solidFill>
          </p:spPr>
        </p:sp>
      </p:grpSp>
      <p:grpSp>
        <p:nvGrpSpPr>
          <p:cNvPr id="17" name="Group 17"/>
          <p:cNvGrpSpPr/>
          <p:nvPr/>
        </p:nvGrpSpPr>
        <p:grpSpPr>
          <a:xfrm>
            <a:off x="17931840" y="5034422"/>
            <a:ext cx="108620" cy="108619"/>
            <a:chOff x="0" y="0"/>
            <a:chExt cx="144826" cy="144826"/>
          </a:xfrm>
        </p:grpSpPr>
        <p:sp>
          <p:nvSpPr>
            <p:cNvPr id="18" name="Freeform 18"/>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19" name="Group 19"/>
          <p:cNvGrpSpPr/>
          <p:nvPr/>
        </p:nvGrpSpPr>
        <p:grpSpPr>
          <a:xfrm>
            <a:off x="18100094" y="5034422"/>
            <a:ext cx="108620" cy="108619"/>
            <a:chOff x="0" y="0"/>
            <a:chExt cx="144826" cy="144826"/>
          </a:xfrm>
        </p:grpSpPr>
        <p:sp>
          <p:nvSpPr>
            <p:cNvPr id="20" name="Freeform 20"/>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sp>
        <p:nvSpPr>
          <p:cNvPr id="22" name="TextBox 22"/>
          <p:cNvSpPr txBox="1"/>
          <p:nvPr/>
        </p:nvSpPr>
        <p:spPr>
          <a:xfrm>
            <a:off x="14482422" y="1102994"/>
            <a:ext cx="3162967" cy="272510"/>
          </a:xfrm>
          <a:prstGeom prst="rect">
            <a:avLst/>
          </a:prstGeom>
        </p:spPr>
        <p:txBody>
          <a:bodyPr lIns="0" tIns="0" rIns="0" bIns="0" rtlCol="0" anchor="t">
            <a:spAutoFit/>
          </a:bodyPr>
          <a:lstStyle/>
          <a:p>
            <a:pPr algn="l">
              <a:lnSpc>
                <a:spcPts val="2160"/>
              </a:lnSpc>
            </a:pPr>
            <a:r>
              <a:rPr lang="zh-CN" altLang="en-US" sz="1800">
                <a:solidFill>
                  <a:srgbClr val="8497B0"/>
                </a:solidFill>
                <a:latin typeface="HarmonyOS Sans SC Medium" panose="00000600000000000000" pitchFamily="2" charset="-122"/>
                <a:ea typeface="HarmonyOS Sans SC Medium" panose="00000600000000000000" pitchFamily="2" charset="-122"/>
              </a:rPr>
              <a:t>计算机网络课程报告</a:t>
            </a:r>
            <a:endParaRPr lang="en-US" sz="1800">
              <a:solidFill>
                <a:srgbClr val="8497B0"/>
              </a:solidFill>
              <a:latin typeface="HarmonyOS Sans SC Medium" panose="00000600000000000000" pitchFamily="2" charset="-122"/>
              <a:ea typeface="HarmonyOS Sans SC Medium" panose="00000600000000000000" pitchFamily="2" charset="-122"/>
            </a:endParaRPr>
          </a:p>
        </p:txBody>
      </p:sp>
      <p:grpSp>
        <p:nvGrpSpPr>
          <p:cNvPr id="23" name="Group 23"/>
          <p:cNvGrpSpPr/>
          <p:nvPr/>
        </p:nvGrpSpPr>
        <p:grpSpPr>
          <a:xfrm>
            <a:off x="17206982" y="979716"/>
            <a:ext cx="509451" cy="509451"/>
            <a:chOff x="0" y="0"/>
            <a:chExt cx="679268" cy="679268"/>
          </a:xfrm>
        </p:grpSpPr>
        <p:sp>
          <p:nvSpPr>
            <p:cNvPr id="24" name="Freeform 24"/>
            <p:cNvSpPr/>
            <p:nvPr/>
          </p:nvSpPr>
          <p:spPr>
            <a:xfrm>
              <a:off x="0" y="0"/>
              <a:ext cx="679323" cy="679323"/>
            </a:xfrm>
            <a:custGeom>
              <a:avLst/>
              <a:gdLst/>
              <a:ahLst/>
              <a:cxnLst/>
              <a:rect l="l" t="t" r="r" b="b"/>
              <a:pathLst>
                <a:path w="679323" h="679323">
                  <a:moveTo>
                    <a:pt x="0" y="339598"/>
                  </a:moveTo>
                  <a:cubicBezTo>
                    <a:pt x="0" y="152019"/>
                    <a:pt x="152019" y="0"/>
                    <a:pt x="339598" y="0"/>
                  </a:cubicBezTo>
                  <a:cubicBezTo>
                    <a:pt x="527177" y="0"/>
                    <a:pt x="679323" y="152019"/>
                    <a:pt x="679323" y="339598"/>
                  </a:cubicBezTo>
                  <a:cubicBezTo>
                    <a:pt x="679323" y="527177"/>
                    <a:pt x="527177" y="679323"/>
                    <a:pt x="339598" y="679323"/>
                  </a:cubicBezTo>
                  <a:cubicBezTo>
                    <a:pt x="152019" y="679323"/>
                    <a:pt x="0" y="527177"/>
                    <a:pt x="0" y="339598"/>
                  </a:cubicBezTo>
                  <a:close/>
                </a:path>
              </a:pathLst>
            </a:custGeom>
            <a:solidFill>
              <a:srgbClr val="0159BA"/>
            </a:solidFill>
          </p:spPr>
        </p:sp>
      </p:grpSp>
      <p:grpSp>
        <p:nvGrpSpPr>
          <p:cNvPr id="8" name="Group 8"/>
          <p:cNvGrpSpPr/>
          <p:nvPr/>
        </p:nvGrpSpPr>
        <p:grpSpPr>
          <a:xfrm>
            <a:off x="1583535" y="2020329"/>
            <a:ext cx="14692977" cy="6246342"/>
            <a:chOff x="0" y="0"/>
            <a:chExt cx="19590636" cy="8328456"/>
          </a:xfrm>
        </p:grpSpPr>
        <p:sp>
          <p:nvSpPr>
            <p:cNvPr id="9" name="Freeform 9"/>
            <p:cNvSpPr/>
            <p:nvPr/>
          </p:nvSpPr>
          <p:spPr>
            <a:xfrm>
              <a:off x="0" y="0"/>
              <a:ext cx="19590641" cy="8328406"/>
            </a:xfrm>
            <a:custGeom>
              <a:avLst/>
              <a:gdLst/>
              <a:ahLst/>
              <a:cxnLst/>
              <a:rect l="l" t="t" r="r" b="b"/>
              <a:pathLst>
                <a:path w="19590641" h="8328406">
                  <a:moveTo>
                    <a:pt x="0" y="370713"/>
                  </a:moveTo>
                  <a:cubicBezTo>
                    <a:pt x="0" y="165989"/>
                    <a:pt x="165989" y="0"/>
                    <a:pt x="370713" y="0"/>
                  </a:cubicBezTo>
                  <a:lnTo>
                    <a:pt x="19219928" y="0"/>
                  </a:lnTo>
                  <a:cubicBezTo>
                    <a:pt x="19424652" y="0"/>
                    <a:pt x="19590641" y="165989"/>
                    <a:pt x="19590641" y="370713"/>
                  </a:cubicBezTo>
                  <a:lnTo>
                    <a:pt x="19590641" y="7957693"/>
                  </a:lnTo>
                  <a:cubicBezTo>
                    <a:pt x="19590641" y="8162417"/>
                    <a:pt x="19424652" y="8328406"/>
                    <a:pt x="19219928" y="8328406"/>
                  </a:cubicBezTo>
                  <a:lnTo>
                    <a:pt x="370713" y="8328406"/>
                  </a:lnTo>
                  <a:cubicBezTo>
                    <a:pt x="165989" y="8328406"/>
                    <a:pt x="0" y="8162544"/>
                    <a:pt x="0" y="7957693"/>
                  </a:cubicBezTo>
                  <a:close/>
                </a:path>
              </a:pathLst>
            </a:custGeom>
            <a:gradFill rotWithShape="1">
              <a:gsLst>
                <a:gs pos="0">
                  <a:srgbClr val="0159BA">
                    <a:alpha val="100000"/>
                  </a:srgbClr>
                </a:gs>
                <a:gs pos="100000">
                  <a:srgbClr val="0159BA">
                    <a:alpha val="0"/>
                  </a:srgbClr>
                </a:gs>
              </a:gsLst>
              <a:lin ang="0"/>
            </a:gradFill>
          </p:spPr>
        </p:sp>
      </p:grpSp>
      <p:sp>
        <p:nvSpPr>
          <p:cNvPr id="25" name="TextBox 25"/>
          <p:cNvSpPr txBox="1"/>
          <p:nvPr/>
        </p:nvSpPr>
        <p:spPr>
          <a:xfrm>
            <a:off x="13944600" y="8936845"/>
            <a:ext cx="2560512" cy="320601"/>
          </a:xfrm>
          <a:prstGeom prst="rect">
            <a:avLst/>
          </a:prstGeom>
        </p:spPr>
        <p:txBody>
          <a:bodyPr wrap="square" lIns="0" tIns="0" rIns="0" bIns="0" rtlCol="0" anchor="t">
            <a:spAutoFit/>
          </a:bodyPr>
          <a:lstStyle/>
          <a:p>
            <a:pPr algn="l">
              <a:lnSpc>
                <a:spcPts val="2520"/>
              </a:lnSpc>
            </a:pPr>
            <a:r>
              <a:rPr lang="en-US" sz="2400">
                <a:solidFill>
                  <a:srgbClr val="0159BA"/>
                </a:solidFill>
                <a:latin typeface="HarmonyOS Sans SC Medium" panose="00000600000000000000" pitchFamily="2" charset="-122"/>
                <a:ea typeface="HarmonyOS Sans SC Medium" panose="00000600000000000000" pitchFamily="2" charset="-122"/>
              </a:rPr>
              <a:t>2154312  </a:t>
            </a:r>
            <a:r>
              <a:rPr lang="zh-CN" altLang="en-US" sz="2400">
                <a:solidFill>
                  <a:srgbClr val="0159BA"/>
                </a:solidFill>
                <a:latin typeface="HarmonyOS Sans SC Medium" panose="00000600000000000000" pitchFamily="2" charset="-122"/>
                <a:ea typeface="HarmonyOS Sans SC Medium" panose="00000600000000000000" pitchFamily="2" charset="-122"/>
              </a:rPr>
              <a:t>郑博远</a:t>
            </a:r>
            <a:endParaRPr lang="en-US" sz="2400">
              <a:solidFill>
                <a:srgbClr val="0159BA"/>
              </a:solidFill>
              <a:latin typeface="HarmonyOS Sans SC Medium" panose="00000600000000000000" pitchFamily="2" charset="-122"/>
              <a:ea typeface="HarmonyOS Sans SC Medium" panose="00000600000000000000" pitchFamily="2" charset="-122"/>
            </a:endParaRPr>
          </a:p>
        </p:txBody>
      </p:sp>
      <p:sp>
        <p:nvSpPr>
          <p:cNvPr id="10" name="TextBox 10"/>
          <p:cNvSpPr txBox="1"/>
          <p:nvPr/>
        </p:nvSpPr>
        <p:spPr>
          <a:xfrm>
            <a:off x="2191944" y="6904641"/>
            <a:ext cx="6340052" cy="431272"/>
          </a:xfrm>
          <a:prstGeom prst="rect">
            <a:avLst/>
          </a:prstGeom>
        </p:spPr>
        <p:txBody>
          <a:bodyPr wrap="square" lIns="0" tIns="0" rIns="0" bIns="0" rtlCol="0" anchor="t">
            <a:spAutoFit/>
          </a:bodyPr>
          <a:lstStyle/>
          <a:p>
            <a:pPr algn="just">
              <a:lnSpc>
                <a:spcPts val="3744"/>
              </a:lnSpc>
            </a:pPr>
            <a:r>
              <a:rPr lang="zh-CN" altLang="en-US" sz="2400" spc="871">
                <a:solidFill>
                  <a:srgbClr val="FFFFFF"/>
                </a:solidFill>
                <a:latin typeface="HarmonyOS Sans SC" panose="00000500000000000000" pitchFamily="2" charset="-122"/>
                <a:ea typeface="HarmonyOS Sans SC" panose="00000500000000000000" pitchFamily="2" charset="-122"/>
              </a:rPr>
              <a:t>发展历史 </a:t>
            </a:r>
            <a:r>
              <a:rPr lang="en-US" altLang="zh-CN" sz="2400" spc="871">
                <a:solidFill>
                  <a:srgbClr val="FFFFFF"/>
                </a:solidFill>
                <a:latin typeface="HarmonyOS Sans SC" panose="00000500000000000000" pitchFamily="2" charset="-122"/>
                <a:ea typeface="HarmonyOS Sans SC" panose="00000500000000000000" pitchFamily="2" charset="-122"/>
              </a:rPr>
              <a:t>| </a:t>
            </a:r>
            <a:r>
              <a:rPr lang="zh-CN" altLang="en-US" sz="2400" spc="871">
                <a:solidFill>
                  <a:srgbClr val="FFFFFF"/>
                </a:solidFill>
                <a:latin typeface="HarmonyOS Sans SC" panose="00000500000000000000" pitchFamily="2" charset="-122"/>
                <a:ea typeface="HarmonyOS Sans SC" panose="00000500000000000000" pitchFamily="2" charset="-122"/>
              </a:rPr>
              <a:t>系统构成 </a:t>
            </a:r>
            <a:r>
              <a:rPr lang="en-US" altLang="zh-CN" sz="2400" spc="871">
                <a:solidFill>
                  <a:srgbClr val="FFFFFF"/>
                </a:solidFill>
                <a:latin typeface="HarmonyOS Sans SC" panose="00000500000000000000" pitchFamily="2" charset="-122"/>
                <a:ea typeface="HarmonyOS Sans SC" panose="00000500000000000000" pitchFamily="2" charset="-122"/>
              </a:rPr>
              <a:t>| </a:t>
            </a:r>
            <a:r>
              <a:rPr lang="zh-CN" altLang="en-US" sz="2400" spc="871">
                <a:solidFill>
                  <a:srgbClr val="FFFFFF"/>
                </a:solidFill>
                <a:latin typeface="HarmonyOS Sans SC" panose="00000500000000000000" pitchFamily="2" charset="-122"/>
                <a:ea typeface="HarmonyOS Sans SC" panose="00000500000000000000" pitchFamily="2" charset="-122"/>
              </a:rPr>
              <a:t>核心技术</a:t>
            </a:r>
            <a:endParaRPr lang="en-US" sz="2400" spc="871">
              <a:solidFill>
                <a:srgbClr val="FFFFFF"/>
              </a:solidFill>
              <a:latin typeface="HarmonyOS Sans SC" panose="00000500000000000000" pitchFamily="2" charset="-122"/>
              <a:ea typeface="HarmonyOS Sans SC" panose="00000500000000000000" pitchFamily="2" charset="-122"/>
            </a:endParaRPr>
          </a:p>
        </p:txBody>
      </p:sp>
      <p:sp>
        <p:nvSpPr>
          <p:cNvPr id="11" name="TextBox 11"/>
          <p:cNvSpPr txBox="1"/>
          <p:nvPr/>
        </p:nvSpPr>
        <p:spPr>
          <a:xfrm>
            <a:off x="2102931" y="5367917"/>
            <a:ext cx="10787204" cy="1381059"/>
          </a:xfrm>
          <a:prstGeom prst="rect">
            <a:avLst/>
          </a:prstGeom>
        </p:spPr>
        <p:txBody>
          <a:bodyPr lIns="0" tIns="0" rIns="0" bIns="0" rtlCol="0" anchor="t">
            <a:spAutoFit/>
          </a:bodyPr>
          <a:lstStyle/>
          <a:p>
            <a:pPr algn="l">
              <a:lnSpc>
                <a:spcPts val="10800"/>
              </a:lnSpc>
            </a:pPr>
            <a:r>
              <a:rPr lang="zh-CN" altLang="en-US" sz="9000">
                <a:solidFill>
                  <a:srgbClr val="FFFFFF"/>
                </a:solidFill>
                <a:latin typeface="HarmonyOS Sans SC Black" panose="00000A00000000000000" pitchFamily="2" charset="-122"/>
                <a:ea typeface="HarmonyOS Sans SC Black" panose="00000A00000000000000" pitchFamily="2" charset="-122"/>
              </a:rPr>
              <a:t>北斗卫星导航系统</a:t>
            </a:r>
            <a:endParaRPr lang="en-US" sz="9000">
              <a:solidFill>
                <a:srgbClr val="FFFFFF"/>
              </a:solidFill>
              <a:latin typeface="HarmonyOS Sans SC Black" panose="00000A00000000000000" pitchFamily="2" charset="-122"/>
              <a:ea typeface="HarmonyOS Sans SC Black" panose="00000A00000000000000" pitchFamily="2" charset="-122"/>
            </a:endParaRPr>
          </a:p>
        </p:txBody>
      </p:sp>
      <p:sp>
        <p:nvSpPr>
          <p:cNvPr id="12" name="TextBox 12"/>
          <p:cNvSpPr txBox="1"/>
          <p:nvPr/>
        </p:nvSpPr>
        <p:spPr>
          <a:xfrm>
            <a:off x="2191944" y="4788202"/>
            <a:ext cx="10304856" cy="486993"/>
          </a:xfrm>
          <a:prstGeom prst="rect">
            <a:avLst/>
          </a:prstGeom>
        </p:spPr>
        <p:txBody>
          <a:bodyPr wrap="square" lIns="0" tIns="0" rIns="0" bIns="0" rtlCol="0" anchor="t">
            <a:spAutoFit/>
          </a:bodyPr>
          <a:lstStyle/>
          <a:p>
            <a:pPr algn="l">
              <a:lnSpc>
                <a:spcPts val="4320"/>
              </a:lnSpc>
            </a:pPr>
            <a:r>
              <a:rPr lang="en-US" sz="2400">
                <a:solidFill>
                  <a:srgbClr val="FFFFFF"/>
                </a:solidFill>
                <a:latin typeface="HarmonyOS Sans SC Black" panose="00000A00000000000000" pitchFamily="2" charset="-122"/>
                <a:ea typeface="HarmonyOS Sans SC Black" panose="00000A00000000000000" pitchFamily="2" charset="-122"/>
              </a:rPr>
              <a:t>BEIDOU NAVIGATION SATELLITE SYSTEM</a:t>
            </a:r>
          </a:p>
        </p:txBody>
      </p:sp>
      <p:pic>
        <p:nvPicPr>
          <p:cNvPr id="1028" name="Picture 4">
            <a:extLst>
              <a:ext uri="{FF2B5EF4-FFF2-40B4-BE49-F238E27FC236}">
                <a16:creationId xmlns:a16="http://schemas.microsoft.com/office/drawing/2014/main" id="{2A11CD15-6F31-C953-7249-78DBAF4A07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8772" y="852616"/>
            <a:ext cx="835724" cy="835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03503" y="1022138"/>
            <a:ext cx="373857" cy="373857"/>
            <a:chOff x="0" y="0"/>
            <a:chExt cx="498476" cy="498476"/>
          </a:xfrm>
        </p:grpSpPr>
        <p:sp>
          <p:nvSpPr>
            <p:cNvPr id="3" name="Freeform 3"/>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4" name="Freeform 4"/>
          <p:cNvSpPr/>
          <p:nvPr/>
        </p:nvSpPr>
        <p:spPr>
          <a:xfrm>
            <a:off x="1940719" y="3240881"/>
            <a:ext cx="1547812" cy="1547812"/>
          </a:xfrm>
          <a:custGeom>
            <a:avLst/>
            <a:gdLst/>
            <a:ahLst/>
            <a:cxnLst/>
            <a:rect l="l" t="t" r="r" b="b"/>
            <a:pathLst>
              <a:path w="1547812" h="1547812">
                <a:moveTo>
                  <a:pt x="0" y="0"/>
                </a:moveTo>
                <a:lnTo>
                  <a:pt x="1547812" y="0"/>
                </a:lnTo>
                <a:lnTo>
                  <a:pt x="1547812" y="1547813"/>
                </a:lnTo>
                <a:lnTo>
                  <a:pt x="0" y="1547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362826" y="3240881"/>
            <a:ext cx="1547812" cy="1547812"/>
          </a:xfrm>
          <a:custGeom>
            <a:avLst/>
            <a:gdLst/>
            <a:ahLst/>
            <a:cxnLst/>
            <a:rect l="l" t="t" r="r" b="b"/>
            <a:pathLst>
              <a:path w="1547812" h="1547812">
                <a:moveTo>
                  <a:pt x="0" y="0"/>
                </a:moveTo>
                <a:lnTo>
                  <a:pt x="1547812" y="0"/>
                </a:lnTo>
                <a:lnTo>
                  <a:pt x="1547812" y="1547813"/>
                </a:lnTo>
                <a:lnTo>
                  <a:pt x="0" y="1547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784931" y="3240881"/>
            <a:ext cx="1547812" cy="1547812"/>
          </a:xfrm>
          <a:custGeom>
            <a:avLst/>
            <a:gdLst/>
            <a:ahLst/>
            <a:cxnLst/>
            <a:rect l="l" t="t" r="r" b="b"/>
            <a:pathLst>
              <a:path w="1547812" h="1547812">
                <a:moveTo>
                  <a:pt x="0" y="0"/>
                </a:moveTo>
                <a:lnTo>
                  <a:pt x="1547813" y="0"/>
                </a:lnTo>
                <a:lnTo>
                  <a:pt x="1547813" y="1547813"/>
                </a:lnTo>
                <a:lnTo>
                  <a:pt x="0" y="1547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rot="10790680">
            <a:off x="2306215" y="7124895"/>
            <a:ext cx="3513736" cy="0"/>
          </a:xfrm>
          <a:prstGeom prst="line">
            <a:avLst/>
          </a:prstGeom>
          <a:ln w="9525" cap="rnd">
            <a:solidFill>
              <a:srgbClr val="44546A"/>
            </a:solidFill>
            <a:prstDash val="solid"/>
            <a:headEnd type="none" w="sm" len="sm"/>
            <a:tailEnd type="none" w="sm" len="sm"/>
          </a:ln>
        </p:spPr>
      </p:sp>
      <p:sp>
        <p:nvSpPr>
          <p:cNvPr id="8" name="AutoShape 8"/>
          <p:cNvSpPr/>
          <p:nvPr/>
        </p:nvSpPr>
        <p:spPr>
          <a:xfrm rot="10790680">
            <a:off x="7689616" y="7124895"/>
            <a:ext cx="3513736" cy="0"/>
          </a:xfrm>
          <a:prstGeom prst="line">
            <a:avLst/>
          </a:prstGeom>
          <a:ln w="9525" cap="rnd">
            <a:solidFill>
              <a:srgbClr val="44546A"/>
            </a:solidFill>
            <a:prstDash val="solid"/>
            <a:headEnd type="none" w="sm" len="sm"/>
            <a:tailEnd type="none" w="sm" len="sm"/>
          </a:ln>
        </p:spPr>
      </p:sp>
      <p:sp>
        <p:nvSpPr>
          <p:cNvPr id="9" name="AutoShape 9"/>
          <p:cNvSpPr/>
          <p:nvPr/>
        </p:nvSpPr>
        <p:spPr>
          <a:xfrm rot="10790680">
            <a:off x="13225420" y="7124895"/>
            <a:ext cx="3513736" cy="0"/>
          </a:xfrm>
          <a:prstGeom prst="line">
            <a:avLst/>
          </a:prstGeom>
          <a:ln w="9525" cap="rnd">
            <a:solidFill>
              <a:srgbClr val="44546A"/>
            </a:solidFill>
            <a:prstDash val="solid"/>
            <a:headEnd type="none" w="sm" len="sm"/>
            <a:tailEnd type="none" w="sm" len="sm"/>
          </a:ln>
        </p:spPr>
      </p:sp>
      <p:sp>
        <p:nvSpPr>
          <p:cNvPr id="10" name="Freeform 10"/>
          <p:cNvSpPr/>
          <p:nvPr/>
        </p:nvSpPr>
        <p:spPr>
          <a:xfrm>
            <a:off x="1" y="7120132"/>
            <a:ext cx="987820" cy="1819278"/>
          </a:xfrm>
          <a:custGeom>
            <a:avLst/>
            <a:gdLst/>
            <a:ahLst/>
            <a:cxnLst/>
            <a:rect l="l" t="t" r="r" b="b"/>
            <a:pathLst>
              <a:path w="987820" h="1819278">
                <a:moveTo>
                  <a:pt x="0" y="0"/>
                </a:moveTo>
                <a:lnTo>
                  <a:pt x="987821" y="0"/>
                </a:lnTo>
                <a:lnTo>
                  <a:pt x="987821" y="1819278"/>
                </a:lnTo>
                <a:lnTo>
                  <a:pt x="0" y="18192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6908826" y="281374"/>
            <a:ext cx="1085076" cy="1085075"/>
            <a:chOff x="0" y="0"/>
            <a:chExt cx="1446768" cy="1446766"/>
          </a:xfrm>
        </p:grpSpPr>
        <p:sp>
          <p:nvSpPr>
            <p:cNvPr id="12" name="Freeform 12"/>
            <p:cNvSpPr/>
            <p:nvPr/>
          </p:nvSpPr>
          <p:spPr>
            <a:xfrm>
              <a:off x="0" y="0"/>
              <a:ext cx="1446784" cy="1446784"/>
            </a:xfrm>
            <a:custGeom>
              <a:avLst/>
              <a:gdLst/>
              <a:ahLst/>
              <a:cxnLst/>
              <a:rect l="l" t="t" r="r" b="b"/>
              <a:pathLst>
                <a:path w="1446784" h="1446784">
                  <a:moveTo>
                    <a:pt x="0" y="723392"/>
                  </a:moveTo>
                  <a:cubicBezTo>
                    <a:pt x="0" y="323850"/>
                    <a:pt x="323850" y="0"/>
                    <a:pt x="723392" y="0"/>
                  </a:cubicBezTo>
                  <a:cubicBezTo>
                    <a:pt x="1122934" y="0"/>
                    <a:pt x="1446784" y="323850"/>
                    <a:pt x="1446784" y="723392"/>
                  </a:cubicBezTo>
                  <a:cubicBezTo>
                    <a:pt x="1446784" y="1122934"/>
                    <a:pt x="1122934" y="1446784"/>
                    <a:pt x="723392" y="1446784"/>
                  </a:cubicBezTo>
                  <a:cubicBezTo>
                    <a:pt x="323850" y="1446784"/>
                    <a:pt x="0" y="1122934"/>
                    <a:pt x="0" y="723392"/>
                  </a:cubicBezTo>
                  <a:close/>
                  <a:moveTo>
                    <a:pt x="255524" y="723392"/>
                  </a:moveTo>
                  <a:cubicBezTo>
                    <a:pt x="255524" y="981837"/>
                    <a:pt x="464947" y="1191260"/>
                    <a:pt x="723392" y="1191260"/>
                  </a:cubicBezTo>
                  <a:cubicBezTo>
                    <a:pt x="981837" y="1191260"/>
                    <a:pt x="1191260" y="981837"/>
                    <a:pt x="1191260" y="723392"/>
                  </a:cubicBezTo>
                  <a:cubicBezTo>
                    <a:pt x="1191260" y="464947"/>
                    <a:pt x="981837" y="255524"/>
                    <a:pt x="723392" y="255524"/>
                  </a:cubicBezTo>
                  <a:cubicBezTo>
                    <a:pt x="464947" y="255524"/>
                    <a:pt x="255524" y="464947"/>
                    <a:pt x="255524" y="723392"/>
                  </a:cubicBezTo>
                  <a:close/>
                </a:path>
              </a:pathLst>
            </a:custGeom>
            <a:solidFill>
              <a:srgbClr val="0159BA"/>
            </a:solidFill>
          </p:spPr>
        </p:sp>
      </p:grpSp>
      <p:sp>
        <p:nvSpPr>
          <p:cNvPr id="13" name="Freeform 13"/>
          <p:cNvSpPr/>
          <p:nvPr/>
        </p:nvSpPr>
        <p:spPr>
          <a:xfrm>
            <a:off x="13546931" y="2959894"/>
            <a:ext cx="2795588" cy="2795588"/>
          </a:xfrm>
          <a:custGeom>
            <a:avLst/>
            <a:gdLst/>
            <a:ahLst/>
            <a:cxnLst/>
            <a:rect l="l" t="t" r="r" b="b"/>
            <a:pathLst>
              <a:path w="2795588" h="2795588">
                <a:moveTo>
                  <a:pt x="0" y="0"/>
                </a:moveTo>
                <a:lnTo>
                  <a:pt x="2795588" y="0"/>
                </a:lnTo>
                <a:lnTo>
                  <a:pt x="2795588" y="2795587"/>
                </a:lnTo>
                <a:lnTo>
                  <a:pt x="0" y="27955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3187157" y="3960478"/>
            <a:ext cx="276873" cy="108620"/>
          </a:xfrm>
          <a:custGeom>
            <a:avLst/>
            <a:gdLst/>
            <a:ahLst/>
            <a:cxnLst/>
            <a:rect l="l" t="t" r="r" b="b"/>
            <a:pathLst>
              <a:path w="276873" h="108620">
                <a:moveTo>
                  <a:pt x="0" y="0"/>
                </a:moveTo>
                <a:lnTo>
                  <a:pt x="276873" y="0"/>
                </a:lnTo>
                <a:lnTo>
                  <a:pt x="276873" y="108620"/>
                </a:lnTo>
                <a:lnTo>
                  <a:pt x="0" y="1086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7760208" y="3960478"/>
            <a:ext cx="276873" cy="108620"/>
          </a:xfrm>
          <a:custGeom>
            <a:avLst/>
            <a:gdLst/>
            <a:ahLst/>
            <a:cxnLst/>
            <a:rect l="l" t="t" r="r" b="b"/>
            <a:pathLst>
              <a:path w="276873" h="108620">
                <a:moveTo>
                  <a:pt x="0" y="0"/>
                </a:moveTo>
                <a:lnTo>
                  <a:pt x="276873" y="0"/>
                </a:lnTo>
                <a:lnTo>
                  <a:pt x="276873" y="108620"/>
                </a:lnTo>
                <a:lnTo>
                  <a:pt x="0" y="1086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2306221" y="3960478"/>
            <a:ext cx="276873" cy="108620"/>
          </a:xfrm>
          <a:custGeom>
            <a:avLst/>
            <a:gdLst/>
            <a:ahLst/>
            <a:cxnLst/>
            <a:rect l="l" t="t" r="r" b="b"/>
            <a:pathLst>
              <a:path w="276873" h="108620">
                <a:moveTo>
                  <a:pt x="0" y="0"/>
                </a:moveTo>
                <a:lnTo>
                  <a:pt x="276873" y="0"/>
                </a:lnTo>
                <a:lnTo>
                  <a:pt x="276873" y="108620"/>
                </a:lnTo>
                <a:lnTo>
                  <a:pt x="0" y="1086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16450331" y="6563724"/>
            <a:ext cx="284056" cy="269316"/>
          </a:xfrm>
          <a:custGeom>
            <a:avLst/>
            <a:gdLst/>
            <a:ahLst/>
            <a:cxnLst/>
            <a:rect l="l" t="t" r="r" b="b"/>
            <a:pathLst>
              <a:path w="284056" h="269316">
                <a:moveTo>
                  <a:pt x="0" y="0"/>
                </a:moveTo>
                <a:lnTo>
                  <a:pt x="284056" y="0"/>
                </a:lnTo>
                <a:lnTo>
                  <a:pt x="284056" y="269316"/>
                </a:lnTo>
                <a:lnTo>
                  <a:pt x="0" y="2693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11056554" y="6563724"/>
            <a:ext cx="284056" cy="269316"/>
          </a:xfrm>
          <a:custGeom>
            <a:avLst/>
            <a:gdLst/>
            <a:ahLst/>
            <a:cxnLst/>
            <a:rect l="l" t="t" r="r" b="b"/>
            <a:pathLst>
              <a:path w="284056" h="269316">
                <a:moveTo>
                  <a:pt x="0" y="0"/>
                </a:moveTo>
                <a:lnTo>
                  <a:pt x="284056" y="0"/>
                </a:lnTo>
                <a:lnTo>
                  <a:pt x="284056" y="269316"/>
                </a:lnTo>
                <a:lnTo>
                  <a:pt x="0" y="2693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a:off x="5706257" y="6563724"/>
            <a:ext cx="284056" cy="269316"/>
          </a:xfrm>
          <a:custGeom>
            <a:avLst/>
            <a:gdLst/>
            <a:ahLst/>
            <a:cxnLst/>
            <a:rect l="l" t="t" r="r" b="b"/>
            <a:pathLst>
              <a:path w="284056" h="269316">
                <a:moveTo>
                  <a:pt x="0" y="0"/>
                </a:moveTo>
                <a:lnTo>
                  <a:pt x="284056" y="0"/>
                </a:lnTo>
                <a:lnTo>
                  <a:pt x="284056" y="269316"/>
                </a:lnTo>
                <a:lnTo>
                  <a:pt x="0" y="2693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0" name="Group 20"/>
          <p:cNvGrpSpPr/>
          <p:nvPr/>
        </p:nvGrpSpPr>
        <p:grpSpPr>
          <a:xfrm>
            <a:off x="8124826" y="2925489"/>
            <a:ext cx="2830003" cy="2829992"/>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cstate="print">
                <a:extLst>
                  <a:ext uri="{28A0092B-C50C-407E-A947-70E740481C1C}">
                    <a14:useLocalDpi xmlns:a14="http://schemas.microsoft.com/office/drawing/2010/main" val="0"/>
                  </a:ext>
                </a:extLst>
              </a:blip>
              <a:stretch>
                <a:fillRect/>
              </a:stretch>
            </a:blipFill>
          </p:spPr>
        </p:sp>
      </p:grpSp>
      <p:grpSp>
        <p:nvGrpSpPr>
          <p:cNvPr id="22" name="Group 22"/>
          <p:cNvGrpSpPr/>
          <p:nvPr/>
        </p:nvGrpSpPr>
        <p:grpSpPr>
          <a:xfrm>
            <a:off x="2714625" y="2925489"/>
            <a:ext cx="2830003" cy="2829992"/>
            <a:chOff x="0" y="0"/>
            <a:chExt cx="6350000" cy="6349975"/>
          </a:xfrm>
        </p:grpSpPr>
        <p:sp>
          <p:nvSpPr>
            <p:cNvPr id="23" name="Freeform 2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cstate="print">
                <a:extLst>
                  <a:ext uri="{28A0092B-C50C-407E-A947-70E740481C1C}">
                    <a14:useLocalDpi xmlns:a14="http://schemas.microsoft.com/office/drawing/2010/main" val="0"/>
                  </a:ext>
                </a:extLst>
              </a:blip>
              <a:stretch>
                <a:fillRect/>
              </a:stretch>
            </a:blipFill>
          </p:spPr>
        </p:sp>
      </p:grpSp>
      <p:grpSp>
        <p:nvGrpSpPr>
          <p:cNvPr id="24" name="Group 24"/>
          <p:cNvGrpSpPr/>
          <p:nvPr/>
        </p:nvGrpSpPr>
        <p:grpSpPr>
          <a:xfrm>
            <a:off x="13524254" y="2925489"/>
            <a:ext cx="2830003" cy="2829992"/>
            <a:chOff x="0" y="0"/>
            <a:chExt cx="6350000" cy="6349975"/>
          </a:xfrm>
        </p:grpSpPr>
        <p:sp>
          <p:nvSpPr>
            <p:cNvPr id="25" name="Freeform 2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4" cstate="print">
                <a:extLst>
                  <a:ext uri="{28A0092B-C50C-407E-A947-70E740481C1C}">
                    <a14:useLocalDpi xmlns:a14="http://schemas.microsoft.com/office/drawing/2010/main" val="0"/>
                  </a:ext>
                </a:extLst>
              </a:blip>
              <a:stretch>
                <a:fillRect/>
              </a:stretch>
            </a:blipFill>
          </p:spPr>
        </p:sp>
      </p:grpSp>
      <p:sp>
        <p:nvSpPr>
          <p:cNvPr id="26" name="TextBox 26"/>
          <p:cNvSpPr txBox="1"/>
          <p:nvPr/>
        </p:nvSpPr>
        <p:spPr>
          <a:xfrm>
            <a:off x="6298122" y="1082450"/>
            <a:ext cx="5225032" cy="708720"/>
          </a:xfrm>
          <a:prstGeom prst="rect">
            <a:avLst/>
          </a:prstGeom>
        </p:spPr>
        <p:txBody>
          <a:bodyPr wrap="square" lIns="0" tIns="0" rIns="0" bIns="0" rtlCol="0" anchor="t">
            <a:spAutoFit/>
          </a:bodyPr>
          <a:lstStyle/>
          <a:p>
            <a:pPr algn="ctr">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北斗系统构成部分</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sp>
        <p:nvSpPr>
          <p:cNvPr id="27" name="TextBox 27"/>
          <p:cNvSpPr txBox="1"/>
          <p:nvPr/>
        </p:nvSpPr>
        <p:spPr>
          <a:xfrm>
            <a:off x="2244261" y="6434494"/>
            <a:ext cx="3118738" cy="466593"/>
          </a:xfrm>
          <a:prstGeom prst="rect">
            <a:avLst/>
          </a:prstGeom>
        </p:spPr>
        <p:txBody>
          <a:bodyPr lIns="0" tIns="0" rIns="0" bIns="0" rtlCol="0" anchor="t">
            <a:spAutoFit/>
          </a:bodyPr>
          <a:lstStyle/>
          <a:p>
            <a:pPr algn="l">
              <a:lnSpc>
                <a:spcPts val="3600"/>
              </a:lnSpc>
            </a:pPr>
            <a:r>
              <a:rPr lang="zh-CN" altLang="en-US" sz="3000">
                <a:solidFill>
                  <a:srgbClr val="8497B0"/>
                </a:solidFill>
                <a:latin typeface="HarmonyOS Sans SC Black" panose="00000A00000000000000" pitchFamily="2" charset="-122"/>
                <a:ea typeface="HarmonyOS Sans SC Black" panose="00000A00000000000000" pitchFamily="2" charset="-122"/>
              </a:rPr>
              <a:t>空间段</a:t>
            </a:r>
            <a:endParaRPr lang="en-US" sz="3000">
              <a:solidFill>
                <a:srgbClr val="8497B0"/>
              </a:solidFill>
              <a:latin typeface="HarmonyOS Sans SC Black" panose="00000A00000000000000" pitchFamily="2" charset="-122"/>
              <a:ea typeface="HarmonyOS Sans SC Black" panose="00000A00000000000000" pitchFamily="2" charset="-122"/>
            </a:endParaRPr>
          </a:p>
        </p:txBody>
      </p:sp>
      <p:sp>
        <p:nvSpPr>
          <p:cNvPr id="28" name="TextBox 28"/>
          <p:cNvSpPr txBox="1"/>
          <p:nvPr/>
        </p:nvSpPr>
        <p:spPr>
          <a:xfrm>
            <a:off x="2244260" y="7344299"/>
            <a:ext cx="3660457" cy="1403076"/>
          </a:xfrm>
          <a:prstGeom prst="rect">
            <a:avLst/>
          </a:prstGeom>
        </p:spPr>
        <p:txBody>
          <a:bodyPr lIns="0" tIns="0" rIns="0" bIns="0" rtlCol="0" anchor="t">
            <a:spAutoFit/>
          </a:bodyPr>
          <a:lstStyle/>
          <a:p>
            <a:pPr algn="just">
              <a:lnSpc>
                <a:spcPts val="2808"/>
              </a:lnSpc>
            </a:pPr>
            <a:r>
              <a:rPr lang="zh-CN" altLang="en-US" sz="1800">
                <a:solidFill>
                  <a:srgbClr val="767171"/>
                </a:solidFill>
                <a:latin typeface="HarmonyOS Sans SC" panose="00000500000000000000" pitchFamily="2" charset="-122"/>
                <a:ea typeface="HarmonyOS Sans SC" panose="00000500000000000000" pitchFamily="2" charset="-122"/>
              </a:rPr>
              <a:t>空间段由中圆地球轨道（</a:t>
            </a:r>
            <a:r>
              <a:rPr lang="en-US" altLang="zh-CN" sz="1800">
                <a:solidFill>
                  <a:srgbClr val="767171"/>
                </a:solidFill>
                <a:latin typeface="HarmonyOS Sans SC" panose="00000500000000000000" pitchFamily="2" charset="-122"/>
                <a:ea typeface="HarmonyOS Sans SC" panose="00000500000000000000" pitchFamily="2" charset="-122"/>
              </a:rPr>
              <a:t>MEO</a:t>
            </a:r>
            <a:r>
              <a:rPr lang="zh-CN" altLang="en-US" sz="1800">
                <a:solidFill>
                  <a:srgbClr val="767171"/>
                </a:solidFill>
                <a:latin typeface="HarmonyOS Sans SC" panose="00000500000000000000" pitchFamily="2" charset="-122"/>
                <a:ea typeface="HarmonyOS Sans SC" panose="00000500000000000000" pitchFamily="2" charset="-122"/>
              </a:rPr>
              <a:t>）、地球静止轨道</a:t>
            </a:r>
            <a:r>
              <a:rPr lang="zh-CN" altLang="en-US">
                <a:solidFill>
                  <a:srgbClr val="767171"/>
                </a:solidFill>
                <a:latin typeface="HarmonyOS Sans SC" panose="00000500000000000000" pitchFamily="2" charset="-122"/>
                <a:ea typeface="HarmonyOS Sans SC" panose="00000500000000000000" pitchFamily="2" charset="-122"/>
              </a:rPr>
              <a:t>（</a:t>
            </a:r>
            <a:r>
              <a:rPr lang="en-US" altLang="zh-CN">
                <a:solidFill>
                  <a:srgbClr val="767171"/>
                </a:solidFill>
                <a:latin typeface="HarmonyOS Sans SC" panose="00000500000000000000" pitchFamily="2" charset="-122"/>
                <a:ea typeface="HarmonyOS Sans SC" panose="00000500000000000000" pitchFamily="2" charset="-122"/>
              </a:rPr>
              <a:t>GEO</a:t>
            </a:r>
            <a:r>
              <a:rPr lang="zh-CN" altLang="en-US">
                <a:solidFill>
                  <a:srgbClr val="767171"/>
                </a:solidFill>
                <a:latin typeface="HarmonyOS Sans SC" panose="00000500000000000000" pitchFamily="2" charset="-122"/>
                <a:ea typeface="HarmonyOS Sans SC" panose="00000500000000000000" pitchFamily="2" charset="-122"/>
              </a:rPr>
              <a:t>）</a:t>
            </a:r>
            <a:r>
              <a:rPr lang="zh-CN" altLang="en-US" sz="1800">
                <a:solidFill>
                  <a:srgbClr val="767171"/>
                </a:solidFill>
                <a:latin typeface="HarmonyOS Sans SC" panose="00000500000000000000" pitchFamily="2" charset="-122"/>
                <a:ea typeface="HarmonyOS Sans SC" panose="00000500000000000000" pitchFamily="2" charset="-122"/>
              </a:rPr>
              <a:t>、倾斜地球同步轨道（</a:t>
            </a:r>
            <a:r>
              <a:rPr lang="en-US" altLang="zh-CN" sz="1800">
                <a:solidFill>
                  <a:srgbClr val="767171"/>
                </a:solidFill>
                <a:latin typeface="HarmonyOS Sans SC" panose="00000500000000000000" pitchFamily="2" charset="-122"/>
                <a:ea typeface="HarmonyOS Sans SC" panose="00000500000000000000" pitchFamily="2" charset="-122"/>
              </a:rPr>
              <a:t>ISGO</a:t>
            </a:r>
            <a:r>
              <a:rPr lang="zh-CN" altLang="en-US" sz="1800">
                <a:solidFill>
                  <a:srgbClr val="767171"/>
                </a:solidFill>
                <a:latin typeface="HarmonyOS Sans SC" panose="00000500000000000000" pitchFamily="2" charset="-122"/>
                <a:ea typeface="HarmonyOS Sans SC" panose="00000500000000000000" pitchFamily="2" charset="-122"/>
              </a:rPr>
              <a:t>）等三种轨道共</a:t>
            </a:r>
            <a:r>
              <a:rPr lang="en-US" altLang="zh-CN" sz="1800">
                <a:solidFill>
                  <a:srgbClr val="767171"/>
                </a:solidFill>
                <a:latin typeface="HarmonyOS Sans SC" panose="00000500000000000000" pitchFamily="2" charset="-122"/>
                <a:ea typeface="HarmonyOS Sans SC" panose="00000500000000000000" pitchFamily="2" charset="-122"/>
              </a:rPr>
              <a:t>30</a:t>
            </a:r>
            <a:r>
              <a:rPr lang="zh-CN" altLang="en-US" sz="1800">
                <a:solidFill>
                  <a:srgbClr val="767171"/>
                </a:solidFill>
                <a:latin typeface="HarmonyOS Sans SC" panose="00000500000000000000" pitchFamily="2" charset="-122"/>
                <a:ea typeface="HarmonyOS Sans SC" panose="00000500000000000000" pitchFamily="2" charset="-122"/>
              </a:rPr>
              <a:t>颗卫星组成。</a:t>
            </a:r>
            <a:endParaRPr lang="en-US" sz="1800">
              <a:solidFill>
                <a:srgbClr val="767171"/>
              </a:solidFill>
              <a:latin typeface="HarmonyOS Sans SC" panose="00000500000000000000" pitchFamily="2" charset="-122"/>
              <a:ea typeface="HarmonyOS Sans SC" panose="00000500000000000000" pitchFamily="2" charset="-122"/>
            </a:endParaRPr>
          </a:p>
        </p:txBody>
      </p:sp>
      <p:sp>
        <p:nvSpPr>
          <p:cNvPr id="29" name="TextBox 29"/>
          <p:cNvSpPr txBox="1"/>
          <p:nvPr/>
        </p:nvSpPr>
        <p:spPr>
          <a:xfrm>
            <a:off x="7627662" y="6434494"/>
            <a:ext cx="3118738" cy="466593"/>
          </a:xfrm>
          <a:prstGeom prst="rect">
            <a:avLst/>
          </a:prstGeom>
        </p:spPr>
        <p:txBody>
          <a:bodyPr lIns="0" tIns="0" rIns="0" bIns="0" rtlCol="0" anchor="t">
            <a:spAutoFit/>
          </a:bodyPr>
          <a:lstStyle/>
          <a:p>
            <a:pPr algn="l">
              <a:lnSpc>
                <a:spcPts val="3600"/>
              </a:lnSpc>
            </a:pPr>
            <a:r>
              <a:rPr lang="zh-CN" altLang="en-US" sz="3000">
                <a:solidFill>
                  <a:srgbClr val="8497B0"/>
                </a:solidFill>
                <a:latin typeface="HarmonyOS Sans SC Black" panose="00000A00000000000000" pitchFamily="2" charset="-122"/>
                <a:ea typeface="HarmonyOS Sans SC Black" panose="00000A00000000000000" pitchFamily="2" charset="-122"/>
              </a:rPr>
              <a:t>地面段</a:t>
            </a:r>
            <a:endParaRPr lang="en-US" sz="3000">
              <a:solidFill>
                <a:srgbClr val="8497B0"/>
              </a:solidFill>
              <a:latin typeface="HarmonyOS Sans SC Black" panose="00000A00000000000000" pitchFamily="2" charset="-122"/>
              <a:ea typeface="HarmonyOS Sans SC Black" panose="00000A00000000000000" pitchFamily="2" charset="-122"/>
            </a:endParaRPr>
          </a:p>
        </p:txBody>
      </p:sp>
      <p:sp>
        <p:nvSpPr>
          <p:cNvPr id="30" name="TextBox 30"/>
          <p:cNvSpPr txBox="1"/>
          <p:nvPr/>
        </p:nvSpPr>
        <p:spPr>
          <a:xfrm>
            <a:off x="7627660" y="7344299"/>
            <a:ext cx="3660458" cy="1403076"/>
          </a:xfrm>
          <a:prstGeom prst="rect">
            <a:avLst/>
          </a:prstGeom>
        </p:spPr>
        <p:txBody>
          <a:bodyPr lIns="0" tIns="0" rIns="0" bIns="0" rtlCol="0" anchor="t">
            <a:spAutoFit/>
          </a:bodyPr>
          <a:lstStyle/>
          <a:p>
            <a:pPr algn="just">
              <a:lnSpc>
                <a:spcPts val="2808"/>
              </a:lnSpc>
            </a:pPr>
            <a:r>
              <a:rPr lang="zh-CN" altLang="en-US" sz="1800">
                <a:solidFill>
                  <a:srgbClr val="767171"/>
                </a:solidFill>
                <a:latin typeface="HarmonyOS Sans SC" panose="00000500000000000000" pitchFamily="2" charset="-122"/>
                <a:ea typeface="HarmonyOS Sans SC" panose="00000500000000000000" pitchFamily="2" charset="-122"/>
              </a:rPr>
              <a:t>地面段由运控系统、测控系统、星间链路运行管理系统，以及国际搜救、短报文通信、星基增强和地基增强等多种服务平台组成。</a:t>
            </a:r>
            <a:endParaRPr lang="en-US" sz="1800">
              <a:solidFill>
                <a:srgbClr val="767171"/>
              </a:solidFill>
              <a:latin typeface="HarmonyOS Sans SC" panose="00000500000000000000" pitchFamily="2" charset="-122"/>
              <a:ea typeface="HarmonyOS Sans SC" panose="00000500000000000000" pitchFamily="2" charset="-122"/>
            </a:endParaRPr>
          </a:p>
        </p:txBody>
      </p:sp>
      <p:sp>
        <p:nvSpPr>
          <p:cNvPr id="31" name="TextBox 31"/>
          <p:cNvSpPr txBox="1"/>
          <p:nvPr/>
        </p:nvSpPr>
        <p:spPr>
          <a:xfrm>
            <a:off x="13163466" y="6434494"/>
            <a:ext cx="3118738" cy="466593"/>
          </a:xfrm>
          <a:prstGeom prst="rect">
            <a:avLst/>
          </a:prstGeom>
        </p:spPr>
        <p:txBody>
          <a:bodyPr lIns="0" tIns="0" rIns="0" bIns="0" rtlCol="0" anchor="t">
            <a:spAutoFit/>
          </a:bodyPr>
          <a:lstStyle/>
          <a:p>
            <a:pPr algn="l">
              <a:lnSpc>
                <a:spcPts val="3600"/>
              </a:lnSpc>
            </a:pPr>
            <a:r>
              <a:rPr lang="zh-CN" altLang="en-US" sz="3000">
                <a:solidFill>
                  <a:srgbClr val="8497B0"/>
                </a:solidFill>
                <a:latin typeface="HarmonyOS Sans SC Black" panose="00000A00000000000000" pitchFamily="2" charset="-122"/>
                <a:ea typeface="HarmonyOS Sans SC Black" panose="00000A00000000000000" pitchFamily="2" charset="-122"/>
              </a:rPr>
              <a:t>用户段</a:t>
            </a:r>
            <a:endParaRPr lang="en-US" sz="3000">
              <a:solidFill>
                <a:srgbClr val="8497B0"/>
              </a:solidFill>
              <a:latin typeface="HarmonyOS Sans SC Black" panose="00000A00000000000000" pitchFamily="2" charset="-122"/>
              <a:ea typeface="HarmonyOS Sans SC Black" panose="00000A00000000000000" pitchFamily="2" charset="-122"/>
            </a:endParaRPr>
          </a:p>
        </p:txBody>
      </p:sp>
      <p:sp>
        <p:nvSpPr>
          <p:cNvPr id="32" name="TextBox 32"/>
          <p:cNvSpPr txBox="1"/>
          <p:nvPr/>
        </p:nvSpPr>
        <p:spPr>
          <a:xfrm>
            <a:off x="13163464" y="7344299"/>
            <a:ext cx="3660457" cy="1044004"/>
          </a:xfrm>
          <a:prstGeom prst="rect">
            <a:avLst/>
          </a:prstGeom>
        </p:spPr>
        <p:txBody>
          <a:bodyPr lIns="0" tIns="0" rIns="0" bIns="0" rtlCol="0" anchor="t">
            <a:spAutoFit/>
          </a:bodyPr>
          <a:lstStyle/>
          <a:p>
            <a:pPr algn="just">
              <a:lnSpc>
                <a:spcPts val="2808"/>
              </a:lnSpc>
            </a:pPr>
            <a:r>
              <a:rPr lang="zh-CN" altLang="en-US" sz="1800">
                <a:solidFill>
                  <a:srgbClr val="767171"/>
                </a:solidFill>
                <a:latin typeface="HarmonyOS Sans SC" panose="00000500000000000000" pitchFamily="2" charset="-122"/>
                <a:ea typeface="HarmonyOS Sans SC" panose="00000500000000000000" pitchFamily="2" charset="-122"/>
              </a:rPr>
              <a:t>用户段包括北斗兼容其他卫星导航系统的芯片、模块、天线等基础产品，及终端产品、应用系统与应用服务等。</a:t>
            </a:r>
            <a:endParaRPr lang="en-US" sz="1800">
              <a:solidFill>
                <a:srgbClr val="767171"/>
              </a:solidFill>
              <a:latin typeface="HarmonyOS Sans SC" panose="00000500000000000000" pitchFamily="2" charset="-122"/>
              <a:ea typeface="HarmonyOS Sans SC" panose="00000500000000000000"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pic>
        <p:nvPicPr>
          <p:cNvPr id="28" name="Picture 2" descr="新京报：全世界一半以上的国家已经开始使用北斗系统_凤凰网">
            <a:extLst>
              <a:ext uri="{FF2B5EF4-FFF2-40B4-BE49-F238E27FC236}">
                <a16:creationId xmlns:a16="http://schemas.microsoft.com/office/drawing/2014/main" id="{E93EDC32-4C09-D5C5-760F-003CAC999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89" t="24322" r="47512" b="1"/>
          <a:stretch/>
        </p:blipFill>
        <p:spPr bwMode="auto">
          <a:xfrm>
            <a:off x="13627689" y="0"/>
            <a:ext cx="4675456"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p:cNvGrpSpPr/>
          <p:nvPr/>
        </p:nvGrpSpPr>
        <p:grpSpPr>
          <a:xfrm>
            <a:off x="13815992" y="0"/>
            <a:ext cx="4499853" cy="10287000"/>
            <a:chOff x="0" y="0"/>
            <a:chExt cx="1185146" cy="2709333"/>
          </a:xfrm>
        </p:grpSpPr>
        <p:sp>
          <p:nvSpPr>
            <p:cNvPr id="4" name="Freeform 4"/>
            <p:cNvSpPr/>
            <p:nvPr/>
          </p:nvSpPr>
          <p:spPr>
            <a:xfrm>
              <a:off x="0" y="0"/>
              <a:ext cx="1185146" cy="2709333"/>
            </a:xfrm>
            <a:custGeom>
              <a:avLst/>
              <a:gdLst/>
              <a:ahLst/>
              <a:cxnLst/>
              <a:rect l="l" t="t" r="r" b="b"/>
              <a:pathLst>
                <a:path w="1185146" h="2709333">
                  <a:moveTo>
                    <a:pt x="0" y="0"/>
                  </a:moveTo>
                  <a:lnTo>
                    <a:pt x="1185146" y="0"/>
                  </a:lnTo>
                  <a:lnTo>
                    <a:pt x="1185146" y="2709333"/>
                  </a:lnTo>
                  <a:lnTo>
                    <a:pt x="0" y="2709333"/>
                  </a:lnTo>
                  <a:close/>
                </a:path>
              </a:pathLst>
            </a:custGeom>
            <a:gradFill rotWithShape="1">
              <a:gsLst>
                <a:gs pos="0">
                  <a:srgbClr val="0159BA">
                    <a:alpha val="0"/>
                  </a:srgbClr>
                </a:gs>
                <a:gs pos="100000">
                  <a:srgbClr val="0159BA">
                    <a:alpha val="100000"/>
                  </a:srgbClr>
                </a:gs>
              </a:gsLst>
              <a:lin ang="0"/>
            </a:gradFill>
          </p:spPr>
        </p:sp>
        <p:sp>
          <p:nvSpPr>
            <p:cNvPr id="5" name="TextBox 5"/>
            <p:cNvSpPr txBox="1"/>
            <p:nvPr/>
          </p:nvSpPr>
          <p:spPr>
            <a:xfrm>
              <a:off x="0" y="-66675"/>
              <a:ext cx="1185146" cy="2776008"/>
            </a:xfrm>
            <a:prstGeom prst="rect">
              <a:avLst/>
            </a:prstGeom>
          </p:spPr>
          <p:txBody>
            <a:bodyPr lIns="50800" tIns="50800" rIns="50800" bIns="50800" rtlCol="0" anchor="ctr"/>
            <a:lstStyle/>
            <a:p>
              <a:pPr algn="ctr">
                <a:lnSpc>
                  <a:spcPts val="2808"/>
                </a:lnSpc>
              </a:pPr>
              <a:endParaRPr/>
            </a:p>
          </p:txBody>
        </p:sp>
      </p:grpSp>
      <p:grpSp>
        <p:nvGrpSpPr>
          <p:cNvPr id="6" name="Group 6"/>
          <p:cNvGrpSpPr/>
          <p:nvPr/>
        </p:nvGrpSpPr>
        <p:grpSpPr>
          <a:xfrm>
            <a:off x="5956350" y="-464148"/>
            <a:ext cx="11466619" cy="11215296"/>
            <a:chOff x="0" y="0"/>
            <a:chExt cx="22876424" cy="22375024"/>
          </a:xfrm>
        </p:grpSpPr>
        <p:sp>
          <p:nvSpPr>
            <p:cNvPr id="7" name="Freeform 7"/>
            <p:cNvSpPr/>
            <p:nvPr/>
          </p:nvSpPr>
          <p:spPr>
            <a:xfrm>
              <a:off x="0" y="0"/>
              <a:ext cx="22876511" cy="22375113"/>
            </a:xfrm>
            <a:custGeom>
              <a:avLst/>
              <a:gdLst/>
              <a:ahLst/>
              <a:cxnLst/>
              <a:rect l="l" t="t" r="r" b="b"/>
              <a:pathLst>
                <a:path w="22876511" h="22375113">
                  <a:moveTo>
                    <a:pt x="0" y="11187557"/>
                  </a:moveTo>
                  <a:cubicBezTo>
                    <a:pt x="0" y="5008880"/>
                    <a:pt x="5121021" y="0"/>
                    <a:pt x="11438255" y="0"/>
                  </a:cubicBezTo>
                  <a:cubicBezTo>
                    <a:pt x="17755490" y="0"/>
                    <a:pt x="22876511" y="5008880"/>
                    <a:pt x="22876511" y="11187557"/>
                  </a:cubicBezTo>
                  <a:cubicBezTo>
                    <a:pt x="22876511" y="17366233"/>
                    <a:pt x="17755490" y="22375113"/>
                    <a:pt x="11438255" y="22375113"/>
                  </a:cubicBezTo>
                  <a:cubicBezTo>
                    <a:pt x="5121021" y="22375113"/>
                    <a:pt x="0" y="17366235"/>
                    <a:pt x="0" y="11187557"/>
                  </a:cubicBezTo>
                  <a:close/>
                </a:path>
              </a:pathLst>
            </a:custGeom>
            <a:solidFill>
              <a:srgbClr val="F4F7FA"/>
            </a:solidFill>
          </p:spPr>
        </p:sp>
      </p:grpSp>
      <p:grpSp>
        <p:nvGrpSpPr>
          <p:cNvPr id="8" name="Group 8"/>
          <p:cNvGrpSpPr/>
          <p:nvPr/>
        </p:nvGrpSpPr>
        <p:grpSpPr>
          <a:xfrm>
            <a:off x="8291859" y="965163"/>
            <a:ext cx="8390803" cy="8390769"/>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extLst>
                  <a:ext uri="{28A0092B-C50C-407E-A947-70E740481C1C}">
                    <a14:useLocalDpi xmlns:a14="http://schemas.microsoft.com/office/drawing/2010/main" val="0"/>
                  </a:ext>
                </a:extLst>
              </a:blip>
              <a:stretch>
                <a:fillRect/>
              </a:stretch>
            </a:blipFill>
          </p:spPr>
        </p:sp>
      </p:grpSp>
      <p:grpSp>
        <p:nvGrpSpPr>
          <p:cNvPr id="10" name="Group 10"/>
          <p:cNvGrpSpPr/>
          <p:nvPr/>
        </p:nvGrpSpPr>
        <p:grpSpPr>
          <a:xfrm>
            <a:off x="914400" y="874574"/>
            <a:ext cx="373857" cy="373857"/>
            <a:chOff x="0" y="0"/>
            <a:chExt cx="498476" cy="498476"/>
          </a:xfrm>
        </p:grpSpPr>
        <p:sp>
          <p:nvSpPr>
            <p:cNvPr id="11" name="Freeform 11"/>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19" name="TextBox 19"/>
          <p:cNvSpPr txBox="1"/>
          <p:nvPr/>
        </p:nvSpPr>
        <p:spPr>
          <a:xfrm>
            <a:off x="1087372" y="990854"/>
            <a:ext cx="5536714" cy="708720"/>
          </a:xfrm>
          <a:prstGeom prst="rect">
            <a:avLst/>
          </a:prstGeom>
        </p:spPr>
        <p:txBody>
          <a:bodyPr wrap="square" lIns="0" tIns="0" rIns="0" bIns="0" rtlCol="0" anchor="t">
            <a:spAutoFit/>
          </a:bodyPr>
          <a:lstStyle/>
          <a:p>
            <a:pPr algn="l">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空间段详细信息</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grpSp>
        <p:nvGrpSpPr>
          <p:cNvPr id="46" name="组合 45">
            <a:extLst>
              <a:ext uri="{FF2B5EF4-FFF2-40B4-BE49-F238E27FC236}">
                <a16:creationId xmlns:a16="http://schemas.microsoft.com/office/drawing/2014/main" id="{A4209904-2879-B9FE-DF81-688F78151661}"/>
              </a:ext>
            </a:extLst>
          </p:cNvPr>
          <p:cNvGrpSpPr/>
          <p:nvPr/>
        </p:nvGrpSpPr>
        <p:grpSpPr>
          <a:xfrm>
            <a:off x="7411727" y="8633171"/>
            <a:ext cx="2632684" cy="1146857"/>
            <a:chOff x="7411727" y="8928178"/>
            <a:chExt cx="1859426" cy="810007"/>
          </a:xfrm>
        </p:grpSpPr>
        <p:grpSp>
          <p:nvGrpSpPr>
            <p:cNvPr id="42" name="组合 41">
              <a:extLst>
                <a:ext uri="{FF2B5EF4-FFF2-40B4-BE49-F238E27FC236}">
                  <a16:creationId xmlns:a16="http://schemas.microsoft.com/office/drawing/2014/main" id="{FA9A88DD-B993-0CED-341A-DA213EA717FC}"/>
                </a:ext>
              </a:extLst>
            </p:cNvPr>
            <p:cNvGrpSpPr/>
            <p:nvPr/>
          </p:nvGrpSpPr>
          <p:grpSpPr>
            <a:xfrm>
              <a:off x="7411727" y="8990249"/>
              <a:ext cx="888130" cy="663175"/>
              <a:chOff x="5444026" y="7140118"/>
              <a:chExt cx="888130" cy="663175"/>
            </a:xfrm>
          </p:grpSpPr>
          <p:grpSp>
            <p:nvGrpSpPr>
              <p:cNvPr id="35" name="组合 34">
                <a:extLst>
                  <a:ext uri="{FF2B5EF4-FFF2-40B4-BE49-F238E27FC236}">
                    <a16:creationId xmlns:a16="http://schemas.microsoft.com/office/drawing/2014/main" id="{109DEA80-FD83-797C-63A4-EF392EA3CF53}"/>
                  </a:ext>
                </a:extLst>
              </p:cNvPr>
              <p:cNvGrpSpPr/>
              <p:nvPr/>
            </p:nvGrpSpPr>
            <p:grpSpPr>
              <a:xfrm flipV="1">
                <a:off x="5448696" y="7140118"/>
                <a:ext cx="883460" cy="120969"/>
                <a:chOff x="6385678" y="7343909"/>
                <a:chExt cx="1668212" cy="228423"/>
              </a:xfrm>
            </p:grpSpPr>
            <p:sp>
              <p:nvSpPr>
                <p:cNvPr id="30" name="矩形 29">
                  <a:extLst>
                    <a:ext uri="{FF2B5EF4-FFF2-40B4-BE49-F238E27FC236}">
                      <a16:creationId xmlns:a16="http://schemas.microsoft.com/office/drawing/2014/main" id="{A06BDD15-0AAE-5643-0CC6-06E4E3977353}"/>
                    </a:ext>
                  </a:extLst>
                </p:cNvPr>
                <p:cNvSpPr/>
                <p:nvPr/>
              </p:nvSpPr>
              <p:spPr>
                <a:xfrm>
                  <a:off x="6385678" y="7407763"/>
                  <a:ext cx="1626693" cy="86330"/>
                </a:xfrm>
                <a:prstGeom prst="rect">
                  <a:avLst/>
                </a:prstGeom>
                <a:gradFill flip="none" rotWithShape="1">
                  <a:gsLst>
                    <a:gs pos="0">
                      <a:srgbClr val="8AB371">
                        <a:tint val="66000"/>
                        <a:satMod val="160000"/>
                      </a:srgbClr>
                    </a:gs>
                    <a:gs pos="50000">
                      <a:srgbClr val="8AB371">
                        <a:tint val="44500"/>
                        <a:satMod val="160000"/>
                      </a:srgbClr>
                    </a:gs>
                    <a:gs pos="100000">
                      <a:srgbClr val="8AB371">
                        <a:tint val="23500"/>
                        <a:satMod val="160000"/>
                        <a:alpha val="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Light" panose="00000400000000000000" pitchFamily="2" charset="-122"/>
                    <a:ea typeface="HarmonyOS Sans SC Light" panose="00000400000000000000" pitchFamily="2" charset="-122"/>
                  </a:endParaRPr>
                </a:p>
              </p:txBody>
            </p:sp>
            <p:sp>
              <p:nvSpPr>
                <p:cNvPr id="29" name="椭圆 28">
                  <a:extLst>
                    <a:ext uri="{FF2B5EF4-FFF2-40B4-BE49-F238E27FC236}">
                      <a16:creationId xmlns:a16="http://schemas.microsoft.com/office/drawing/2014/main" id="{D63F6875-B613-2FBA-7382-B679A40C2603}"/>
                    </a:ext>
                  </a:extLst>
                </p:cNvPr>
                <p:cNvSpPr/>
                <p:nvPr/>
              </p:nvSpPr>
              <p:spPr>
                <a:xfrm>
                  <a:off x="7825468" y="7343909"/>
                  <a:ext cx="228422" cy="228423"/>
                </a:xfrm>
                <a:prstGeom prst="ellipse">
                  <a:avLst/>
                </a:prstGeom>
                <a:gradFill flip="none" rotWithShape="1">
                  <a:gsLst>
                    <a:gs pos="0">
                      <a:srgbClr val="8AB371">
                        <a:shade val="30000"/>
                        <a:satMod val="115000"/>
                      </a:srgbClr>
                    </a:gs>
                    <a:gs pos="50000">
                      <a:srgbClr val="8AB371">
                        <a:shade val="67500"/>
                        <a:satMod val="115000"/>
                      </a:srgbClr>
                    </a:gs>
                    <a:gs pos="100000">
                      <a:srgbClr val="8AB371">
                        <a:shade val="100000"/>
                        <a:satMod val="115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Light" panose="00000400000000000000" pitchFamily="2" charset="-122"/>
                    <a:ea typeface="HarmonyOS Sans SC Light" panose="00000400000000000000" pitchFamily="2" charset="-122"/>
                  </a:endParaRPr>
                </a:p>
              </p:txBody>
            </p:sp>
          </p:grpSp>
          <p:grpSp>
            <p:nvGrpSpPr>
              <p:cNvPr id="36" name="组合 35">
                <a:extLst>
                  <a:ext uri="{FF2B5EF4-FFF2-40B4-BE49-F238E27FC236}">
                    <a16:creationId xmlns:a16="http://schemas.microsoft.com/office/drawing/2014/main" id="{D6681C30-143D-475A-98F0-0C80E2E93331}"/>
                  </a:ext>
                </a:extLst>
              </p:cNvPr>
              <p:cNvGrpSpPr/>
              <p:nvPr/>
            </p:nvGrpSpPr>
            <p:grpSpPr>
              <a:xfrm flipV="1">
                <a:off x="5448696" y="7408410"/>
                <a:ext cx="883460" cy="120969"/>
                <a:chOff x="6385678" y="7343909"/>
                <a:chExt cx="1668212" cy="228423"/>
              </a:xfrm>
              <a:solidFill>
                <a:srgbClr val="CBAF7C"/>
              </a:solidFill>
            </p:grpSpPr>
            <p:sp>
              <p:nvSpPr>
                <p:cNvPr id="37" name="矩形 36">
                  <a:extLst>
                    <a:ext uri="{FF2B5EF4-FFF2-40B4-BE49-F238E27FC236}">
                      <a16:creationId xmlns:a16="http://schemas.microsoft.com/office/drawing/2014/main" id="{E8C4A368-AD54-1C53-8C97-568DEF944D94}"/>
                    </a:ext>
                  </a:extLst>
                </p:cNvPr>
                <p:cNvSpPr/>
                <p:nvPr/>
              </p:nvSpPr>
              <p:spPr>
                <a:xfrm>
                  <a:off x="6385678" y="7407763"/>
                  <a:ext cx="1626693" cy="86330"/>
                </a:xfrm>
                <a:prstGeom prst="rect">
                  <a:avLst/>
                </a:prstGeom>
                <a:gradFill flip="none" rotWithShape="1">
                  <a:gsLst>
                    <a:gs pos="0">
                      <a:srgbClr val="CBAF7C">
                        <a:tint val="66000"/>
                        <a:satMod val="160000"/>
                      </a:srgbClr>
                    </a:gs>
                    <a:gs pos="50000">
                      <a:srgbClr val="CBAF7C">
                        <a:tint val="44500"/>
                        <a:satMod val="160000"/>
                      </a:srgbClr>
                    </a:gs>
                    <a:gs pos="100000">
                      <a:srgbClr val="CBAF7C">
                        <a:tint val="23500"/>
                        <a:satMod val="160000"/>
                        <a:alpha val="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Light" panose="00000400000000000000" pitchFamily="2" charset="-122"/>
                    <a:ea typeface="HarmonyOS Sans SC Light" panose="00000400000000000000" pitchFamily="2" charset="-122"/>
                  </a:endParaRPr>
                </a:p>
              </p:txBody>
            </p:sp>
            <p:sp>
              <p:nvSpPr>
                <p:cNvPr id="38" name="椭圆 37">
                  <a:extLst>
                    <a:ext uri="{FF2B5EF4-FFF2-40B4-BE49-F238E27FC236}">
                      <a16:creationId xmlns:a16="http://schemas.microsoft.com/office/drawing/2014/main" id="{96EB27D4-1802-9598-9661-3C890BCB910A}"/>
                    </a:ext>
                  </a:extLst>
                </p:cNvPr>
                <p:cNvSpPr/>
                <p:nvPr/>
              </p:nvSpPr>
              <p:spPr>
                <a:xfrm>
                  <a:off x="7825468" y="7343909"/>
                  <a:ext cx="228422" cy="228423"/>
                </a:xfrm>
                <a:prstGeom prst="ellipse">
                  <a:avLst/>
                </a:prstGeom>
                <a:gradFill flip="none" rotWithShape="1">
                  <a:gsLst>
                    <a:gs pos="0">
                      <a:srgbClr val="CBAF7C">
                        <a:shade val="30000"/>
                        <a:satMod val="115000"/>
                      </a:srgbClr>
                    </a:gs>
                    <a:gs pos="50000">
                      <a:srgbClr val="CBAF7C">
                        <a:shade val="67500"/>
                        <a:satMod val="115000"/>
                      </a:srgbClr>
                    </a:gs>
                    <a:gs pos="100000">
                      <a:srgbClr val="CBAF7C">
                        <a:shade val="100000"/>
                        <a:satMod val="115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Light" panose="00000400000000000000" pitchFamily="2" charset="-122"/>
                    <a:ea typeface="HarmonyOS Sans SC Light" panose="00000400000000000000" pitchFamily="2" charset="-122"/>
                  </a:endParaRPr>
                </a:p>
              </p:txBody>
            </p:sp>
          </p:grpSp>
          <p:grpSp>
            <p:nvGrpSpPr>
              <p:cNvPr id="39" name="组合 38">
                <a:extLst>
                  <a:ext uri="{FF2B5EF4-FFF2-40B4-BE49-F238E27FC236}">
                    <a16:creationId xmlns:a16="http://schemas.microsoft.com/office/drawing/2014/main" id="{32891361-E206-9451-5527-DFEA34A6CB05}"/>
                  </a:ext>
                </a:extLst>
              </p:cNvPr>
              <p:cNvGrpSpPr/>
              <p:nvPr/>
            </p:nvGrpSpPr>
            <p:grpSpPr>
              <a:xfrm flipV="1">
                <a:off x="5444026" y="7682324"/>
                <a:ext cx="888130" cy="120969"/>
                <a:chOff x="6385678" y="7340148"/>
                <a:chExt cx="1677030" cy="228423"/>
              </a:xfrm>
              <a:solidFill>
                <a:srgbClr val="CBAF7C"/>
              </a:solidFill>
            </p:grpSpPr>
            <p:sp>
              <p:nvSpPr>
                <p:cNvPr id="40" name="矩形 39">
                  <a:extLst>
                    <a:ext uri="{FF2B5EF4-FFF2-40B4-BE49-F238E27FC236}">
                      <a16:creationId xmlns:a16="http://schemas.microsoft.com/office/drawing/2014/main" id="{8FF6BB4E-2820-A7A1-1FD5-2CBE4FB0A539}"/>
                    </a:ext>
                  </a:extLst>
                </p:cNvPr>
                <p:cNvSpPr/>
                <p:nvPr/>
              </p:nvSpPr>
              <p:spPr>
                <a:xfrm>
                  <a:off x="6385678" y="7407763"/>
                  <a:ext cx="1626693" cy="86330"/>
                </a:xfrm>
                <a:prstGeom prst="rect">
                  <a:avLst/>
                </a:prstGeom>
                <a:gradFill flip="none" rotWithShape="1">
                  <a:gsLst>
                    <a:gs pos="0">
                      <a:srgbClr val="CED2DD">
                        <a:shade val="30000"/>
                        <a:satMod val="115000"/>
                      </a:srgbClr>
                    </a:gs>
                    <a:gs pos="50000">
                      <a:srgbClr val="CED2DD">
                        <a:shade val="67500"/>
                        <a:satMod val="115000"/>
                      </a:srgbClr>
                    </a:gs>
                    <a:gs pos="100000">
                      <a:srgbClr val="CED2DD">
                        <a:shade val="100000"/>
                        <a:satMod val="115000"/>
                        <a:alpha val="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Light" panose="00000400000000000000" pitchFamily="2" charset="-122"/>
                    <a:ea typeface="HarmonyOS Sans SC Light" panose="00000400000000000000" pitchFamily="2" charset="-122"/>
                  </a:endParaRPr>
                </a:p>
              </p:txBody>
            </p:sp>
            <p:sp>
              <p:nvSpPr>
                <p:cNvPr id="41" name="椭圆 40">
                  <a:extLst>
                    <a:ext uri="{FF2B5EF4-FFF2-40B4-BE49-F238E27FC236}">
                      <a16:creationId xmlns:a16="http://schemas.microsoft.com/office/drawing/2014/main" id="{D2C1E761-6B87-2D9B-266B-60A9264063A9}"/>
                    </a:ext>
                  </a:extLst>
                </p:cNvPr>
                <p:cNvSpPr/>
                <p:nvPr/>
              </p:nvSpPr>
              <p:spPr>
                <a:xfrm>
                  <a:off x="7834286" y="7340148"/>
                  <a:ext cx="228422" cy="228423"/>
                </a:xfrm>
                <a:prstGeom prst="ellipse">
                  <a:avLst/>
                </a:prstGeom>
                <a:gradFill flip="none" rotWithShape="1">
                  <a:gsLst>
                    <a:gs pos="0">
                      <a:srgbClr val="CED2DD">
                        <a:shade val="30000"/>
                        <a:satMod val="115000"/>
                      </a:srgbClr>
                    </a:gs>
                    <a:gs pos="50000">
                      <a:srgbClr val="CED2DD">
                        <a:shade val="67500"/>
                        <a:satMod val="115000"/>
                      </a:srgbClr>
                    </a:gs>
                    <a:gs pos="100000">
                      <a:srgbClr val="CED2DD">
                        <a:shade val="100000"/>
                        <a:satMod val="115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Light" panose="00000400000000000000" pitchFamily="2" charset="-122"/>
                    <a:ea typeface="HarmonyOS Sans SC Light" panose="00000400000000000000" pitchFamily="2" charset="-122"/>
                  </a:endParaRPr>
                </a:p>
              </p:txBody>
            </p:sp>
          </p:grpSp>
        </p:grpSp>
        <p:sp>
          <p:nvSpPr>
            <p:cNvPr id="43" name="文本框 42">
              <a:extLst>
                <a:ext uri="{FF2B5EF4-FFF2-40B4-BE49-F238E27FC236}">
                  <a16:creationId xmlns:a16="http://schemas.microsoft.com/office/drawing/2014/main" id="{CDE906A1-6E2B-F78C-B9ED-E3B5A4C44FAC}"/>
                </a:ext>
              </a:extLst>
            </p:cNvPr>
            <p:cNvSpPr txBox="1"/>
            <p:nvPr/>
          </p:nvSpPr>
          <p:spPr>
            <a:xfrm>
              <a:off x="8509153" y="8928178"/>
              <a:ext cx="762000" cy="260853"/>
            </a:xfrm>
            <a:prstGeom prst="rect">
              <a:avLst/>
            </a:prstGeom>
            <a:noFill/>
          </p:spPr>
          <p:txBody>
            <a:bodyPr wrap="square" rtlCol="0">
              <a:spAutoFit/>
            </a:bodyPr>
            <a:lstStyle/>
            <a:p>
              <a:r>
                <a:rPr lang="en-US" altLang="zh-CN">
                  <a:latin typeface="HarmonyOS Sans SC Light" panose="00000400000000000000" pitchFamily="2" charset="-122"/>
                  <a:ea typeface="HarmonyOS Sans SC Light" panose="00000400000000000000" pitchFamily="2" charset="-122"/>
                </a:rPr>
                <a:t>ISGO</a:t>
              </a:r>
              <a:endParaRPr lang="zh-CN" altLang="en-US">
                <a:latin typeface="HarmonyOS Sans SC Light" panose="00000400000000000000" pitchFamily="2" charset="-122"/>
                <a:ea typeface="HarmonyOS Sans SC Light" panose="00000400000000000000" pitchFamily="2" charset="-122"/>
              </a:endParaRPr>
            </a:p>
          </p:txBody>
        </p:sp>
        <p:sp>
          <p:nvSpPr>
            <p:cNvPr id="44" name="文本框 43">
              <a:extLst>
                <a:ext uri="{FF2B5EF4-FFF2-40B4-BE49-F238E27FC236}">
                  <a16:creationId xmlns:a16="http://schemas.microsoft.com/office/drawing/2014/main" id="{44862DA1-4419-73EB-D5A3-76702B35C88A}"/>
                </a:ext>
              </a:extLst>
            </p:cNvPr>
            <p:cNvSpPr txBox="1"/>
            <p:nvPr/>
          </p:nvSpPr>
          <p:spPr>
            <a:xfrm>
              <a:off x="8509153" y="9202750"/>
              <a:ext cx="762000" cy="260853"/>
            </a:xfrm>
            <a:prstGeom prst="rect">
              <a:avLst/>
            </a:prstGeom>
            <a:noFill/>
          </p:spPr>
          <p:txBody>
            <a:bodyPr wrap="square" rtlCol="0">
              <a:spAutoFit/>
            </a:bodyPr>
            <a:lstStyle/>
            <a:p>
              <a:r>
                <a:rPr lang="en-US" altLang="zh-CN">
                  <a:latin typeface="HarmonyOS Sans SC Light" panose="00000400000000000000" pitchFamily="2" charset="-122"/>
                  <a:ea typeface="HarmonyOS Sans SC Light" panose="00000400000000000000" pitchFamily="2" charset="-122"/>
                </a:rPr>
                <a:t>GEO</a:t>
              </a:r>
              <a:endParaRPr lang="zh-CN" altLang="en-US">
                <a:latin typeface="HarmonyOS Sans SC Light" panose="00000400000000000000" pitchFamily="2" charset="-122"/>
                <a:ea typeface="HarmonyOS Sans SC Light" panose="00000400000000000000" pitchFamily="2" charset="-122"/>
              </a:endParaRPr>
            </a:p>
          </p:txBody>
        </p:sp>
        <p:sp>
          <p:nvSpPr>
            <p:cNvPr id="45" name="文本框 44">
              <a:extLst>
                <a:ext uri="{FF2B5EF4-FFF2-40B4-BE49-F238E27FC236}">
                  <a16:creationId xmlns:a16="http://schemas.microsoft.com/office/drawing/2014/main" id="{474ED5D1-B88C-CAAE-47C9-2FEB7F097D2D}"/>
                </a:ext>
              </a:extLst>
            </p:cNvPr>
            <p:cNvSpPr txBox="1"/>
            <p:nvPr/>
          </p:nvSpPr>
          <p:spPr>
            <a:xfrm>
              <a:off x="8509153" y="9477332"/>
              <a:ext cx="762000" cy="260853"/>
            </a:xfrm>
            <a:prstGeom prst="rect">
              <a:avLst/>
            </a:prstGeom>
            <a:noFill/>
          </p:spPr>
          <p:txBody>
            <a:bodyPr wrap="square" rtlCol="0">
              <a:spAutoFit/>
            </a:bodyPr>
            <a:lstStyle/>
            <a:p>
              <a:r>
                <a:rPr lang="en-US" altLang="zh-CN">
                  <a:latin typeface="HarmonyOS Sans SC Light" panose="00000400000000000000" pitchFamily="2" charset="-122"/>
                  <a:ea typeface="HarmonyOS Sans SC Light" panose="00000400000000000000" pitchFamily="2" charset="-122"/>
                </a:rPr>
                <a:t>MEO</a:t>
              </a:r>
              <a:endParaRPr lang="zh-CN" altLang="en-US">
                <a:latin typeface="HarmonyOS Sans SC Light" panose="00000400000000000000" pitchFamily="2" charset="-122"/>
                <a:ea typeface="HarmonyOS Sans SC Light" panose="00000400000000000000" pitchFamily="2" charset="-122"/>
              </a:endParaRPr>
            </a:p>
          </p:txBody>
        </p:sp>
      </p:grpSp>
      <p:grpSp>
        <p:nvGrpSpPr>
          <p:cNvPr id="56" name="组合 55">
            <a:extLst>
              <a:ext uri="{FF2B5EF4-FFF2-40B4-BE49-F238E27FC236}">
                <a16:creationId xmlns:a16="http://schemas.microsoft.com/office/drawing/2014/main" id="{81F30EC3-E8F8-73AA-5D37-7702001ADFBA}"/>
              </a:ext>
            </a:extLst>
          </p:cNvPr>
          <p:cNvGrpSpPr/>
          <p:nvPr/>
        </p:nvGrpSpPr>
        <p:grpSpPr>
          <a:xfrm>
            <a:off x="1058617" y="2488563"/>
            <a:ext cx="2018756" cy="1575774"/>
            <a:chOff x="1209886" y="2564968"/>
            <a:chExt cx="2018756" cy="1575774"/>
          </a:xfrm>
        </p:grpSpPr>
        <p:sp>
          <p:nvSpPr>
            <p:cNvPr id="47" name="Freeform 15">
              <a:extLst>
                <a:ext uri="{FF2B5EF4-FFF2-40B4-BE49-F238E27FC236}">
                  <a16:creationId xmlns:a16="http://schemas.microsoft.com/office/drawing/2014/main" id="{824DC551-E582-D2D9-AB29-9BA7B67CFCC3}"/>
                </a:ext>
              </a:extLst>
            </p:cNvPr>
            <p:cNvSpPr/>
            <p:nvPr/>
          </p:nvSpPr>
          <p:spPr>
            <a:xfrm rot="10800000">
              <a:off x="1209886" y="2564968"/>
              <a:ext cx="2018756" cy="1575774"/>
            </a:xfrm>
            <a:custGeom>
              <a:avLst/>
              <a:gdLst/>
              <a:ahLst/>
              <a:cxnLst/>
              <a:rect l="l" t="t" r="r" b="b"/>
              <a:pathLst>
                <a:path w="3162845" h="2507897">
                  <a:moveTo>
                    <a:pt x="0" y="0"/>
                  </a:moveTo>
                  <a:lnTo>
                    <a:pt x="3162844" y="0"/>
                  </a:lnTo>
                  <a:lnTo>
                    <a:pt x="3162844" y="2507897"/>
                  </a:lnTo>
                  <a:lnTo>
                    <a:pt x="0" y="25078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0" name="文本框 49">
              <a:extLst>
                <a:ext uri="{FF2B5EF4-FFF2-40B4-BE49-F238E27FC236}">
                  <a16:creationId xmlns:a16="http://schemas.microsoft.com/office/drawing/2014/main" id="{58CCA71A-082D-2C63-CF84-30E257547383}"/>
                </a:ext>
              </a:extLst>
            </p:cNvPr>
            <p:cNvSpPr txBox="1"/>
            <p:nvPr/>
          </p:nvSpPr>
          <p:spPr>
            <a:xfrm>
              <a:off x="1324281" y="2839461"/>
              <a:ext cx="1775697" cy="1015663"/>
            </a:xfrm>
            <a:prstGeom prst="rect">
              <a:avLst/>
            </a:prstGeom>
            <a:noFill/>
          </p:spPr>
          <p:txBody>
            <a:bodyPr wrap="square" rtlCol="0">
              <a:spAutoFit/>
            </a:bodyPr>
            <a:lstStyle/>
            <a:p>
              <a:pPr algn="ctr"/>
              <a:r>
                <a:rPr lang="zh-CN" altLang="en-US" sz="2000">
                  <a:solidFill>
                    <a:schemeClr val="bg1"/>
                  </a:solidFill>
                  <a:latin typeface="HarmonyOS Sans SC Black" panose="00000A00000000000000" pitchFamily="2" charset="-122"/>
                  <a:ea typeface="HarmonyOS Sans SC Black" panose="00000A00000000000000" pitchFamily="2" charset="-122"/>
                </a:rPr>
                <a:t>地球</a:t>
              </a:r>
              <a:endParaRPr lang="en-US" altLang="zh-CN" sz="2000">
                <a:solidFill>
                  <a:schemeClr val="bg1"/>
                </a:solidFill>
                <a:latin typeface="HarmonyOS Sans SC Black" panose="00000A00000000000000" pitchFamily="2" charset="-122"/>
                <a:ea typeface="HarmonyOS Sans SC Black" panose="00000A00000000000000" pitchFamily="2" charset="-122"/>
              </a:endParaRPr>
            </a:p>
            <a:p>
              <a:pPr algn="ctr"/>
              <a:r>
                <a:rPr lang="zh-CN" altLang="en-US" sz="2000">
                  <a:solidFill>
                    <a:schemeClr val="bg1"/>
                  </a:solidFill>
                  <a:latin typeface="HarmonyOS Sans SC Black" panose="00000A00000000000000" pitchFamily="2" charset="-122"/>
                  <a:ea typeface="HarmonyOS Sans SC Black" panose="00000A00000000000000" pitchFamily="2" charset="-122"/>
                </a:rPr>
                <a:t>静止轨道</a:t>
              </a:r>
              <a:endParaRPr lang="en-US" altLang="zh-CN" sz="2000">
                <a:solidFill>
                  <a:schemeClr val="bg1"/>
                </a:solidFill>
                <a:latin typeface="HarmonyOS Sans SC Black" panose="00000A00000000000000" pitchFamily="2" charset="-122"/>
                <a:ea typeface="HarmonyOS Sans SC Black" panose="00000A00000000000000" pitchFamily="2" charset="-122"/>
              </a:endParaRPr>
            </a:p>
            <a:p>
              <a:pPr algn="ctr"/>
              <a:r>
                <a:rPr lang="zh-CN" altLang="en-US" sz="2000">
                  <a:solidFill>
                    <a:schemeClr val="bg1"/>
                  </a:solidFill>
                  <a:latin typeface="HarmonyOS Sans SC Black" panose="00000A00000000000000" pitchFamily="2" charset="-122"/>
                  <a:ea typeface="HarmonyOS Sans SC Black" panose="00000A00000000000000" pitchFamily="2" charset="-122"/>
                </a:rPr>
                <a:t>（</a:t>
              </a:r>
              <a:r>
                <a:rPr lang="en-US" altLang="zh-CN" sz="2000">
                  <a:solidFill>
                    <a:schemeClr val="bg1"/>
                  </a:solidFill>
                  <a:latin typeface="HarmonyOS Sans SC Black" panose="00000A00000000000000" pitchFamily="2" charset="-122"/>
                  <a:ea typeface="HarmonyOS Sans SC Black" panose="00000A00000000000000" pitchFamily="2" charset="-122"/>
                </a:rPr>
                <a:t>GEO</a:t>
              </a:r>
              <a:r>
                <a:rPr lang="zh-CN" altLang="en-US" sz="2000">
                  <a:solidFill>
                    <a:schemeClr val="bg1"/>
                  </a:solidFill>
                  <a:latin typeface="HarmonyOS Sans SC Black" panose="00000A00000000000000" pitchFamily="2" charset="-122"/>
                  <a:ea typeface="HarmonyOS Sans SC Black" panose="00000A00000000000000" pitchFamily="2" charset="-122"/>
                </a:rPr>
                <a:t>）卫星</a:t>
              </a:r>
            </a:p>
          </p:txBody>
        </p:sp>
      </p:grpSp>
      <p:grpSp>
        <p:nvGrpSpPr>
          <p:cNvPr id="58" name="组合 57">
            <a:extLst>
              <a:ext uri="{FF2B5EF4-FFF2-40B4-BE49-F238E27FC236}">
                <a16:creationId xmlns:a16="http://schemas.microsoft.com/office/drawing/2014/main" id="{46E3E401-E7CF-D24C-C66F-BA0F4C7EC512}"/>
              </a:ext>
            </a:extLst>
          </p:cNvPr>
          <p:cNvGrpSpPr/>
          <p:nvPr/>
        </p:nvGrpSpPr>
        <p:grpSpPr>
          <a:xfrm>
            <a:off x="1058617" y="6989213"/>
            <a:ext cx="2018756" cy="1575774"/>
            <a:chOff x="1193696" y="7065618"/>
            <a:chExt cx="2018756" cy="1575774"/>
          </a:xfrm>
        </p:grpSpPr>
        <p:sp>
          <p:nvSpPr>
            <p:cNvPr id="49" name="Freeform 15">
              <a:extLst>
                <a:ext uri="{FF2B5EF4-FFF2-40B4-BE49-F238E27FC236}">
                  <a16:creationId xmlns:a16="http://schemas.microsoft.com/office/drawing/2014/main" id="{0ECF7522-5624-B653-331A-15D9CEC16F98}"/>
                </a:ext>
              </a:extLst>
            </p:cNvPr>
            <p:cNvSpPr/>
            <p:nvPr/>
          </p:nvSpPr>
          <p:spPr>
            <a:xfrm rot="10800000">
              <a:off x="1193696" y="7065618"/>
              <a:ext cx="2018756" cy="1575774"/>
            </a:xfrm>
            <a:custGeom>
              <a:avLst/>
              <a:gdLst/>
              <a:ahLst/>
              <a:cxnLst/>
              <a:rect l="l" t="t" r="r" b="b"/>
              <a:pathLst>
                <a:path w="3162845" h="2507897">
                  <a:moveTo>
                    <a:pt x="0" y="0"/>
                  </a:moveTo>
                  <a:lnTo>
                    <a:pt x="3162844" y="0"/>
                  </a:lnTo>
                  <a:lnTo>
                    <a:pt x="3162844" y="2507897"/>
                  </a:lnTo>
                  <a:lnTo>
                    <a:pt x="0" y="25078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1" name="文本框 50">
              <a:extLst>
                <a:ext uri="{FF2B5EF4-FFF2-40B4-BE49-F238E27FC236}">
                  <a16:creationId xmlns:a16="http://schemas.microsoft.com/office/drawing/2014/main" id="{0BBEA89A-E059-07C4-298C-0EACC260DA88}"/>
                </a:ext>
              </a:extLst>
            </p:cNvPr>
            <p:cNvSpPr txBox="1"/>
            <p:nvPr/>
          </p:nvSpPr>
          <p:spPr>
            <a:xfrm>
              <a:off x="1296048" y="7340111"/>
              <a:ext cx="1814052" cy="1015663"/>
            </a:xfrm>
            <a:prstGeom prst="rect">
              <a:avLst/>
            </a:prstGeom>
            <a:noFill/>
          </p:spPr>
          <p:txBody>
            <a:bodyPr wrap="square" rtlCol="0">
              <a:spAutoFit/>
            </a:bodyPr>
            <a:lstStyle/>
            <a:p>
              <a:pPr algn="ctr"/>
              <a:r>
                <a:rPr lang="zh-CN" altLang="en-US" sz="2000">
                  <a:solidFill>
                    <a:schemeClr val="bg1"/>
                  </a:solidFill>
                  <a:latin typeface="HarmonyOS Sans SC Black" panose="00000A00000000000000" pitchFamily="2" charset="-122"/>
                  <a:ea typeface="HarmonyOS Sans SC Black" panose="00000A00000000000000" pitchFamily="2" charset="-122"/>
                </a:rPr>
                <a:t>中圆</a:t>
              </a:r>
              <a:endParaRPr lang="en-US" altLang="zh-CN" sz="2000">
                <a:solidFill>
                  <a:schemeClr val="bg1"/>
                </a:solidFill>
                <a:latin typeface="HarmonyOS Sans SC Black" panose="00000A00000000000000" pitchFamily="2" charset="-122"/>
                <a:ea typeface="HarmonyOS Sans SC Black" panose="00000A00000000000000" pitchFamily="2" charset="-122"/>
              </a:endParaRPr>
            </a:p>
            <a:p>
              <a:pPr algn="ctr"/>
              <a:r>
                <a:rPr lang="zh-CN" altLang="en-US" sz="2000">
                  <a:solidFill>
                    <a:schemeClr val="bg1"/>
                  </a:solidFill>
                  <a:latin typeface="HarmonyOS Sans SC Black" panose="00000A00000000000000" pitchFamily="2" charset="-122"/>
                  <a:ea typeface="HarmonyOS Sans SC Black" panose="00000A00000000000000" pitchFamily="2" charset="-122"/>
                </a:rPr>
                <a:t>地球轨道</a:t>
              </a:r>
              <a:endParaRPr lang="en-US" altLang="zh-CN" sz="2000">
                <a:solidFill>
                  <a:schemeClr val="bg1"/>
                </a:solidFill>
                <a:latin typeface="HarmonyOS Sans SC Black" panose="00000A00000000000000" pitchFamily="2" charset="-122"/>
                <a:ea typeface="HarmonyOS Sans SC Black" panose="00000A00000000000000" pitchFamily="2" charset="-122"/>
              </a:endParaRPr>
            </a:p>
            <a:p>
              <a:pPr algn="ctr"/>
              <a:r>
                <a:rPr lang="zh-CN" altLang="en-US" sz="2000">
                  <a:solidFill>
                    <a:schemeClr val="bg1"/>
                  </a:solidFill>
                  <a:latin typeface="HarmonyOS Sans SC Black" panose="00000A00000000000000" pitchFamily="2" charset="-122"/>
                  <a:ea typeface="HarmonyOS Sans SC Black" panose="00000A00000000000000" pitchFamily="2" charset="-122"/>
                </a:rPr>
                <a:t>（</a:t>
              </a:r>
              <a:r>
                <a:rPr lang="en-US" altLang="zh-CN" sz="2000">
                  <a:solidFill>
                    <a:schemeClr val="bg1"/>
                  </a:solidFill>
                  <a:latin typeface="HarmonyOS Sans SC Black" panose="00000A00000000000000" pitchFamily="2" charset="-122"/>
                  <a:ea typeface="HarmonyOS Sans SC Black" panose="00000A00000000000000" pitchFamily="2" charset="-122"/>
                </a:rPr>
                <a:t>MEO</a:t>
              </a:r>
              <a:r>
                <a:rPr lang="zh-CN" altLang="en-US" sz="2000">
                  <a:solidFill>
                    <a:schemeClr val="bg1"/>
                  </a:solidFill>
                  <a:latin typeface="HarmonyOS Sans SC Black" panose="00000A00000000000000" pitchFamily="2" charset="-122"/>
                  <a:ea typeface="HarmonyOS Sans SC Black" panose="00000A00000000000000" pitchFamily="2" charset="-122"/>
                </a:rPr>
                <a:t>）卫星</a:t>
              </a:r>
            </a:p>
          </p:txBody>
        </p:sp>
      </p:grpSp>
      <p:grpSp>
        <p:nvGrpSpPr>
          <p:cNvPr id="57" name="组合 56">
            <a:extLst>
              <a:ext uri="{FF2B5EF4-FFF2-40B4-BE49-F238E27FC236}">
                <a16:creationId xmlns:a16="http://schemas.microsoft.com/office/drawing/2014/main" id="{BD35A682-55C6-E0F5-2285-15DDFF62B132}"/>
              </a:ext>
            </a:extLst>
          </p:cNvPr>
          <p:cNvGrpSpPr/>
          <p:nvPr/>
        </p:nvGrpSpPr>
        <p:grpSpPr>
          <a:xfrm>
            <a:off x="1058617" y="4738888"/>
            <a:ext cx="2018756" cy="1575774"/>
            <a:chOff x="1209886" y="4789710"/>
            <a:chExt cx="2018756" cy="1575774"/>
          </a:xfrm>
        </p:grpSpPr>
        <p:sp>
          <p:nvSpPr>
            <p:cNvPr id="48" name="Freeform 15">
              <a:extLst>
                <a:ext uri="{FF2B5EF4-FFF2-40B4-BE49-F238E27FC236}">
                  <a16:creationId xmlns:a16="http://schemas.microsoft.com/office/drawing/2014/main" id="{C8AD913A-8AEF-55F8-9476-80021E1F7E2E}"/>
                </a:ext>
              </a:extLst>
            </p:cNvPr>
            <p:cNvSpPr/>
            <p:nvPr/>
          </p:nvSpPr>
          <p:spPr>
            <a:xfrm>
              <a:off x="1209886" y="4789710"/>
              <a:ext cx="2018756" cy="1575774"/>
            </a:xfrm>
            <a:custGeom>
              <a:avLst/>
              <a:gdLst/>
              <a:ahLst/>
              <a:cxnLst/>
              <a:rect l="l" t="t" r="r" b="b"/>
              <a:pathLst>
                <a:path w="3162845" h="2507897">
                  <a:moveTo>
                    <a:pt x="0" y="0"/>
                  </a:moveTo>
                  <a:lnTo>
                    <a:pt x="3162844" y="0"/>
                  </a:lnTo>
                  <a:lnTo>
                    <a:pt x="3162844" y="2507897"/>
                  </a:lnTo>
                  <a:lnTo>
                    <a:pt x="0" y="2507897"/>
                  </a:lnTo>
                  <a:lnTo>
                    <a:pt x="0" y="0"/>
                  </a:lnTo>
                  <a:close/>
                </a:path>
              </a:pathLst>
            </a:custGeom>
            <a:solidFill>
              <a:srgbClr val="FFFFFF"/>
            </a:solidFill>
          </p:spPr>
        </p:sp>
        <p:sp>
          <p:nvSpPr>
            <p:cNvPr id="52" name="文本框 51">
              <a:extLst>
                <a:ext uri="{FF2B5EF4-FFF2-40B4-BE49-F238E27FC236}">
                  <a16:creationId xmlns:a16="http://schemas.microsoft.com/office/drawing/2014/main" id="{0FFE725E-E1CF-9569-7AD6-7474F9DC90F6}"/>
                </a:ext>
              </a:extLst>
            </p:cNvPr>
            <p:cNvSpPr txBox="1"/>
            <p:nvPr/>
          </p:nvSpPr>
          <p:spPr>
            <a:xfrm>
              <a:off x="1261062" y="5064202"/>
              <a:ext cx="1916404" cy="1015663"/>
            </a:xfrm>
            <a:prstGeom prst="rect">
              <a:avLst/>
            </a:prstGeom>
            <a:noFill/>
          </p:spPr>
          <p:txBody>
            <a:bodyPr wrap="square" rtlCol="0">
              <a:spAutoFit/>
            </a:bodyPr>
            <a:lstStyle/>
            <a:p>
              <a:pPr algn="ctr"/>
              <a:r>
                <a:rPr lang="zh-CN" altLang="en-US" sz="2000">
                  <a:solidFill>
                    <a:srgbClr val="0159BA"/>
                  </a:solidFill>
                  <a:latin typeface="HarmonyOS Sans SC Black" panose="00000A00000000000000" pitchFamily="2" charset="-122"/>
                  <a:ea typeface="HarmonyOS Sans SC Black" panose="00000A00000000000000" pitchFamily="2" charset="-122"/>
                </a:rPr>
                <a:t>倾斜地球</a:t>
              </a:r>
              <a:endParaRPr lang="en-US" altLang="zh-CN" sz="2000">
                <a:solidFill>
                  <a:srgbClr val="0159BA"/>
                </a:solidFill>
                <a:latin typeface="HarmonyOS Sans SC Black" panose="00000A00000000000000" pitchFamily="2" charset="-122"/>
                <a:ea typeface="HarmonyOS Sans SC Black" panose="00000A00000000000000" pitchFamily="2" charset="-122"/>
              </a:endParaRPr>
            </a:p>
            <a:p>
              <a:pPr algn="ctr"/>
              <a:r>
                <a:rPr lang="zh-CN" altLang="en-US" sz="2000">
                  <a:solidFill>
                    <a:srgbClr val="0159BA"/>
                  </a:solidFill>
                  <a:latin typeface="HarmonyOS Sans SC Black" panose="00000A00000000000000" pitchFamily="2" charset="-122"/>
                  <a:ea typeface="HarmonyOS Sans SC Black" panose="00000A00000000000000" pitchFamily="2" charset="-122"/>
                </a:rPr>
                <a:t>同步轨道</a:t>
              </a:r>
              <a:endParaRPr lang="en-US" altLang="zh-CN" sz="2000">
                <a:solidFill>
                  <a:srgbClr val="0159BA"/>
                </a:solidFill>
                <a:latin typeface="HarmonyOS Sans SC Black" panose="00000A00000000000000" pitchFamily="2" charset="-122"/>
                <a:ea typeface="HarmonyOS Sans SC Black" panose="00000A00000000000000" pitchFamily="2" charset="-122"/>
              </a:endParaRPr>
            </a:p>
            <a:p>
              <a:pPr algn="ctr"/>
              <a:r>
                <a:rPr lang="zh-CN" altLang="en-US" sz="2000">
                  <a:solidFill>
                    <a:srgbClr val="0159BA"/>
                  </a:solidFill>
                  <a:latin typeface="HarmonyOS Sans SC Black" panose="00000A00000000000000" pitchFamily="2" charset="-122"/>
                  <a:ea typeface="HarmonyOS Sans SC Black" panose="00000A00000000000000" pitchFamily="2" charset="-122"/>
                </a:rPr>
                <a:t>（</a:t>
              </a:r>
              <a:r>
                <a:rPr lang="en-US" altLang="zh-CN" sz="2000">
                  <a:solidFill>
                    <a:srgbClr val="0159BA"/>
                  </a:solidFill>
                  <a:latin typeface="HarmonyOS Sans SC Black" panose="00000A00000000000000" pitchFamily="2" charset="-122"/>
                  <a:ea typeface="HarmonyOS Sans SC Black" panose="00000A00000000000000" pitchFamily="2" charset="-122"/>
                </a:rPr>
                <a:t>ISGO</a:t>
              </a:r>
              <a:r>
                <a:rPr lang="zh-CN" altLang="en-US" sz="2000">
                  <a:solidFill>
                    <a:srgbClr val="0159BA"/>
                  </a:solidFill>
                  <a:latin typeface="HarmonyOS Sans SC Black" panose="00000A00000000000000" pitchFamily="2" charset="-122"/>
                  <a:ea typeface="HarmonyOS Sans SC Black" panose="00000A00000000000000" pitchFamily="2" charset="-122"/>
                </a:rPr>
                <a:t>）卫星</a:t>
              </a:r>
            </a:p>
          </p:txBody>
        </p:sp>
      </p:grpSp>
      <p:sp>
        <p:nvSpPr>
          <p:cNvPr id="60" name="文本框 59">
            <a:extLst>
              <a:ext uri="{FF2B5EF4-FFF2-40B4-BE49-F238E27FC236}">
                <a16:creationId xmlns:a16="http://schemas.microsoft.com/office/drawing/2014/main" id="{3DDA792F-2572-7953-59CA-228751F0232F}"/>
              </a:ext>
            </a:extLst>
          </p:cNvPr>
          <p:cNvSpPr txBox="1"/>
          <p:nvPr/>
        </p:nvSpPr>
        <p:spPr>
          <a:xfrm>
            <a:off x="3748636" y="2715535"/>
            <a:ext cx="3699307" cy="1101071"/>
          </a:xfrm>
          <a:prstGeom prst="rect">
            <a:avLst/>
          </a:prstGeom>
          <a:noFill/>
        </p:spPr>
        <p:txBody>
          <a:bodyPr wrap="square">
            <a:spAutoFit/>
          </a:bodyPr>
          <a:lstStyle/>
          <a:p>
            <a:pPr latinLnBrk="1">
              <a:lnSpc>
                <a:spcPct val="125000"/>
              </a:lnSpc>
            </a:pPr>
            <a:r>
              <a:rPr lang="en-US" altLang="zh-CN" b="0" i="0">
                <a:solidFill>
                  <a:srgbClr val="0159BA"/>
                </a:solidFill>
                <a:effectLst/>
                <a:latin typeface="HarmonyOS Sans SC Black" panose="00000A00000000000000" pitchFamily="2" charset="-122"/>
                <a:ea typeface="HarmonyOS Sans SC Black" panose="00000A00000000000000" pitchFamily="2" charset="-122"/>
              </a:rPr>
              <a:t>3 </a:t>
            </a:r>
            <a:r>
              <a:rPr lang="zh-CN" altLang="en-US" b="0" i="0">
                <a:solidFill>
                  <a:srgbClr val="0159BA"/>
                </a:solidFill>
                <a:effectLst/>
                <a:latin typeface="HarmonyOS Sans SC Black" panose="00000A00000000000000" pitchFamily="2" charset="-122"/>
                <a:ea typeface="HarmonyOS Sans SC Black" panose="00000A00000000000000" pitchFamily="2" charset="-122"/>
              </a:rPr>
              <a:t>颗卫星</a:t>
            </a:r>
            <a:r>
              <a:rPr lang="zh-CN" altLang="en-US" b="0" i="0">
                <a:solidFill>
                  <a:srgbClr val="333333"/>
                </a:solidFill>
                <a:effectLst/>
                <a:latin typeface="HarmonyOS Sans SC Light" panose="00000400000000000000" pitchFamily="2" charset="-122"/>
                <a:ea typeface="HarmonyOS Sans SC Light" panose="00000400000000000000" pitchFamily="2" charset="-122"/>
              </a:rPr>
              <a:t>布署在地球同步轨道，轨道高度为 </a:t>
            </a:r>
            <a:r>
              <a:rPr lang="en-US" altLang="zh-CN" b="0" i="0">
                <a:solidFill>
                  <a:srgbClr val="333333"/>
                </a:solidFill>
                <a:effectLst/>
                <a:latin typeface="HarmonyOS Sans SC Light" panose="00000400000000000000" pitchFamily="2" charset="-122"/>
                <a:ea typeface="HarmonyOS Sans SC Light" panose="00000400000000000000" pitchFamily="2" charset="-122"/>
              </a:rPr>
              <a:t>35 786 km</a:t>
            </a:r>
            <a:r>
              <a:rPr lang="zh-CN" altLang="en-US" b="0" i="0">
                <a:solidFill>
                  <a:srgbClr val="333333"/>
                </a:solidFill>
                <a:effectLst/>
                <a:latin typeface="HarmonyOS Sans SC Light" panose="00000400000000000000" pitchFamily="2" charset="-122"/>
                <a:ea typeface="HarmonyOS Sans SC Light" panose="00000400000000000000" pitchFamily="2" charset="-122"/>
              </a:rPr>
              <a:t>，分别位于东经 </a:t>
            </a:r>
            <a:r>
              <a:rPr lang="en-US" altLang="zh-CN" b="0" i="0">
                <a:solidFill>
                  <a:srgbClr val="333333"/>
                </a:solidFill>
                <a:effectLst/>
                <a:latin typeface="HarmonyOS Sans SC Light" panose="00000400000000000000" pitchFamily="2" charset="-122"/>
                <a:ea typeface="HarmonyOS Sans SC Light" panose="00000400000000000000" pitchFamily="2" charset="-122"/>
              </a:rPr>
              <a:t>80°</a:t>
            </a:r>
            <a:r>
              <a:rPr lang="zh-CN" altLang="en-US" b="0" i="0">
                <a:solidFill>
                  <a:srgbClr val="333333"/>
                </a:solidFill>
                <a:effectLst/>
                <a:latin typeface="HarmonyOS Sans SC Light" panose="00000400000000000000" pitchFamily="2" charset="-122"/>
                <a:ea typeface="HarmonyOS Sans SC Light" panose="00000400000000000000" pitchFamily="2" charset="-122"/>
              </a:rPr>
              <a:t>、</a:t>
            </a:r>
            <a:r>
              <a:rPr lang="en-US" altLang="zh-CN" b="0" i="0">
                <a:solidFill>
                  <a:srgbClr val="333333"/>
                </a:solidFill>
                <a:effectLst/>
                <a:latin typeface="HarmonyOS Sans SC Light" panose="00000400000000000000" pitchFamily="2" charset="-122"/>
                <a:ea typeface="HarmonyOS Sans SC Light" panose="00000400000000000000" pitchFamily="2" charset="-122"/>
              </a:rPr>
              <a:t>110.5°</a:t>
            </a:r>
            <a:r>
              <a:rPr lang="zh-CN" altLang="en-US" b="0" i="0">
                <a:solidFill>
                  <a:srgbClr val="333333"/>
                </a:solidFill>
                <a:effectLst/>
                <a:latin typeface="HarmonyOS Sans SC Light" panose="00000400000000000000" pitchFamily="2" charset="-122"/>
                <a:ea typeface="HarmonyOS Sans SC Light" panose="00000400000000000000" pitchFamily="2" charset="-122"/>
              </a:rPr>
              <a:t>、</a:t>
            </a:r>
            <a:r>
              <a:rPr lang="en-US" altLang="zh-CN" b="0" i="0">
                <a:solidFill>
                  <a:srgbClr val="333333"/>
                </a:solidFill>
                <a:effectLst/>
                <a:latin typeface="HarmonyOS Sans SC Light" panose="00000400000000000000" pitchFamily="2" charset="-122"/>
                <a:ea typeface="HarmonyOS Sans SC Light" panose="00000400000000000000" pitchFamily="2" charset="-122"/>
              </a:rPr>
              <a:t>140°</a:t>
            </a:r>
            <a:r>
              <a:rPr lang="zh-CN" altLang="en-US" b="0" i="0">
                <a:solidFill>
                  <a:srgbClr val="333333"/>
                </a:solidFill>
                <a:effectLst/>
                <a:latin typeface="HarmonyOS Sans SC Light" panose="00000400000000000000" pitchFamily="2" charset="-122"/>
                <a:ea typeface="HarmonyOS Sans SC Light" panose="00000400000000000000" pitchFamily="2" charset="-122"/>
              </a:rPr>
              <a:t>。</a:t>
            </a:r>
            <a:endParaRPr lang="zh-CN" altLang="en-US">
              <a:latin typeface="HarmonyOS Sans SC Light" panose="00000400000000000000" pitchFamily="2" charset="-122"/>
              <a:ea typeface="HarmonyOS Sans SC Light" panose="00000400000000000000" pitchFamily="2" charset="-122"/>
            </a:endParaRPr>
          </a:p>
        </p:txBody>
      </p:sp>
      <p:sp>
        <p:nvSpPr>
          <p:cNvPr id="61" name="文本框 60">
            <a:extLst>
              <a:ext uri="{FF2B5EF4-FFF2-40B4-BE49-F238E27FC236}">
                <a16:creationId xmlns:a16="http://schemas.microsoft.com/office/drawing/2014/main" id="{2E2AF6C9-73BF-09E9-0F56-864C48DB6F19}"/>
              </a:ext>
            </a:extLst>
          </p:cNvPr>
          <p:cNvSpPr txBox="1"/>
          <p:nvPr/>
        </p:nvSpPr>
        <p:spPr>
          <a:xfrm>
            <a:off x="3748636" y="4624427"/>
            <a:ext cx="3699306" cy="1793568"/>
          </a:xfrm>
          <a:prstGeom prst="rect">
            <a:avLst/>
          </a:prstGeom>
          <a:noFill/>
        </p:spPr>
        <p:txBody>
          <a:bodyPr wrap="square">
            <a:spAutoFit/>
          </a:bodyPr>
          <a:lstStyle/>
          <a:p>
            <a:pPr latinLnBrk="1">
              <a:lnSpc>
                <a:spcPct val="125000"/>
              </a:lnSpc>
            </a:pPr>
            <a:r>
              <a:rPr lang="en-US" altLang="zh-CN">
                <a:solidFill>
                  <a:srgbClr val="0159BA"/>
                </a:solidFill>
                <a:latin typeface="HarmonyOS Sans SC Black" panose="00000A00000000000000" pitchFamily="2" charset="-122"/>
                <a:ea typeface="HarmonyOS Sans SC Black" panose="00000A00000000000000" pitchFamily="2" charset="-122"/>
              </a:rPr>
              <a:t>3 </a:t>
            </a:r>
            <a:r>
              <a:rPr lang="zh-CN" altLang="en-US">
                <a:solidFill>
                  <a:srgbClr val="0159BA"/>
                </a:solidFill>
                <a:latin typeface="HarmonyOS Sans SC Black" panose="00000A00000000000000" pitchFamily="2" charset="-122"/>
                <a:ea typeface="HarmonyOS Sans SC Black" panose="00000A00000000000000" pitchFamily="2" charset="-122"/>
              </a:rPr>
              <a:t>颗卫星</a:t>
            </a:r>
            <a:r>
              <a:rPr lang="zh-CN" altLang="en-US" b="0" i="0">
                <a:solidFill>
                  <a:srgbClr val="333333"/>
                </a:solidFill>
                <a:effectLst/>
                <a:latin typeface="HarmonyOS Sans SC Light" panose="00000400000000000000" pitchFamily="2" charset="-122"/>
                <a:ea typeface="HarmonyOS Sans SC Light" panose="00000400000000000000" pitchFamily="2" charset="-122"/>
              </a:rPr>
              <a:t>布署在地球倾斜同步轨道，分布在 </a:t>
            </a:r>
            <a:r>
              <a:rPr lang="en-US" altLang="zh-CN" b="0" i="0">
                <a:solidFill>
                  <a:srgbClr val="333333"/>
                </a:solidFill>
                <a:effectLst/>
                <a:latin typeface="HarmonyOS Sans SC Light" panose="00000400000000000000" pitchFamily="2" charset="-122"/>
                <a:ea typeface="HarmonyOS Sans SC Light" panose="00000400000000000000" pitchFamily="2" charset="-122"/>
              </a:rPr>
              <a:t>3 </a:t>
            </a:r>
            <a:r>
              <a:rPr lang="zh-CN" altLang="en-US" b="0" i="0">
                <a:solidFill>
                  <a:srgbClr val="333333"/>
                </a:solidFill>
                <a:effectLst/>
                <a:latin typeface="HarmonyOS Sans SC Light" panose="00000400000000000000" pitchFamily="2" charset="-122"/>
                <a:ea typeface="HarmonyOS Sans SC Light" panose="00000400000000000000" pitchFamily="2" charset="-122"/>
              </a:rPr>
              <a:t>个轨道面，轨道倾角 </a:t>
            </a:r>
            <a:r>
              <a:rPr lang="en-US" altLang="zh-CN" b="0" i="0">
                <a:solidFill>
                  <a:srgbClr val="333333"/>
                </a:solidFill>
                <a:effectLst/>
                <a:latin typeface="HarmonyOS Sans SC Light" panose="00000400000000000000" pitchFamily="2" charset="-122"/>
                <a:ea typeface="HarmonyOS Sans SC Light" panose="00000400000000000000" pitchFamily="2" charset="-122"/>
              </a:rPr>
              <a:t>55°</a:t>
            </a:r>
            <a:r>
              <a:rPr lang="zh-CN" altLang="en-US" b="0" i="0">
                <a:solidFill>
                  <a:srgbClr val="333333"/>
                </a:solidFill>
                <a:effectLst/>
                <a:latin typeface="HarmonyOS Sans SC Light" panose="00000400000000000000" pitchFamily="2" charset="-122"/>
                <a:ea typeface="HarmonyOS Sans SC Light" panose="00000400000000000000" pitchFamily="2" charset="-122"/>
              </a:rPr>
              <a:t>，轨道高度和周期同 </a:t>
            </a:r>
            <a:r>
              <a:rPr lang="en-US" altLang="zh-CN" b="0" i="0">
                <a:solidFill>
                  <a:srgbClr val="333333"/>
                </a:solidFill>
                <a:effectLst/>
                <a:latin typeface="HarmonyOS Sans SC Light" panose="00000400000000000000" pitchFamily="2" charset="-122"/>
                <a:ea typeface="HarmonyOS Sans SC Light" panose="00000400000000000000" pitchFamily="2" charset="-122"/>
              </a:rPr>
              <a:t>GEO </a:t>
            </a:r>
            <a:r>
              <a:rPr lang="zh-CN" altLang="en-US" b="0" i="0">
                <a:solidFill>
                  <a:srgbClr val="333333"/>
                </a:solidFill>
                <a:effectLst/>
                <a:latin typeface="HarmonyOS Sans SC Light" panose="00000400000000000000" pitchFamily="2" charset="-122"/>
                <a:ea typeface="HarmonyOS Sans SC Light" panose="00000400000000000000" pitchFamily="2" charset="-122"/>
              </a:rPr>
              <a:t>轨道，轨道面间相距 </a:t>
            </a:r>
            <a:r>
              <a:rPr lang="en-US" altLang="zh-CN" b="0" i="0">
                <a:solidFill>
                  <a:srgbClr val="333333"/>
                </a:solidFill>
                <a:effectLst/>
                <a:latin typeface="HarmonyOS Sans SC Light" panose="00000400000000000000" pitchFamily="2" charset="-122"/>
                <a:ea typeface="HarmonyOS Sans SC Light" panose="00000400000000000000" pitchFamily="2" charset="-122"/>
              </a:rPr>
              <a:t>120°</a:t>
            </a:r>
            <a:r>
              <a:rPr lang="zh-CN" altLang="en-US" b="0" i="0">
                <a:solidFill>
                  <a:srgbClr val="333333"/>
                </a:solidFill>
                <a:effectLst/>
                <a:latin typeface="HarmonyOS Sans SC Light" panose="00000400000000000000" pitchFamily="2" charset="-122"/>
                <a:ea typeface="HarmonyOS Sans SC Light" panose="00000400000000000000" pitchFamily="2" charset="-122"/>
              </a:rPr>
              <a:t>，每个轨道面布署一颗卫星。</a:t>
            </a:r>
            <a:endParaRPr lang="zh-CN" altLang="en-US">
              <a:latin typeface="HarmonyOS Sans SC Light" panose="00000400000000000000" pitchFamily="2" charset="-122"/>
              <a:ea typeface="HarmonyOS Sans SC Light" panose="00000400000000000000" pitchFamily="2" charset="-122"/>
            </a:endParaRPr>
          </a:p>
        </p:txBody>
      </p:sp>
      <p:sp>
        <p:nvSpPr>
          <p:cNvPr id="62" name="文本框 61">
            <a:extLst>
              <a:ext uri="{FF2B5EF4-FFF2-40B4-BE49-F238E27FC236}">
                <a16:creationId xmlns:a16="http://schemas.microsoft.com/office/drawing/2014/main" id="{2B6F1E89-2076-ECC7-6229-BB3DBB1A83C5}"/>
              </a:ext>
            </a:extLst>
          </p:cNvPr>
          <p:cNvSpPr txBox="1"/>
          <p:nvPr/>
        </p:nvSpPr>
        <p:spPr>
          <a:xfrm>
            <a:off x="3753765" y="6733127"/>
            <a:ext cx="3705917" cy="2139817"/>
          </a:xfrm>
          <a:prstGeom prst="rect">
            <a:avLst/>
          </a:prstGeom>
          <a:noFill/>
        </p:spPr>
        <p:txBody>
          <a:bodyPr wrap="square">
            <a:spAutoFit/>
          </a:bodyPr>
          <a:lstStyle/>
          <a:p>
            <a:pPr latinLnBrk="1">
              <a:lnSpc>
                <a:spcPct val="125000"/>
              </a:lnSpc>
            </a:pPr>
            <a:r>
              <a:rPr lang="en-US" altLang="zh-CN">
                <a:solidFill>
                  <a:srgbClr val="0159BA"/>
                </a:solidFill>
                <a:latin typeface="HarmonyOS Sans SC Black" panose="00000A00000000000000" pitchFamily="2" charset="-122"/>
                <a:ea typeface="HarmonyOS Sans SC Black" panose="00000A00000000000000" pitchFamily="2" charset="-122"/>
              </a:rPr>
              <a:t>24 </a:t>
            </a:r>
            <a:r>
              <a:rPr lang="zh-CN" altLang="en-US">
                <a:solidFill>
                  <a:srgbClr val="0159BA"/>
                </a:solidFill>
                <a:latin typeface="HarmonyOS Sans SC Black" panose="00000A00000000000000" pitchFamily="2" charset="-122"/>
                <a:ea typeface="HarmonyOS Sans SC Black" panose="00000A00000000000000" pitchFamily="2" charset="-122"/>
              </a:rPr>
              <a:t>颗卫星</a:t>
            </a:r>
            <a:r>
              <a:rPr lang="zh-CN" altLang="en-US" b="0" i="0">
                <a:solidFill>
                  <a:srgbClr val="333333"/>
                </a:solidFill>
                <a:effectLst/>
                <a:latin typeface="HarmonyOS Sans SC Light" panose="00000400000000000000" pitchFamily="2" charset="-122"/>
                <a:ea typeface="HarmonyOS Sans SC Light" panose="00000400000000000000" pitchFamily="2" charset="-122"/>
              </a:rPr>
              <a:t>布署在中圆地球轨道，分布在 </a:t>
            </a:r>
            <a:r>
              <a:rPr lang="en-US" altLang="zh-CN" b="0" i="0">
                <a:solidFill>
                  <a:srgbClr val="333333"/>
                </a:solidFill>
                <a:effectLst/>
                <a:latin typeface="HarmonyOS Sans SC Light" panose="00000400000000000000" pitchFamily="2" charset="-122"/>
                <a:ea typeface="HarmonyOS Sans SC Light" panose="00000400000000000000" pitchFamily="2" charset="-122"/>
              </a:rPr>
              <a:t>3 </a:t>
            </a:r>
            <a:r>
              <a:rPr lang="zh-CN" altLang="en-US" b="0" i="0">
                <a:solidFill>
                  <a:srgbClr val="333333"/>
                </a:solidFill>
                <a:effectLst/>
                <a:latin typeface="HarmonyOS Sans SC Light" panose="00000400000000000000" pitchFamily="2" charset="-122"/>
                <a:ea typeface="HarmonyOS Sans SC Light" panose="00000400000000000000" pitchFamily="2" charset="-122"/>
              </a:rPr>
              <a:t>个轨道面，轨道面与赤道面夹角 </a:t>
            </a:r>
            <a:r>
              <a:rPr lang="en-US" altLang="zh-CN" b="0" i="0">
                <a:solidFill>
                  <a:srgbClr val="333333"/>
                </a:solidFill>
                <a:effectLst/>
                <a:latin typeface="HarmonyOS Sans SC Light" panose="00000400000000000000" pitchFamily="2" charset="-122"/>
                <a:ea typeface="HarmonyOS Sans SC Light" panose="00000400000000000000" pitchFamily="2" charset="-122"/>
              </a:rPr>
              <a:t>55°</a:t>
            </a:r>
            <a:r>
              <a:rPr lang="zh-CN" altLang="en-US" b="0" i="0">
                <a:solidFill>
                  <a:srgbClr val="333333"/>
                </a:solidFill>
                <a:effectLst/>
                <a:latin typeface="HarmonyOS Sans SC Light" panose="00000400000000000000" pitchFamily="2" charset="-122"/>
                <a:ea typeface="HarmonyOS Sans SC Light" panose="00000400000000000000" pitchFamily="2" charset="-122"/>
              </a:rPr>
              <a:t>，轨道高度 </a:t>
            </a:r>
            <a:r>
              <a:rPr lang="en-US" altLang="zh-CN" b="0" i="0">
                <a:solidFill>
                  <a:srgbClr val="333333"/>
                </a:solidFill>
                <a:effectLst/>
                <a:latin typeface="HarmonyOS Sans SC Light" panose="00000400000000000000" pitchFamily="2" charset="-122"/>
                <a:ea typeface="HarmonyOS Sans SC Light" panose="00000400000000000000" pitchFamily="2" charset="-122"/>
              </a:rPr>
              <a:t>21528 km</a:t>
            </a:r>
            <a:r>
              <a:rPr lang="zh-CN" altLang="en-US" b="0" i="0">
                <a:solidFill>
                  <a:srgbClr val="333333"/>
                </a:solidFill>
                <a:effectLst/>
                <a:latin typeface="HarmonyOS Sans SC Light" panose="00000400000000000000" pitchFamily="2" charset="-122"/>
                <a:ea typeface="HarmonyOS Sans SC Light" panose="00000400000000000000" pitchFamily="2" charset="-122"/>
              </a:rPr>
              <a:t>，轨道面间相距 </a:t>
            </a:r>
            <a:r>
              <a:rPr lang="en-US" altLang="zh-CN" b="0" i="0">
                <a:solidFill>
                  <a:srgbClr val="333333"/>
                </a:solidFill>
                <a:effectLst/>
                <a:latin typeface="HarmonyOS Sans SC Light" panose="00000400000000000000" pitchFamily="2" charset="-122"/>
                <a:ea typeface="HarmonyOS Sans SC Light" panose="00000400000000000000" pitchFamily="2" charset="-122"/>
              </a:rPr>
              <a:t>120°</a:t>
            </a:r>
            <a:r>
              <a:rPr lang="zh-CN" altLang="en-US" b="0" i="0">
                <a:solidFill>
                  <a:srgbClr val="333333"/>
                </a:solidFill>
                <a:effectLst/>
                <a:latin typeface="HarmonyOS Sans SC Light" panose="00000400000000000000" pitchFamily="2" charset="-122"/>
                <a:ea typeface="HarmonyOS Sans SC Light" panose="00000400000000000000" pitchFamily="2" charset="-122"/>
              </a:rPr>
              <a:t>，每个轨道面布署 </a:t>
            </a:r>
            <a:r>
              <a:rPr lang="en-US" altLang="zh-CN" b="0" i="0">
                <a:solidFill>
                  <a:srgbClr val="333333"/>
                </a:solidFill>
                <a:effectLst/>
                <a:latin typeface="HarmonyOS Sans SC Light" panose="00000400000000000000" pitchFamily="2" charset="-122"/>
                <a:ea typeface="HarmonyOS Sans SC Light" panose="00000400000000000000" pitchFamily="2" charset="-122"/>
              </a:rPr>
              <a:t>8 </a:t>
            </a:r>
            <a:r>
              <a:rPr lang="zh-CN" altLang="en-US" b="0" i="0">
                <a:solidFill>
                  <a:srgbClr val="333333"/>
                </a:solidFill>
                <a:effectLst/>
                <a:latin typeface="HarmonyOS Sans SC Light" panose="00000400000000000000" pitchFamily="2" charset="-122"/>
                <a:ea typeface="HarmonyOS Sans SC Light" panose="00000400000000000000" pitchFamily="2" charset="-122"/>
              </a:rPr>
              <a:t>颗卫星，卫星星下点轨迹为波浪形，为 </a:t>
            </a:r>
            <a:r>
              <a:rPr lang="en-US" altLang="zh-CN" b="0" i="0">
                <a:solidFill>
                  <a:srgbClr val="333333"/>
                </a:solidFill>
                <a:effectLst/>
                <a:latin typeface="HarmonyOS Sans SC Light" panose="00000400000000000000" pitchFamily="2" charset="-122"/>
                <a:ea typeface="HarmonyOS Sans SC Light" panose="00000400000000000000" pitchFamily="2" charset="-122"/>
              </a:rPr>
              <a:t>7 </a:t>
            </a:r>
            <a:r>
              <a:rPr lang="zh-CN" altLang="en-US" b="0" i="0">
                <a:solidFill>
                  <a:srgbClr val="333333"/>
                </a:solidFill>
                <a:effectLst/>
                <a:latin typeface="HarmonyOS Sans SC Light" panose="00000400000000000000" pitchFamily="2" charset="-122"/>
                <a:ea typeface="HarmonyOS Sans SC Light" panose="00000400000000000000" pitchFamily="2" charset="-122"/>
              </a:rPr>
              <a:t>天 </a:t>
            </a:r>
            <a:r>
              <a:rPr lang="en-US" altLang="zh-CN" b="0" i="0">
                <a:solidFill>
                  <a:srgbClr val="333333"/>
                </a:solidFill>
                <a:effectLst/>
                <a:latin typeface="HarmonyOS Sans SC Light" panose="00000400000000000000" pitchFamily="2" charset="-122"/>
                <a:ea typeface="HarmonyOS Sans SC Light" panose="00000400000000000000" pitchFamily="2" charset="-122"/>
              </a:rPr>
              <a:t>13 </a:t>
            </a:r>
            <a:r>
              <a:rPr lang="zh-CN" altLang="en-US" b="0" i="0">
                <a:solidFill>
                  <a:srgbClr val="333333"/>
                </a:solidFill>
                <a:effectLst/>
                <a:latin typeface="HarmonyOS Sans SC Light" panose="00000400000000000000" pitchFamily="2" charset="-122"/>
                <a:ea typeface="HarmonyOS Sans SC Light" panose="00000400000000000000" pitchFamily="2" charset="-122"/>
              </a:rPr>
              <a:t>圈回归轨道。</a:t>
            </a:r>
            <a:endParaRPr lang="zh-CN" altLang="en-US">
              <a:latin typeface="HarmonyOS Sans SC Light" panose="00000400000000000000" pitchFamily="2" charset="-122"/>
              <a:ea typeface="HarmonyOS Sans SC Light" panose="00000400000000000000"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30946" cy="10287000"/>
          </a:xfrm>
          <a:custGeom>
            <a:avLst/>
            <a:gdLst/>
            <a:ahLst/>
            <a:cxnLst/>
            <a:rect l="l" t="t" r="r" b="b"/>
            <a:pathLst>
              <a:path w="9730946" h="10287000">
                <a:moveTo>
                  <a:pt x="0" y="0"/>
                </a:moveTo>
                <a:lnTo>
                  <a:pt x="9730946" y="0"/>
                </a:lnTo>
                <a:lnTo>
                  <a:pt x="973094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7" name="Group 5">
            <a:extLst>
              <a:ext uri="{FF2B5EF4-FFF2-40B4-BE49-F238E27FC236}">
                <a16:creationId xmlns:a16="http://schemas.microsoft.com/office/drawing/2014/main" id="{6A0D8A2B-0F13-EDB2-3391-F06B1A8AB0F4}"/>
              </a:ext>
            </a:extLst>
          </p:cNvPr>
          <p:cNvGrpSpPr/>
          <p:nvPr/>
        </p:nvGrpSpPr>
        <p:grpSpPr>
          <a:xfrm>
            <a:off x="1583532" y="2020329"/>
            <a:ext cx="14692980" cy="6246305"/>
            <a:chOff x="0" y="0"/>
            <a:chExt cx="19590640" cy="8328407"/>
          </a:xfrm>
        </p:grpSpPr>
        <p:sp>
          <p:nvSpPr>
            <p:cNvPr id="28" name="Freeform 6">
              <a:extLst>
                <a:ext uri="{FF2B5EF4-FFF2-40B4-BE49-F238E27FC236}">
                  <a16:creationId xmlns:a16="http://schemas.microsoft.com/office/drawing/2014/main" id="{CB0803C5-0954-5AE7-2221-E10112EDD34F}"/>
                </a:ext>
              </a:extLst>
            </p:cNvPr>
            <p:cNvSpPr/>
            <p:nvPr/>
          </p:nvSpPr>
          <p:spPr>
            <a:xfrm>
              <a:off x="0" y="0"/>
              <a:ext cx="19590640" cy="8328407"/>
            </a:xfrm>
            <a:custGeom>
              <a:avLst/>
              <a:gdLst/>
              <a:ahLst/>
              <a:cxnLst/>
              <a:rect l="l" t="t" r="r" b="b"/>
              <a:pathLst>
                <a:path w="19590640" h="8328406">
                  <a:moveTo>
                    <a:pt x="0" y="370713"/>
                  </a:moveTo>
                  <a:cubicBezTo>
                    <a:pt x="0" y="165989"/>
                    <a:pt x="165989" y="0"/>
                    <a:pt x="370713" y="0"/>
                  </a:cubicBezTo>
                  <a:lnTo>
                    <a:pt x="19219926" y="0"/>
                  </a:lnTo>
                  <a:cubicBezTo>
                    <a:pt x="19424650" y="0"/>
                    <a:pt x="19590640" y="165989"/>
                    <a:pt x="19590640" y="370713"/>
                  </a:cubicBezTo>
                  <a:lnTo>
                    <a:pt x="19590640" y="7957693"/>
                  </a:lnTo>
                  <a:cubicBezTo>
                    <a:pt x="19590640" y="8162417"/>
                    <a:pt x="19424650" y="8328406"/>
                    <a:pt x="19219926" y="8328406"/>
                  </a:cubicBezTo>
                  <a:lnTo>
                    <a:pt x="370713" y="8328406"/>
                  </a:lnTo>
                  <a:cubicBezTo>
                    <a:pt x="165989" y="8328406"/>
                    <a:pt x="0" y="8162544"/>
                    <a:pt x="0" y="7957693"/>
                  </a:cubicBezTo>
                  <a:close/>
                </a:path>
              </a:pathLst>
            </a:custGeom>
            <a:blipFill>
              <a:blip r:embed="rId4">
                <a:extLst>
                  <a:ext uri="{28A0092B-C50C-407E-A947-70E740481C1C}">
                    <a14:useLocalDpi xmlns:a14="http://schemas.microsoft.com/office/drawing/2010/main" val="0"/>
                  </a:ext>
                </a:extLst>
              </a:blip>
              <a:stretch>
                <a:fillRect/>
              </a:stretch>
            </a:blipFill>
          </p:spPr>
        </p:sp>
      </p:grpSp>
      <p:grpSp>
        <p:nvGrpSpPr>
          <p:cNvPr id="8" name="Group 8"/>
          <p:cNvGrpSpPr/>
          <p:nvPr/>
        </p:nvGrpSpPr>
        <p:grpSpPr>
          <a:xfrm>
            <a:off x="1583532" y="2020329"/>
            <a:ext cx="14749336" cy="6246342"/>
            <a:chOff x="0" y="0"/>
            <a:chExt cx="19665782" cy="8328456"/>
          </a:xfrm>
        </p:grpSpPr>
        <p:sp>
          <p:nvSpPr>
            <p:cNvPr id="9" name="Freeform 9"/>
            <p:cNvSpPr/>
            <p:nvPr/>
          </p:nvSpPr>
          <p:spPr>
            <a:xfrm>
              <a:off x="0" y="0"/>
              <a:ext cx="19665758" cy="8328406"/>
            </a:xfrm>
            <a:custGeom>
              <a:avLst/>
              <a:gdLst/>
              <a:ahLst/>
              <a:cxnLst/>
              <a:rect l="l" t="t" r="r" b="b"/>
              <a:pathLst>
                <a:path w="19665758" h="8328406">
                  <a:moveTo>
                    <a:pt x="0" y="370713"/>
                  </a:moveTo>
                  <a:cubicBezTo>
                    <a:pt x="0" y="165989"/>
                    <a:pt x="166192" y="0"/>
                    <a:pt x="371167" y="0"/>
                  </a:cubicBezTo>
                  <a:lnTo>
                    <a:pt x="19294590" y="0"/>
                  </a:lnTo>
                  <a:cubicBezTo>
                    <a:pt x="19499565" y="0"/>
                    <a:pt x="19665758" y="165989"/>
                    <a:pt x="19665758" y="370713"/>
                  </a:cubicBezTo>
                  <a:lnTo>
                    <a:pt x="19665758" y="7957693"/>
                  </a:lnTo>
                  <a:cubicBezTo>
                    <a:pt x="19665758" y="8162417"/>
                    <a:pt x="19499565" y="8328406"/>
                    <a:pt x="19294590" y="8328406"/>
                  </a:cubicBezTo>
                  <a:lnTo>
                    <a:pt x="371167" y="8328406"/>
                  </a:lnTo>
                  <a:cubicBezTo>
                    <a:pt x="166192" y="8328406"/>
                    <a:pt x="0" y="8162544"/>
                    <a:pt x="0" y="7957693"/>
                  </a:cubicBezTo>
                  <a:close/>
                </a:path>
              </a:pathLst>
            </a:custGeom>
            <a:gradFill rotWithShape="1">
              <a:gsLst>
                <a:gs pos="0">
                  <a:srgbClr val="0159BA">
                    <a:alpha val="100000"/>
                  </a:srgbClr>
                </a:gs>
                <a:gs pos="100000">
                  <a:srgbClr val="0159BA">
                    <a:alpha val="0"/>
                  </a:srgbClr>
                </a:gs>
              </a:gsLst>
              <a:lin ang="0"/>
            </a:gradFill>
          </p:spPr>
        </p:sp>
      </p:grpSp>
      <p:grpSp>
        <p:nvGrpSpPr>
          <p:cNvPr id="3" name="Group 3"/>
          <p:cNvGrpSpPr/>
          <p:nvPr/>
        </p:nvGrpSpPr>
        <p:grpSpPr>
          <a:xfrm>
            <a:off x="537519" y="852616"/>
            <a:ext cx="835691" cy="835691"/>
            <a:chOff x="0" y="0"/>
            <a:chExt cx="1114254" cy="1114254"/>
          </a:xfrm>
        </p:grpSpPr>
        <p:sp>
          <p:nvSpPr>
            <p:cNvPr id="4" name="Freeform 4"/>
            <p:cNvSpPr/>
            <p:nvPr/>
          </p:nvSpPr>
          <p:spPr>
            <a:xfrm>
              <a:off x="0" y="0"/>
              <a:ext cx="1114298" cy="1114298"/>
            </a:xfrm>
            <a:custGeom>
              <a:avLst/>
              <a:gdLst/>
              <a:ahLst/>
              <a:cxnLst/>
              <a:rect l="l" t="t" r="r" b="b"/>
              <a:pathLst>
                <a:path w="1114298" h="1114298">
                  <a:moveTo>
                    <a:pt x="0" y="557149"/>
                  </a:moveTo>
                  <a:cubicBezTo>
                    <a:pt x="0" y="249428"/>
                    <a:pt x="249428" y="0"/>
                    <a:pt x="557149" y="0"/>
                  </a:cubicBezTo>
                  <a:cubicBezTo>
                    <a:pt x="864870" y="0"/>
                    <a:pt x="1114298" y="249428"/>
                    <a:pt x="1114298" y="557149"/>
                  </a:cubicBezTo>
                  <a:cubicBezTo>
                    <a:pt x="1114298" y="864870"/>
                    <a:pt x="864870" y="1114298"/>
                    <a:pt x="557149" y="1114298"/>
                  </a:cubicBezTo>
                  <a:cubicBezTo>
                    <a:pt x="249428" y="1114298"/>
                    <a:pt x="0" y="864870"/>
                    <a:pt x="0" y="557149"/>
                  </a:cubicBezTo>
                  <a:close/>
                  <a:moveTo>
                    <a:pt x="278511" y="557149"/>
                  </a:moveTo>
                  <a:cubicBezTo>
                    <a:pt x="278511" y="710946"/>
                    <a:pt x="403225" y="835660"/>
                    <a:pt x="557022" y="835660"/>
                  </a:cubicBezTo>
                  <a:cubicBezTo>
                    <a:pt x="710819" y="835660"/>
                    <a:pt x="835660" y="710946"/>
                    <a:pt x="835660" y="557149"/>
                  </a:cubicBezTo>
                  <a:cubicBezTo>
                    <a:pt x="835660" y="403352"/>
                    <a:pt x="710946" y="278511"/>
                    <a:pt x="557149" y="278511"/>
                  </a:cubicBezTo>
                  <a:cubicBezTo>
                    <a:pt x="403352" y="278511"/>
                    <a:pt x="278511" y="403225"/>
                    <a:pt x="278511" y="557149"/>
                  </a:cubicBezTo>
                  <a:close/>
                </a:path>
              </a:pathLst>
            </a:custGeom>
            <a:solidFill>
              <a:srgbClr val="0159BA"/>
            </a:solidFill>
          </p:spPr>
        </p:sp>
      </p:grpSp>
      <p:sp>
        <p:nvSpPr>
          <p:cNvPr id="10" name="TextBox 10"/>
          <p:cNvSpPr txBox="1"/>
          <p:nvPr/>
        </p:nvSpPr>
        <p:spPr>
          <a:xfrm>
            <a:off x="2102931" y="4853519"/>
            <a:ext cx="10787204" cy="1381059"/>
          </a:xfrm>
          <a:prstGeom prst="rect">
            <a:avLst/>
          </a:prstGeom>
        </p:spPr>
        <p:txBody>
          <a:bodyPr lIns="0" tIns="0" rIns="0" bIns="0" rtlCol="0" anchor="t">
            <a:spAutoFit/>
          </a:bodyPr>
          <a:lstStyle/>
          <a:p>
            <a:pPr algn="l">
              <a:lnSpc>
                <a:spcPts val="10800"/>
              </a:lnSpc>
            </a:pPr>
            <a:r>
              <a:rPr lang="zh-CN" altLang="en-US" sz="9000">
                <a:solidFill>
                  <a:srgbClr val="FFFFFF"/>
                </a:solidFill>
                <a:ea typeface="HarmonyOS Sans SC Black" panose="00000A00000000000000" pitchFamily="2" charset="-122"/>
              </a:rPr>
              <a:t>系统功能</a:t>
            </a:r>
            <a:endParaRPr lang="en-US" sz="9000">
              <a:solidFill>
                <a:srgbClr val="FFFFFF"/>
              </a:solidFill>
              <a:ea typeface="HarmonyOS Sans SC Black" panose="00000A00000000000000" pitchFamily="2" charset="-122"/>
            </a:endParaRPr>
          </a:p>
        </p:txBody>
      </p:sp>
      <p:sp>
        <p:nvSpPr>
          <p:cNvPr id="11" name="TextBox 11"/>
          <p:cNvSpPr txBox="1"/>
          <p:nvPr/>
        </p:nvSpPr>
        <p:spPr>
          <a:xfrm>
            <a:off x="2191944" y="4273805"/>
            <a:ext cx="4430238" cy="551433"/>
          </a:xfrm>
          <a:prstGeom prst="rect">
            <a:avLst/>
          </a:prstGeom>
        </p:spPr>
        <p:txBody>
          <a:bodyPr lIns="0" tIns="0" rIns="0" bIns="0" rtlCol="0" anchor="t">
            <a:spAutoFit/>
          </a:bodyPr>
          <a:lstStyle/>
          <a:p>
            <a:pPr algn="l">
              <a:lnSpc>
                <a:spcPts val="4320"/>
              </a:lnSpc>
            </a:pPr>
            <a:r>
              <a:rPr lang="en-US" sz="3600">
                <a:solidFill>
                  <a:srgbClr val="FFFFFF"/>
                </a:solidFill>
                <a:latin typeface="Montserrat Ultra-Bold"/>
              </a:rPr>
              <a:t>PART THREE</a:t>
            </a:r>
          </a:p>
        </p:txBody>
      </p:sp>
      <p:sp>
        <p:nvSpPr>
          <p:cNvPr id="12" name="Freeform 12"/>
          <p:cNvSpPr/>
          <p:nvPr/>
        </p:nvSpPr>
        <p:spPr>
          <a:xfrm>
            <a:off x="17007777" y="4236075"/>
            <a:ext cx="1280223" cy="1705314"/>
          </a:xfrm>
          <a:custGeom>
            <a:avLst/>
            <a:gdLst/>
            <a:ahLst/>
            <a:cxnLst/>
            <a:rect l="l" t="t" r="r" b="b"/>
            <a:pathLst>
              <a:path w="1280223" h="1705314">
                <a:moveTo>
                  <a:pt x="0" y="0"/>
                </a:moveTo>
                <a:lnTo>
                  <a:pt x="1280223" y="0"/>
                </a:lnTo>
                <a:lnTo>
                  <a:pt x="1280223" y="1705314"/>
                </a:lnTo>
                <a:lnTo>
                  <a:pt x="0" y="1705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7507992" y="4908459"/>
            <a:ext cx="221844" cy="360547"/>
          </a:xfrm>
          <a:custGeom>
            <a:avLst/>
            <a:gdLst/>
            <a:ahLst/>
            <a:cxnLst/>
            <a:rect l="l" t="t" r="r" b="b"/>
            <a:pathLst>
              <a:path w="221844" h="360547">
                <a:moveTo>
                  <a:pt x="0" y="0"/>
                </a:moveTo>
                <a:lnTo>
                  <a:pt x="221844" y="0"/>
                </a:lnTo>
                <a:lnTo>
                  <a:pt x="221844" y="360547"/>
                </a:lnTo>
                <a:lnTo>
                  <a:pt x="0" y="3605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7567798" y="5042949"/>
            <a:ext cx="320476" cy="91564"/>
            <a:chOff x="0" y="0"/>
            <a:chExt cx="427302" cy="122086"/>
          </a:xfrm>
        </p:grpSpPr>
        <p:sp>
          <p:nvSpPr>
            <p:cNvPr id="15" name="Freeform 15"/>
            <p:cNvSpPr/>
            <p:nvPr/>
          </p:nvSpPr>
          <p:spPr>
            <a:xfrm>
              <a:off x="0" y="0"/>
              <a:ext cx="427355" cy="122174"/>
            </a:xfrm>
            <a:custGeom>
              <a:avLst/>
              <a:gdLst/>
              <a:ahLst/>
              <a:cxnLst/>
              <a:rect l="l" t="t" r="r" b="b"/>
              <a:pathLst>
                <a:path w="427355" h="122174">
                  <a:moveTo>
                    <a:pt x="0" y="61087"/>
                  </a:moveTo>
                  <a:cubicBezTo>
                    <a:pt x="0" y="27305"/>
                    <a:pt x="27305" y="0"/>
                    <a:pt x="61087" y="0"/>
                  </a:cubicBezTo>
                  <a:lnTo>
                    <a:pt x="366268" y="0"/>
                  </a:lnTo>
                  <a:cubicBezTo>
                    <a:pt x="399923" y="0"/>
                    <a:pt x="427355" y="27305"/>
                    <a:pt x="427355" y="61087"/>
                  </a:cubicBezTo>
                  <a:cubicBezTo>
                    <a:pt x="427355" y="94869"/>
                    <a:pt x="400050" y="122174"/>
                    <a:pt x="366268" y="122174"/>
                  </a:cubicBezTo>
                  <a:lnTo>
                    <a:pt x="61087" y="122174"/>
                  </a:lnTo>
                  <a:cubicBezTo>
                    <a:pt x="27305" y="122047"/>
                    <a:pt x="0" y="94742"/>
                    <a:pt x="0" y="61087"/>
                  </a:cubicBezTo>
                  <a:close/>
                </a:path>
              </a:pathLst>
            </a:custGeom>
            <a:solidFill>
              <a:srgbClr val="0159BA"/>
            </a:solidFill>
          </p:spPr>
        </p:sp>
      </p:grpSp>
      <p:grpSp>
        <p:nvGrpSpPr>
          <p:cNvPr id="16" name="Group 16"/>
          <p:cNvGrpSpPr/>
          <p:nvPr/>
        </p:nvGrpSpPr>
        <p:grpSpPr>
          <a:xfrm>
            <a:off x="17931840" y="5034422"/>
            <a:ext cx="108620" cy="108619"/>
            <a:chOff x="0" y="0"/>
            <a:chExt cx="144826" cy="144826"/>
          </a:xfrm>
        </p:grpSpPr>
        <p:sp>
          <p:nvSpPr>
            <p:cNvPr id="17" name="Freeform 17"/>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18" name="Group 18"/>
          <p:cNvGrpSpPr/>
          <p:nvPr/>
        </p:nvGrpSpPr>
        <p:grpSpPr>
          <a:xfrm>
            <a:off x="18100094" y="5034422"/>
            <a:ext cx="108620" cy="108619"/>
            <a:chOff x="0" y="0"/>
            <a:chExt cx="144826" cy="144826"/>
          </a:xfrm>
        </p:grpSpPr>
        <p:sp>
          <p:nvSpPr>
            <p:cNvPr id="19" name="Freeform 19"/>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22" name="Group 22"/>
          <p:cNvGrpSpPr/>
          <p:nvPr/>
        </p:nvGrpSpPr>
        <p:grpSpPr>
          <a:xfrm>
            <a:off x="17206982" y="979716"/>
            <a:ext cx="509451" cy="509451"/>
            <a:chOff x="0" y="0"/>
            <a:chExt cx="679268" cy="679268"/>
          </a:xfrm>
        </p:grpSpPr>
        <p:sp>
          <p:nvSpPr>
            <p:cNvPr id="23" name="Freeform 23"/>
            <p:cNvSpPr/>
            <p:nvPr/>
          </p:nvSpPr>
          <p:spPr>
            <a:xfrm>
              <a:off x="0" y="0"/>
              <a:ext cx="679323" cy="679323"/>
            </a:xfrm>
            <a:custGeom>
              <a:avLst/>
              <a:gdLst/>
              <a:ahLst/>
              <a:cxnLst/>
              <a:rect l="l" t="t" r="r" b="b"/>
              <a:pathLst>
                <a:path w="679323" h="679323">
                  <a:moveTo>
                    <a:pt x="0" y="339598"/>
                  </a:moveTo>
                  <a:cubicBezTo>
                    <a:pt x="0" y="152019"/>
                    <a:pt x="152019" y="0"/>
                    <a:pt x="339598" y="0"/>
                  </a:cubicBezTo>
                  <a:cubicBezTo>
                    <a:pt x="527177" y="0"/>
                    <a:pt x="679323" y="152019"/>
                    <a:pt x="679323" y="339598"/>
                  </a:cubicBezTo>
                  <a:cubicBezTo>
                    <a:pt x="679323" y="527177"/>
                    <a:pt x="527177" y="679323"/>
                    <a:pt x="339598" y="679323"/>
                  </a:cubicBezTo>
                  <a:cubicBezTo>
                    <a:pt x="152019" y="679323"/>
                    <a:pt x="0" y="527177"/>
                    <a:pt x="0" y="339598"/>
                  </a:cubicBezTo>
                  <a:close/>
                </a:path>
              </a:pathLst>
            </a:custGeom>
            <a:solidFill>
              <a:srgbClr val="0159BA"/>
            </a:solidFill>
          </p:spPr>
        </p:sp>
      </p:grpSp>
      <p:sp>
        <p:nvSpPr>
          <p:cNvPr id="25" name="TextBox 25"/>
          <p:cNvSpPr txBox="1"/>
          <p:nvPr/>
        </p:nvSpPr>
        <p:spPr>
          <a:xfrm>
            <a:off x="2178108" y="6629286"/>
            <a:ext cx="6661092" cy="684931"/>
          </a:xfrm>
          <a:prstGeom prst="rect">
            <a:avLst/>
          </a:prstGeom>
        </p:spPr>
        <p:txBody>
          <a:bodyPr wrap="square" lIns="0" tIns="0" rIns="0" bIns="0" rtlCol="0" anchor="t">
            <a:spAutoFit/>
          </a:bodyPr>
          <a:lstStyle/>
          <a:p>
            <a:pPr algn="just">
              <a:lnSpc>
                <a:spcPts val="2808"/>
              </a:lnSpc>
            </a:pPr>
            <a:r>
              <a:rPr lang="zh-CN" altLang="en-US" sz="1800">
                <a:solidFill>
                  <a:srgbClr val="FFFFFF"/>
                </a:solidFill>
                <a:latin typeface="HarmonyOS Sans SC Light" panose="00000400000000000000" pitchFamily="2" charset="-122"/>
                <a:ea typeface="HarmonyOS Sans SC Light" panose="00000400000000000000" pitchFamily="2" charset="-122"/>
              </a:rPr>
              <a:t>北斗三号具备导航定位和通信数传两大功能，可提供定位导航授时、全球短报文通信</a:t>
            </a:r>
            <a:r>
              <a:rPr lang="zh-CN" altLang="en-US">
                <a:solidFill>
                  <a:srgbClr val="FFFFFF"/>
                </a:solidFill>
                <a:latin typeface="HarmonyOS Sans SC Light" panose="00000400000000000000" pitchFamily="2" charset="-122"/>
                <a:ea typeface="HarmonyOS Sans SC Light" panose="00000400000000000000" pitchFamily="2" charset="-122"/>
              </a:rPr>
              <a:t>等</a:t>
            </a:r>
            <a:r>
              <a:rPr lang="zh-CN" altLang="en-US" sz="1800">
                <a:solidFill>
                  <a:srgbClr val="FFFFFF"/>
                </a:solidFill>
                <a:latin typeface="HarmonyOS Sans SC Light" panose="00000400000000000000" pitchFamily="2" charset="-122"/>
                <a:ea typeface="HarmonyOS Sans SC Light" panose="00000400000000000000" pitchFamily="2" charset="-122"/>
              </a:rPr>
              <a:t>共</a:t>
            </a:r>
            <a:r>
              <a:rPr lang="en-US" altLang="zh-CN" sz="1800">
                <a:solidFill>
                  <a:srgbClr val="FFFFFF"/>
                </a:solidFill>
                <a:latin typeface="HarmonyOS Sans SC Light" panose="00000400000000000000" pitchFamily="2" charset="-122"/>
                <a:ea typeface="HarmonyOS Sans SC Light" panose="00000400000000000000" pitchFamily="2" charset="-122"/>
              </a:rPr>
              <a:t>7</a:t>
            </a:r>
            <a:r>
              <a:rPr lang="zh-CN" altLang="en-US" sz="1800">
                <a:solidFill>
                  <a:srgbClr val="FFFFFF"/>
                </a:solidFill>
                <a:latin typeface="HarmonyOS Sans SC Light" panose="00000400000000000000" pitchFamily="2" charset="-122"/>
                <a:ea typeface="HarmonyOS Sans SC Light" panose="00000400000000000000" pitchFamily="2" charset="-122"/>
              </a:rPr>
              <a:t>类服务，是功能强大的全球卫星导航系统。</a:t>
            </a:r>
            <a:endParaRPr lang="en-US" sz="1800">
              <a:solidFill>
                <a:srgbClr val="FFFFFF"/>
              </a:solidFill>
              <a:latin typeface="HarmonyOS Sans SC Light" panose="00000400000000000000" pitchFamily="2" charset="-122"/>
              <a:ea typeface="HarmonyOS Sans SC Light" panose="00000400000000000000" pitchFamily="2" charset="-122"/>
            </a:endParaRPr>
          </a:p>
        </p:txBody>
      </p:sp>
      <p:sp>
        <p:nvSpPr>
          <p:cNvPr id="26" name="AutoShape 26"/>
          <p:cNvSpPr/>
          <p:nvPr/>
        </p:nvSpPr>
        <p:spPr>
          <a:xfrm rot="10795210">
            <a:off x="2198209" y="6392728"/>
            <a:ext cx="6836257" cy="0"/>
          </a:xfrm>
          <a:prstGeom prst="line">
            <a:avLst/>
          </a:prstGeom>
          <a:ln w="9525" cap="rnd">
            <a:solidFill>
              <a:srgbClr val="FFFFFF"/>
            </a:solidFill>
            <a:prstDash val="solid"/>
            <a:headEnd type="none" w="sm" len="sm"/>
            <a:tailEnd type="none" w="sm" len="sm"/>
          </a:ln>
        </p:spPr>
      </p:sp>
      <p:sp>
        <p:nvSpPr>
          <p:cNvPr id="5" name="TextBox 7">
            <a:extLst>
              <a:ext uri="{FF2B5EF4-FFF2-40B4-BE49-F238E27FC236}">
                <a16:creationId xmlns:a16="http://schemas.microsoft.com/office/drawing/2014/main" id="{5D9F4D9D-352B-3BD5-D100-24C6CE611515}"/>
              </a:ext>
            </a:extLst>
          </p:cNvPr>
          <p:cNvSpPr txBox="1"/>
          <p:nvPr/>
        </p:nvSpPr>
        <p:spPr>
          <a:xfrm>
            <a:off x="1674972" y="9009237"/>
            <a:ext cx="3780171" cy="248209"/>
          </a:xfrm>
          <a:prstGeom prst="rect">
            <a:avLst/>
          </a:prstGeom>
        </p:spPr>
        <p:txBody>
          <a:bodyPr lIns="0" tIns="0" rIns="0" bIns="0" rtlCol="0" anchor="t">
            <a:spAutoFit/>
          </a:bodyPr>
          <a:lstStyle/>
          <a:p>
            <a:pPr algn="just">
              <a:lnSpc>
                <a:spcPts val="1980"/>
              </a:lnSpc>
            </a:pPr>
            <a:r>
              <a:rPr lang="en-US" sz="1650">
                <a:solidFill>
                  <a:srgbClr val="ADB9CA"/>
                </a:solidFill>
                <a:latin typeface="Montserrat"/>
              </a:rPr>
              <a:t>www.beidou.gov.cn</a:t>
            </a:r>
          </a:p>
        </p:txBody>
      </p:sp>
      <p:sp>
        <p:nvSpPr>
          <p:cNvPr id="6" name="TextBox 22">
            <a:extLst>
              <a:ext uri="{FF2B5EF4-FFF2-40B4-BE49-F238E27FC236}">
                <a16:creationId xmlns:a16="http://schemas.microsoft.com/office/drawing/2014/main" id="{B8549E39-7BC3-7653-542A-D80979B81DBB}"/>
              </a:ext>
            </a:extLst>
          </p:cNvPr>
          <p:cNvSpPr txBox="1"/>
          <p:nvPr/>
        </p:nvSpPr>
        <p:spPr>
          <a:xfrm>
            <a:off x="14482422" y="1102994"/>
            <a:ext cx="3162967" cy="272510"/>
          </a:xfrm>
          <a:prstGeom prst="rect">
            <a:avLst/>
          </a:prstGeom>
        </p:spPr>
        <p:txBody>
          <a:bodyPr lIns="0" tIns="0" rIns="0" bIns="0" rtlCol="0" anchor="t">
            <a:spAutoFit/>
          </a:bodyPr>
          <a:lstStyle/>
          <a:p>
            <a:pPr algn="l">
              <a:lnSpc>
                <a:spcPts val="2160"/>
              </a:lnSpc>
            </a:pPr>
            <a:r>
              <a:rPr lang="zh-CN" altLang="en-US" sz="1800">
                <a:solidFill>
                  <a:srgbClr val="8497B0"/>
                </a:solidFill>
                <a:latin typeface="HarmonyOS Sans SC Medium" panose="00000600000000000000" pitchFamily="2" charset="-122"/>
                <a:ea typeface="HarmonyOS Sans SC Medium" panose="00000600000000000000" pitchFamily="2" charset="-122"/>
              </a:rPr>
              <a:t>计算机网络课程报告</a:t>
            </a:r>
            <a:endParaRPr lang="en-US" sz="1800">
              <a:solidFill>
                <a:srgbClr val="8497B0"/>
              </a:solidFill>
              <a:latin typeface="HarmonyOS Sans SC Medium" panose="00000600000000000000" pitchFamily="2" charset="-122"/>
              <a:ea typeface="HarmonyOS Sans SC Medium" panose="00000600000000000000" pitchFamily="2" charset="-122"/>
            </a:endParaRPr>
          </a:p>
        </p:txBody>
      </p:sp>
      <p:pic>
        <p:nvPicPr>
          <p:cNvPr id="29" name="Picture 4">
            <a:extLst>
              <a:ext uri="{FF2B5EF4-FFF2-40B4-BE49-F238E27FC236}">
                <a16:creationId xmlns:a16="http://schemas.microsoft.com/office/drawing/2014/main" id="{D4E69CA9-1C6C-5EF3-5243-C6725DA644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8772" y="852616"/>
            <a:ext cx="835724" cy="8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24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pic>
        <p:nvPicPr>
          <p:cNvPr id="76" name="Picture 2" descr="官宣！股份制改造完成，依迅公司正式更名-依迅北斗 - 北斗捍卫国防安全 - 北斗+让城市更智慧">
            <a:extLst>
              <a:ext uri="{FF2B5EF4-FFF2-40B4-BE49-F238E27FC236}">
                <a16:creationId xmlns:a16="http://schemas.microsoft.com/office/drawing/2014/main" id="{8906FE3E-676E-9C6F-3E95-3ACECB77B4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44" t="36299" r="12359" b="307"/>
          <a:stretch/>
        </p:blipFill>
        <p:spPr bwMode="auto">
          <a:xfrm>
            <a:off x="0" y="2412306"/>
            <a:ext cx="18288000" cy="787469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4"/>
          <p:cNvSpPr/>
          <p:nvPr/>
        </p:nvSpPr>
        <p:spPr>
          <a:xfrm>
            <a:off x="-28420" y="3222491"/>
            <a:ext cx="18316420" cy="7064509"/>
          </a:xfrm>
          <a:custGeom>
            <a:avLst/>
            <a:gdLst/>
            <a:ahLst/>
            <a:cxnLst/>
            <a:rect l="l" t="t" r="r" b="b"/>
            <a:pathLst>
              <a:path w="18288000" h="6826338">
                <a:moveTo>
                  <a:pt x="0" y="0"/>
                </a:moveTo>
                <a:lnTo>
                  <a:pt x="18288000" y="0"/>
                </a:lnTo>
                <a:lnTo>
                  <a:pt x="18288000" y="6826338"/>
                </a:lnTo>
                <a:lnTo>
                  <a:pt x="0" y="6826338"/>
                </a:lnTo>
                <a:lnTo>
                  <a:pt x="0" y="0"/>
                </a:lnTo>
                <a:close/>
              </a:path>
            </a:pathLst>
          </a:custGeom>
          <a:blipFill>
            <a:blip r:embed="rId3">
              <a:alphaModFix amt="92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Freeform 3"/>
          <p:cNvSpPr/>
          <p:nvPr/>
        </p:nvSpPr>
        <p:spPr>
          <a:xfrm rot="-5400000">
            <a:off x="-254713" y="-11033300"/>
            <a:ext cx="19180013" cy="34312413"/>
          </a:xfrm>
          <a:custGeom>
            <a:avLst/>
            <a:gdLst/>
            <a:ahLst/>
            <a:cxnLst/>
            <a:rect l="l" t="t" r="r" b="b"/>
            <a:pathLst>
              <a:path w="19180013" h="34312413">
                <a:moveTo>
                  <a:pt x="0" y="0"/>
                </a:moveTo>
                <a:lnTo>
                  <a:pt x="19180013" y="0"/>
                </a:lnTo>
                <a:lnTo>
                  <a:pt x="19180013" y="34312413"/>
                </a:lnTo>
                <a:lnTo>
                  <a:pt x="0" y="34312413"/>
                </a:lnTo>
                <a:lnTo>
                  <a:pt x="0" y="0"/>
                </a:lnTo>
                <a:close/>
              </a:path>
            </a:pathLst>
          </a:custGeom>
          <a:blipFill dpi="0" rotWithShape="1">
            <a:blip r:embed="rId5">
              <a:extLst>
                <a:ext uri="{96DAC541-7B7A-43D3-8B79-37D633B846F1}">
                  <asvg:svgBlip xmlns:asvg="http://schemas.microsoft.com/office/drawing/2016/SVG/main" r:embed="rId6"/>
                </a:ext>
              </a:extLst>
            </a:blip>
            <a:srcRect/>
            <a:stretch>
              <a:fillRect/>
            </a:stretch>
          </a:blipFill>
        </p:spPr>
        <p:txBody>
          <a:bodyPr/>
          <a:lstStyle/>
          <a:p>
            <a:endParaRPr lang="zh-CN" altLang="en-US"/>
          </a:p>
        </p:txBody>
      </p:sp>
      <p:sp>
        <p:nvSpPr>
          <p:cNvPr id="25" name="TextBox 25"/>
          <p:cNvSpPr txBox="1"/>
          <p:nvPr/>
        </p:nvSpPr>
        <p:spPr>
          <a:xfrm>
            <a:off x="6575580" y="770353"/>
            <a:ext cx="5136841" cy="708720"/>
          </a:xfrm>
          <a:prstGeom prst="rect">
            <a:avLst/>
          </a:prstGeom>
        </p:spPr>
        <p:txBody>
          <a:bodyPr wrap="square" lIns="0" tIns="0" rIns="0" bIns="0" rtlCol="0" anchor="t">
            <a:spAutoFit/>
          </a:bodyPr>
          <a:lstStyle/>
          <a:p>
            <a:pPr algn="ctr">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两大功能</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sp>
        <p:nvSpPr>
          <p:cNvPr id="68" name="TextBox 25">
            <a:extLst>
              <a:ext uri="{FF2B5EF4-FFF2-40B4-BE49-F238E27FC236}">
                <a16:creationId xmlns:a16="http://schemas.microsoft.com/office/drawing/2014/main" id="{A91100E0-333F-249B-B4F5-938974A6BB85}"/>
              </a:ext>
            </a:extLst>
          </p:cNvPr>
          <p:cNvSpPr txBox="1"/>
          <p:nvPr/>
        </p:nvSpPr>
        <p:spPr>
          <a:xfrm>
            <a:off x="6575580" y="8892857"/>
            <a:ext cx="5136841" cy="708720"/>
          </a:xfrm>
          <a:prstGeom prst="rect">
            <a:avLst/>
          </a:prstGeom>
        </p:spPr>
        <p:txBody>
          <a:bodyPr wrap="square" lIns="0" tIns="0" rIns="0" bIns="0" rtlCol="0" anchor="t">
            <a:spAutoFit/>
          </a:bodyPr>
          <a:lstStyle/>
          <a:p>
            <a:pPr algn="ctr">
              <a:lnSpc>
                <a:spcPts val="5759"/>
              </a:lnSpc>
            </a:pPr>
            <a:r>
              <a:rPr lang="zh-CN" altLang="en-US" sz="4800">
                <a:ln w="19050">
                  <a:solidFill>
                    <a:srgbClr val="0159BA"/>
                  </a:solidFill>
                </a:ln>
                <a:solidFill>
                  <a:schemeClr val="bg1"/>
                </a:solidFill>
                <a:latin typeface="HarmonyOS Sans SC Black" panose="00000A00000000000000" pitchFamily="2" charset="-122"/>
                <a:ea typeface="HarmonyOS Sans SC Black" panose="00000A00000000000000" pitchFamily="2" charset="-122"/>
              </a:rPr>
              <a:t>七类服务</a:t>
            </a:r>
            <a:endParaRPr lang="en-US" sz="4800">
              <a:ln w="19050">
                <a:solidFill>
                  <a:srgbClr val="0159BA"/>
                </a:solidFill>
              </a:ln>
              <a:solidFill>
                <a:schemeClr val="bg1"/>
              </a:solidFill>
              <a:latin typeface="HarmonyOS Sans SC Black" panose="00000A00000000000000" pitchFamily="2" charset="-122"/>
              <a:ea typeface="HarmonyOS Sans SC Black" panose="00000A00000000000000" pitchFamily="2" charset="-122"/>
            </a:endParaRPr>
          </a:p>
        </p:txBody>
      </p:sp>
      <p:grpSp>
        <p:nvGrpSpPr>
          <p:cNvPr id="77" name="组合 76">
            <a:extLst>
              <a:ext uri="{FF2B5EF4-FFF2-40B4-BE49-F238E27FC236}">
                <a16:creationId xmlns:a16="http://schemas.microsoft.com/office/drawing/2014/main" id="{8B3B01D9-44CE-782C-1064-8C1E638D602F}"/>
              </a:ext>
            </a:extLst>
          </p:cNvPr>
          <p:cNvGrpSpPr/>
          <p:nvPr/>
        </p:nvGrpSpPr>
        <p:grpSpPr>
          <a:xfrm>
            <a:off x="5474557" y="1903531"/>
            <a:ext cx="7338887" cy="1274686"/>
            <a:chOff x="5474557" y="1903531"/>
            <a:chExt cx="7338887" cy="1274686"/>
          </a:xfrm>
        </p:grpSpPr>
        <p:grpSp>
          <p:nvGrpSpPr>
            <p:cNvPr id="73" name="组合 72">
              <a:extLst>
                <a:ext uri="{FF2B5EF4-FFF2-40B4-BE49-F238E27FC236}">
                  <a16:creationId xmlns:a16="http://schemas.microsoft.com/office/drawing/2014/main" id="{AC0B0CDE-4B50-5CB8-EFD4-90B529D2E92C}"/>
                </a:ext>
              </a:extLst>
            </p:cNvPr>
            <p:cNvGrpSpPr/>
            <p:nvPr/>
          </p:nvGrpSpPr>
          <p:grpSpPr>
            <a:xfrm>
              <a:off x="5474557" y="1946879"/>
              <a:ext cx="2661816" cy="1231338"/>
              <a:chOff x="4729982" y="2251095"/>
              <a:chExt cx="3406392" cy="1575774"/>
            </a:xfrm>
          </p:grpSpPr>
          <p:sp>
            <p:nvSpPr>
              <p:cNvPr id="64" name="Freeform 15">
                <a:extLst>
                  <a:ext uri="{FF2B5EF4-FFF2-40B4-BE49-F238E27FC236}">
                    <a16:creationId xmlns:a16="http://schemas.microsoft.com/office/drawing/2014/main" id="{2D5AAC50-B598-FE70-2CE4-AB57A13CDDDD}"/>
                  </a:ext>
                </a:extLst>
              </p:cNvPr>
              <p:cNvSpPr/>
              <p:nvPr/>
            </p:nvSpPr>
            <p:spPr>
              <a:xfrm rot="10800000">
                <a:off x="4729982" y="2251095"/>
                <a:ext cx="3406392" cy="1575774"/>
              </a:xfrm>
              <a:prstGeom prst="roundRect">
                <a:avLst/>
              </a:prstGeom>
              <a:blipFill>
                <a:blip r:embed="rId7">
                  <a:extLst>
                    <a:ext uri="{96DAC541-7B7A-43D3-8B79-37D633B846F1}">
                      <asvg:svgBlip xmlns:asvg="http://schemas.microsoft.com/office/drawing/2016/SVG/main" r:embed="rId8"/>
                    </a:ext>
                  </a:extLst>
                </a:blip>
                <a:stretch>
                  <a:fillRect/>
                </a:stretch>
              </a:blipFill>
            </p:spPr>
          </p:sp>
          <p:sp>
            <p:nvSpPr>
              <p:cNvPr id="66" name="文本框 65">
                <a:extLst>
                  <a:ext uri="{FF2B5EF4-FFF2-40B4-BE49-F238E27FC236}">
                    <a16:creationId xmlns:a16="http://schemas.microsoft.com/office/drawing/2014/main" id="{AF35F3BA-86CD-1760-C46E-46E0107364E6}"/>
                  </a:ext>
                </a:extLst>
              </p:cNvPr>
              <p:cNvSpPr txBox="1"/>
              <p:nvPr/>
            </p:nvSpPr>
            <p:spPr>
              <a:xfrm>
                <a:off x="5031708" y="2734581"/>
                <a:ext cx="2802939" cy="669578"/>
              </a:xfrm>
              <a:prstGeom prst="rect">
                <a:avLst/>
              </a:prstGeom>
              <a:noFill/>
            </p:spPr>
            <p:txBody>
              <a:bodyPr wrap="square" rtlCol="0">
                <a:spAutoFit/>
              </a:bodyPr>
              <a:lstStyle/>
              <a:p>
                <a:pPr algn="ctr"/>
                <a:r>
                  <a:rPr lang="zh-CN" altLang="en-US" sz="2800">
                    <a:solidFill>
                      <a:schemeClr val="bg1"/>
                    </a:solidFill>
                    <a:latin typeface="HarmonyOS Sans SC Black" panose="00000A00000000000000" pitchFamily="2" charset="-122"/>
                    <a:ea typeface="HarmonyOS Sans SC Black" panose="00000A00000000000000" pitchFamily="2" charset="-122"/>
                  </a:rPr>
                  <a:t>导航定位</a:t>
                </a:r>
              </a:p>
            </p:txBody>
          </p:sp>
        </p:grpSp>
        <p:grpSp>
          <p:nvGrpSpPr>
            <p:cNvPr id="72" name="组合 71">
              <a:extLst>
                <a:ext uri="{FF2B5EF4-FFF2-40B4-BE49-F238E27FC236}">
                  <a16:creationId xmlns:a16="http://schemas.microsoft.com/office/drawing/2014/main" id="{885810B5-A682-495E-025B-126171C7AD3F}"/>
                </a:ext>
              </a:extLst>
            </p:cNvPr>
            <p:cNvGrpSpPr/>
            <p:nvPr/>
          </p:nvGrpSpPr>
          <p:grpSpPr>
            <a:xfrm>
              <a:off x="10151628" y="1903531"/>
              <a:ext cx="2661816" cy="1231338"/>
              <a:chOff x="10151628" y="2251095"/>
              <a:chExt cx="3406392" cy="1575774"/>
            </a:xfrm>
          </p:grpSpPr>
          <p:sp>
            <p:nvSpPr>
              <p:cNvPr id="69" name="Freeform 15">
                <a:extLst>
                  <a:ext uri="{FF2B5EF4-FFF2-40B4-BE49-F238E27FC236}">
                    <a16:creationId xmlns:a16="http://schemas.microsoft.com/office/drawing/2014/main" id="{932310E4-6709-2524-1440-05607572E2F8}"/>
                  </a:ext>
                </a:extLst>
              </p:cNvPr>
              <p:cNvSpPr/>
              <p:nvPr/>
            </p:nvSpPr>
            <p:spPr>
              <a:xfrm rot="10800000">
                <a:off x="10151628" y="2251095"/>
                <a:ext cx="3406392" cy="1575774"/>
              </a:xfrm>
              <a:prstGeom prst="roundRect">
                <a:avLst/>
              </a:prstGeom>
              <a:blipFill>
                <a:blip r:embed="rId7">
                  <a:extLst>
                    <a:ext uri="{96DAC541-7B7A-43D3-8B79-37D633B846F1}">
                      <asvg:svgBlip xmlns:asvg="http://schemas.microsoft.com/office/drawing/2016/SVG/main" r:embed="rId8"/>
                    </a:ext>
                  </a:extLst>
                </a:blip>
                <a:stretch>
                  <a:fillRect/>
                </a:stretch>
              </a:blipFill>
            </p:spPr>
          </p:sp>
          <p:sp>
            <p:nvSpPr>
              <p:cNvPr id="70" name="文本框 69">
                <a:extLst>
                  <a:ext uri="{FF2B5EF4-FFF2-40B4-BE49-F238E27FC236}">
                    <a16:creationId xmlns:a16="http://schemas.microsoft.com/office/drawing/2014/main" id="{0339C70D-92F2-C106-A3ED-BE688277B22D}"/>
                  </a:ext>
                </a:extLst>
              </p:cNvPr>
              <p:cNvSpPr txBox="1"/>
              <p:nvPr/>
            </p:nvSpPr>
            <p:spPr>
              <a:xfrm>
                <a:off x="10453354" y="2747609"/>
                <a:ext cx="2802939" cy="669578"/>
              </a:xfrm>
              <a:prstGeom prst="rect">
                <a:avLst/>
              </a:prstGeom>
              <a:noFill/>
            </p:spPr>
            <p:txBody>
              <a:bodyPr wrap="square" rtlCol="0">
                <a:spAutoFit/>
              </a:bodyPr>
              <a:lstStyle/>
              <a:p>
                <a:pPr algn="ctr"/>
                <a:r>
                  <a:rPr lang="zh-CN" altLang="en-US" sz="2800">
                    <a:solidFill>
                      <a:schemeClr val="bg1"/>
                    </a:solidFill>
                    <a:latin typeface="HarmonyOS Sans SC Black" panose="00000A00000000000000" pitchFamily="2" charset="-122"/>
                    <a:ea typeface="HarmonyOS Sans SC Black" panose="00000A00000000000000" pitchFamily="2" charset="-122"/>
                  </a:rPr>
                  <a:t>通信数传</a:t>
                </a:r>
              </a:p>
            </p:txBody>
          </p:sp>
        </p:grpSp>
      </p:grpSp>
      <p:grpSp>
        <p:nvGrpSpPr>
          <p:cNvPr id="103" name="组合 102">
            <a:extLst>
              <a:ext uri="{FF2B5EF4-FFF2-40B4-BE49-F238E27FC236}">
                <a16:creationId xmlns:a16="http://schemas.microsoft.com/office/drawing/2014/main" id="{16F73C95-175A-BF0C-3CD6-E57DAB8AFF9E}"/>
              </a:ext>
            </a:extLst>
          </p:cNvPr>
          <p:cNvGrpSpPr/>
          <p:nvPr/>
        </p:nvGrpSpPr>
        <p:grpSpPr>
          <a:xfrm>
            <a:off x="4815551" y="4229100"/>
            <a:ext cx="2258709" cy="1849625"/>
            <a:chOff x="4815551" y="4422080"/>
            <a:chExt cx="2258709" cy="1849625"/>
          </a:xfrm>
          <a:effectLst>
            <a:outerShdw blurRad="101600" dist="38100" dir="2700000" algn="tl" rotWithShape="0">
              <a:srgbClr val="0159BA">
                <a:alpha val="21000"/>
              </a:srgbClr>
            </a:outerShdw>
          </a:effectLst>
        </p:grpSpPr>
        <p:sp>
          <p:nvSpPr>
            <p:cNvPr id="75" name="Freeform 15">
              <a:extLst>
                <a:ext uri="{FF2B5EF4-FFF2-40B4-BE49-F238E27FC236}">
                  <a16:creationId xmlns:a16="http://schemas.microsoft.com/office/drawing/2014/main" id="{561D1E19-15B1-FD3E-DDB5-8FCF10EB6B49}"/>
                </a:ext>
              </a:extLst>
            </p:cNvPr>
            <p:cNvSpPr/>
            <p:nvPr/>
          </p:nvSpPr>
          <p:spPr>
            <a:xfrm>
              <a:off x="4815551" y="4422080"/>
              <a:ext cx="2258709" cy="1849625"/>
            </a:xfrm>
            <a:prstGeom prst="roundRect">
              <a:avLst>
                <a:gd name="adj" fmla="val 13024"/>
              </a:avLst>
            </a:prstGeom>
            <a:solidFill>
              <a:srgbClr val="FFFFFF"/>
            </a:solidFill>
          </p:spPr>
        </p:sp>
        <p:sp>
          <p:nvSpPr>
            <p:cNvPr id="48" name="TextBox 9">
              <a:extLst>
                <a:ext uri="{FF2B5EF4-FFF2-40B4-BE49-F238E27FC236}">
                  <a16:creationId xmlns:a16="http://schemas.microsoft.com/office/drawing/2014/main" id="{46DE72E8-B622-86FE-2703-93B37039A408}"/>
                </a:ext>
              </a:extLst>
            </p:cNvPr>
            <p:cNvSpPr txBox="1"/>
            <p:nvPr/>
          </p:nvSpPr>
          <p:spPr>
            <a:xfrm>
              <a:off x="4883460" y="5558037"/>
              <a:ext cx="2098505" cy="409086"/>
            </a:xfrm>
            <a:prstGeom prst="rect">
              <a:avLst/>
            </a:prstGeom>
          </p:spPr>
          <p:txBody>
            <a:bodyPr wrap="square" lIns="0" tIns="0" rIns="0" bIns="0" rtlCol="0" anchor="t">
              <a:spAutoFit/>
            </a:bodyPr>
            <a:lstStyle/>
            <a:p>
              <a:pPr algn="ctr">
                <a:lnSpc>
                  <a:spcPts val="3600"/>
                </a:lnSpc>
              </a:pPr>
              <a:r>
                <a:rPr lang="zh-CN" altLang="en-US" sz="2000">
                  <a:solidFill>
                    <a:srgbClr val="0159BA"/>
                  </a:solidFill>
                  <a:latin typeface="HarmonyOS Sans SC" panose="00000500000000000000" pitchFamily="2" charset="-122"/>
                  <a:ea typeface="HarmonyOS Sans SC" panose="00000500000000000000" pitchFamily="2" charset="-122"/>
                </a:rPr>
                <a:t>定位导航授时</a:t>
              </a:r>
              <a:endParaRPr lang="en-US" sz="2000">
                <a:solidFill>
                  <a:srgbClr val="0159BA"/>
                </a:solidFill>
                <a:latin typeface="HarmonyOS Sans SC" panose="00000500000000000000" pitchFamily="2" charset="-122"/>
                <a:ea typeface="HarmonyOS Sans SC" panose="00000500000000000000" pitchFamily="2" charset="-122"/>
              </a:endParaRPr>
            </a:p>
          </p:txBody>
        </p:sp>
        <p:pic>
          <p:nvPicPr>
            <p:cNvPr id="89" name="图形 88">
              <a:extLst>
                <a:ext uri="{FF2B5EF4-FFF2-40B4-BE49-F238E27FC236}">
                  <a16:creationId xmlns:a16="http://schemas.microsoft.com/office/drawing/2014/main" id="{CB793359-83FF-7C7A-5D17-79BBB5E1AD6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93422" y="4683565"/>
              <a:ext cx="678579" cy="678579"/>
            </a:xfrm>
            <a:prstGeom prst="rect">
              <a:avLst/>
            </a:prstGeom>
          </p:spPr>
        </p:pic>
      </p:grpSp>
      <p:grpSp>
        <p:nvGrpSpPr>
          <p:cNvPr id="104" name="组合 103">
            <a:extLst>
              <a:ext uri="{FF2B5EF4-FFF2-40B4-BE49-F238E27FC236}">
                <a16:creationId xmlns:a16="http://schemas.microsoft.com/office/drawing/2014/main" id="{55194803-CA1C-E26E-728F-E1D88A7F2957}"/>
              </a:ext>
            </a:extLst>
          </p:cNvPr>
          <p:cNvGrpSpPr/>
          <p:nvPr/>
        </p:nvGrpSpPr>
        <p:grpSpPr>
          <a:xfrm>
            <a:off x="7986225" y="4229100"/>
            <a:ext cx="2258709" cy="1849625"/>
            <a:chOff x="4815551" y="4422080"/>
            <a:chExt cx="2258709" cy="1849625"/>
          </a:xfrm>
          <a:effectLst>
            <a:outerShdw blurRad="101600" dist="38100" dir="2700000" algn="tl" rotWithShape="0">
              <a:srgbClr val="0159BA">
                <a:alpha val="21000"/>
              </a:srgbClr>
            </a:outerShdw>
          </a:effectLst>
        </p:grpSpPr>
        <p:sp>
          <p:nvSpPr>
            <p:cNvPr id="105" name="Freeform 15">
              <a:extLst>
                <a:ext uri="{FF2B5EF4-FFF2-40B4-BE49-F238E27FC236}">
                  <a16:creationId xmlns:a16="http://schemas.microsoft.com/office/drawing/2014/main" id="{6164783B-C879-C395-010C-CEF7AFEDBA63}"/>
                </a:ext>
              </a:extLst>
            </p:cNvPr>
            <p:cNvSpPr/>
            <p:nvPr/>
          </p:nvSpPr>
          <p:spPr>
            <a:xfrm>
              <a:off x="4815551" y="4422080"/>
              <a:ext cx="2258709" cy="1849625"/>
            </a:xfrm>
            <a:prstGeom prst="roundRect">
              <a:avLst>
                <a:gd name="adj" fmla="val 13024"/>
              </a:avLst>
            </a:prstGeom>
            <a:solidFill>
              <a:srgbClr val="FFFFFF"/>
            </a:solidFill>
          </p:spPr>
          <p:txBody>
            <a:bodyPr/>
            <a:lstStyle/>
            <a:p>
              <a:endParaRPr lang="zh-CN" altLang="en-US"/>
            </a:p>
          </p:txBody>
        </p:sp>
        <p:sp>
          <p:nvSpPr>
            <p:cNvPr id="106" name="TextBox 9">
              <a:extLst>
                <a:ext uri="{FF2B5EF4-FFF2-40B4-BE49-F238E27FC236}">
                  <a16:creationId xmlns:a16="http://schemas.microsoft.com/office/drawing/2014/main" id="{BCC2C64A-74AF-F7B3-94B0-5A11B199AF03}"/>
                </a:ext>
              </a:extLst>
            </p:cNvPr>
            <p:cNvSpPr txBox="1"/>
            <p:nvPr/>
          </p:nvSpPr>
          <p:spPr>
            <a:xfrm>
              <a:off x="4883460" y="5558037"/>
              <a:ext cx="2098505" cy="409086"/>
            </a:xfrm>
            <a:prstGeom prst="rect">
              <a:avLst/>
            </a:prstGeom>
          </p:spPr>
          <p:txBody>
            <a:bodyPr wrap="square" lIns="0" tIns="0" rIns="0" bIns="0" rtlCol="0" anchor="t">
              <a:spAutoFit/>
            </a:bodyPr>
            <a:lstStyle/>
            <a:p>
              <a:pPr algn="ctr">
                <a:lnSpc>
                  <a:spcPts val="3600"/>
                </a:lnSpc>
              </a:pPr>
              <a:r>
                <a:rPr lang="zh-CN" altLang="en-US" sz="2000">
                  <a:solidFill>
                    <a:srgbClr val="0159BA"/>
                  </a:solidFill>
                  <a:latin typeface="HarmonyOS Sans SC" panose="00000500000000000000" pitchFamily="2" charset="-122"/>
                  <a:ea typeface="HarmonyOS Sans SC" panose="00000500000000000000" pitchFamily="2" charset="-122"/>
                </a:rPr>
                <a:t>全球短报文通信</a:t>
              </a:r>
              <a:endParaRPr lang="en-US" sz="2000">
                <a:solidFill>
                  <a:srgbClr val="0159BA"/>
                </a:solidFill>
                <a:latin typeface="HarmonyOS Sans SC" panose="00000500000000000000" pitchFamily="2" charset="-122"/>
                <a:ea typeface="HarmonyOS Sans SC" panose="00000500000000000000" pitchFamily="2" charset="-122"/>
              </a:endParaRPr>
            </a:p>
          </p:txBody>
        </p:sp>
        <p:pic>
          <p:nvPicPr>
            <p:cNvPr id="107" name="图形 106">
              <a:extLst>
                <a:ext uri="{FF2B5EF4-FFF2-40B4-BE49-F238E27FC236}">
                  <a16:creationId xmlns:a16="http://schemas.microsoft.com/office/drawing/2014/main" id="{77604E66-1661-3902-E64F-DD9E4C8EF52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593422" y="4683565"/>
              <a:ext cx="678579" cy="678579"/>
            </a:xfrm>
            <a:prstGeom prst="rect">
              <a:avLst/>
            </a:prstGeom>
          </p:spPr>
        </p:pic>
      </p:grpSp>
      <p:grpSp>
        <p:nvGrpSpPr>
          <p:cNvPr id="108" name="组合 107">
            <a:extLst>
              <a:ext uri="{FF2B5EF4-FFF2-40B4-BE49-F238E27FC236}">
                <a16:creationId xmlns:a16="http://schemas.microsoft.com/office/drawing/2014/main" id="{96D6A385-3E5A-05AF-6E3E-688765E33E02}"/>
              </a:ext>
            </a:extLst>
          </p:cNvPr>
          <p:cNvGrpSpPr/>
          <p:nvPr/>
        </p:nvGrpSpPr>
        <p:grpSpPr>
          <a:xfrm>
            <a:off x="11156899" y="4229100"/>
            <a:ext cx="2258709" cy="1849625"/>
            <a:chOff x="4815551" y="4422080"/>
            <a:chExt cx="2258709" cy="1849625"/>
          </a:xfrm>
          <a:effectLst>
            <a:outerShdw blurRad="101600" dist="38100" dir="2700000" algn="tl" rotWithShape="0">
              <a:srgbClr val="0159BA">
                <a:alpha val="21000"/>
              </a:srgbClr>
            </a:outerShdw>
          </a:effectLst>
        </p:grpSpPr>
        <p:sp>
          <p:nvSpPr>
            <p:cNvPr id="109" name="Freeform 15">
              <a:extLst>
                <a:ext uri="{FF2B5EF4-FFF2-40B4-BE49-F238E27FC236}">
                  <a16:creationId xmlns:a16="http://schemas.microsoft.com/office/drawing/2014/main" id="{8F13DE4E-639C-F0AD-C1C7-E8E1AED6402B}"/>
                </a:ext>
              </a:extLst>
            </p:cNvPr>
            <p:cNvSpPr/>
            <p:nvPr/>
          </p:nvSpPr>
          <p:spPr>
            <a:xfrm>
              <a:off x="4815551" y="4422080"/>
              <a:ext cx="2258709" cy="1849625"/>
            </a:xfrm>
            <a:prstGeom prst="roundRect">
              <a:avLst>
                <a:gd name="adj" fmla="val 13024"/>
              </a:avLst>
            </a:prstGeom>
            <a:solidFill>
              <a:srgbClr val="FFFFFF"/>
            </a:solidFill>
          </p:spPr>
          <p:txBody>
            <a:bodyPr/>
            <a:lstStyle/>
            <a:p>
              <a:endParaRPr lang="zh-CN" altLang="en-US"/>
            </a:p>
          </p:txBody>
        </p:sp>
        <p:sp>
          <p:nvSpPr>
            <p:cNvPr id="110" name="TextBox 9">
              <a:extLst>
                <a:ext uri="{FF2B5EF4-FFF2-40B4-BE49-F238E27FC236}">
                  <a16:creationId xmlns:a16="http://schemas.microsoft.com/office/drawing/2014/main" id="{FEBB1466-A9F9-ED60-F2C9-B423D2A38030}"/>
                </a:ext>
              </a:extLst>
            </p:cNvPr>
            <p:cNvSpPr txBox="1"/>
            <p:nvPr/>
          </p:nvSpPr>
          <p:spPr>
            <a:xfrm>
              <a:off x="4883460" y="5558037"/>
              <a:ext cx="2098505" cy="409086"/>
            </a:xfrm>
            <a:prstGeom prst="rect">
              <a:avLst/>
            </a:prstGeom>
          </p:spPr>
          <p:txBody>
            <a:bodyPr wrap="square" lIns="0" tIns="0" rIns="0" bIns="0" rtlCol="0" anchor="t">
              <a:spAutoFit/>
            </a:bodyPr>
            <a:lstStyle/>
            <a:p>
              <a:pPr algn="ctr">
                <a:lnSpc>
                  <a:spcPts val="3600"/>
                </a:lnSpc>
              </a:pPr>
              <a:r>
                <a:rPr lang="zh-CN" altLang="en-US" sz="2000">
                  <a:solidFill>
                    <a:srgbClr val="0159BA"/>
                  </a:solidFill>
                  <a:latin typeface="HarmonyOS Sans SC" panose="00000500000000000000" pitchFamily="2" charset="-122"/>
                  <a:ea typeface="HarmonyOS Sans SC" panose="00000500000000000000" pitchFamily="2" charset="-122"/>
                </a:rPr>
                <a:t>区域短报文通信</a:t>
              </a:r>
              <a:endParaRPr lang="en-US" sz="2000">
                <a:solidFill>
                  <a:srgbClr val="0159BA"/>
                </a:solidFill>
                <a:latin typeface="HarmonyOS Sans SC" panose="00000500000000000000" pitchFamily="2" charset="-122"/>
                <a:ea typeface="HarmonyOS Sans SC" panose="00000500000000000000" pitchFamily="2" charset="-122"/>
              </a:endParaRPr>
            </a:p>
          </p:txBody>
        </p:sp>
        <p:pic>
          <p:nvPicPr>
            <p:cNvPr id="111" name="图形 110">
              <a:extLst>
                <a:ext uri="{FF2B5EF4-FFF2-40B4-BE49-F238E27FC236}">
                  <a16:creationId xmlns:a16="http://schemas.microsoft.com/office/drawing/2014/main" id="{141A039F-822A-7734-2AF0-9BF8CB113B0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593422" y="4683565"/>
              <a:ext cx="678579" cy="678579"/>
            </a:xfrm>
            <a:prstGeom prst="rect">
              <a:avLst/>
            </a:prstGeom>
          </p:spPr>
        </p:pic>
      </p:grpSp>
      <p:sp>
        <p:nvSpPr>
          <p:cNvPr id="113" name="Freeform 15">
            <a:extLst>
              <a:ext uri="{FF2B5EF4-FFF2-40B4-BE49-F238E27FC236}">
                <a16:creationId xmlns:a16="http://schemas.microsoft.com/office/drawing/2014/main" id="{4274B480-FDE6-B1B4-B0FD-6F594EBB4364}"/>
              </a:ext>
            </a:extLst>
          </p:cNvPr>
          <p:cNvSpPr/>
          <p:nvPr/>
        </p:nvSpPr>
        <p:spPr>
          <a:xfrm>
            <a:off x="3258634" y="6490497"/>
            <a:ext cx="2258709" cy="1849625"/>
          </a:xfrm>
          <a:prstGeom prst="roundRect">
            <a:avLst>
              <a:gd name="adj" fmla="val 13024"/>
            </a:avLst>
          </a:prstGeom>
          <a:solidFill>
            <a:srgbClr val="FFFFFF"/>
          </a:solidFill>
        </p:spPr>
        <p:txBody>
          <a:bodyPr/>
          <a:lstStyle/>
          <a:p>
            <a:endParaRPr lang="zh-CN" altLang="en-US"/>
          </a:p>
        </p:txBody>
      </p:sp>
      <p:sp>
        <p:nvSpPr>
          <p:cNvPr id="114" name="TextBox 9">
            <a:extLst>
              <a:ext uri="{FF2B5EF4-FFF2-40B4-BE49-F238E27FC236}">
                <a16:creationId xmlns:a16="http://schemas.microsoft.com/office/drawing/2014/main" id="{6C45FB0D-189A-FD80-0416-8CF391625011}"/>
              </a:ext>
            </a:extLst>
          </p:cNvPr>
          <p:cNvSpPr txBox="1"/>
          <p:nvPr/>
        </p:nvSpPr>
        <p:spPr>
          <a:xfrm>
            <a:off x="3326543" y="7626454"/>
            <a:ext cx="2098505" cy="409086"/>
          </a:xfrm>
          <a:prstGeom prst="rect">
            <a:avLst/>
          </a:prstGeom>
        </p:spPr>
        <p:txBody>
          <a:bodyPr wrap="square" lIns="0" tIns="0" rIns="0" bIns="0" rtlCol="0" anchor="t">
            <a:spAutoFit/>
          </a:bodyPr>
          <a:lstStyle/>
          <a:p>
            <a:pPr algn="ctr">
              <a:lnSpc>
                <a:spcPts val="3600"/>
              </a:lnSpc>
            </a:pPr>
            <a:r>
              <a:rPr lang="zh-CN" altLang="en-US" sz="2000">
                <a:solidFill>
                  <a:srgbClr val="0159BA"/>
                </a:solidFill>
                <a:latin typeface="HarmonyOS Sans SC" panose="00000500000000000000" pitchFamily="2" charset="-122"/>
                <a:ea typeface="HarmonyOS Sans SC" panose="00000500000000000000" pitchFamily="2" charset="-122"/>
              </a:rPr>
              <a:t>国际搜救</a:t>
            </a:r>
            <a:endParaRPr lang="en-US" sz="2000">
              <a:solidFill>
                <a:srgbClr val="0159BA"/>
              </a:solidFill>
              <a:latin typeface="HarmonyOS Sans SC" panose="00000500000000000000" pitchFamily="2" charset="-122"/>
              <a:ea typeface="HarmonyOS Sans SC" panose="00000500000000000000" pitchFamily="2" charset="-122"/>
            </a:endParaRPr>
          </a:p>
        </p:txBody>
      </p:sp>
      <p:pic>
        <p:nvPicPr>
          <p:cNvPr id="115" name="图形 114">
            <a:extLst>
              <a:ext uri="{FF2B5EF4-FFF2-40B4-BE49-F238E27FC236}">
                <a16:creationId xmlns:a16="http://schemas.microsoft.com/office/drawing/2014/main" id="{CEBC5C66-2D12-665C-01CF-C4AA7E6C569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4036505" y="6751982"/>
            <a:ext cx="678579" cy="678579"/>
          </a:xfrm>
          <a:prstGeom prst="rect">
            <a:avLst/>
          </a:prstGeom>
        </p:spPr>
      </p:pic>
      <p:sp>
        <p:nvSpPr>
          <p:cNvPr id="117" name="Freeform 15">
            <a:extLst>
              <a:ext uri="{FF2B5EF4-FFF2-40B4-BE49-F238E27FC236}">
                <a16:creationId xmlns:a16="http://schemas.microsoft.com/office/drawing/2014/main" id="{00DDCDD0-88B9-F959-C7E3-8F8CF8EC8328}"/>
              </a:ext>
            </a:extLst>
          </p:cNvPr>
          <p:cNvSpPr/>
          <p:nvPr/>
        </p:nvSpPr>
        <p:spPr>
          <a:xfrm>
            <a:off x="6429308" y="6490497"/>
            <a:ext cx="2258709" cy="1849625"/>
          </a:xfrm>
          <a:prstGeom prst="roundRect">
            <a:avLst>
              <a:gd name="adj" fmla="val 13024"/>
            </a:avLst>
          </a:prstGeom>
          <a:solidFill>
            <a:srgbClr val="FFFFFF"/>
          </a:solidFill>
        </p:spPr>
        <p:txBody>
          <a:bodyPr/>
          <a:lstStyle/>
          <a:p>
            <a:endParaRPr lang="zh-CN" altLang="en-US"/>
          </a:p>
        </p:txBody>
      </p:sp>
      <p:sp>
        <p:nvSpPr>
          <p:cNvPr id="118" name="TextBox 9">
            <a:extLst>
              <a:ext uri="{FF2B5EF4-FFF2-40B4-BE49-F238E27FC236}">
                <a16:creationId xmlns:a16="http://schemas.microsoft.com/office/drawing/2014/main" id="{DE0CC7EE-0CBE-23E5-EC8F-D6BBF9A09102}"/>
              </a:ext>
            </a:extLst>
          </p:cNvPr>
          <p:cNvSpPr txBox="1"/>
          <p:nvPr/>
        </p:nvSpPr>
        <p:spPr>
          <a:xfrm>
            <a:off x="6497217" y="7626454"/>
            <a:ext cx="2098505" cy="409086"/>
          </a:xfrm>
          <a:prstGeom prst="rect">
            <a:avLst/>
          </a:prstGeom>
        </p:spPr>
        <p:txBody>
          <a:bodyPr wrap="square" lIns="0" tIns="0" rIns="0" bIns="0" rtlCol="0" anchor="t">
            <a:spAutoFit/>
          </a:bodyPr>
          <a:lstStyle/>
          <a:p>
            <a:pPr algn="ctr">
              <a:lnSpc>
                <a:spcPts val="3600"/>
              </a:lnSpc>
            </a:pPr>
            <a:r>
              <a:rPr lang="zh-CN" altLang="en-US" sz="2000">
                <a:solidFill>
                  <a:srgbClr val="0159BA"/>
                </a:solidFill>
                <a:latin typeface="HarmonyOS Sans SC" panose="00000500000000000000" pitchFamily="2" charset="-122"/>
                <a:ea typeface="HarmonyOS Sans SC" panose="00000500000000000000" pitchFamily="2" charset="-122"/>
              </a:rPr>
              <a:t>星基增强</a:t>
            </a:r>
            <a:endParaRPr lang="en-US" sz="2000">
              <a:solidFill>
                <a:srgbClr val="0159BA"/>
              </a:solidFill>
              <a:latin typeface="HarmonyOS Sans SC" panose="00000500000000000000" pitchFamily="2" charset="-122"/>
              <a:ea typeface="HarmonyOS Sans SC" panose="00000500000000000000" pitchFamily="2" charset="-122"/>
            </a:endParaRPr>
          </a:p>
        </p:txBody>
      </p:sp>
      <p:pic>
        <p:nvPicPr>
          <p:cNvPr id="119" name="图形 118">
            <a:extLst>
              <a:ext uri="{FF2B5EF4-FFF2-40B4-BE49-F238E27FC236}">
                <a16:creationId xmlns:a16="http://schemas.microsoft.com/office/drawing/2014/main" id="{443742C9-4478-3525-BEFD-A4BA8712D02F}"/>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207179" y="6751982"/>
            <a:ext cx="678579" cy="678579"/>
          </a:xfrm>
          <a:prstGeom prst="rect">
            <a:avLst/>
          </a:prstGeom>
        </p:spPr>
      </p:pic>
      <p:sp>
        <p:nvSpPr>
          <p:cNvPr id="121" name="Freeform 15">
            <a:extLst>
              <a:ext uri="{FF2B5EF4-FFF2-40B4-BE49-F238E27FC236}">
                <a16:creationId xmlns:a16="http://schemas.microsoft.com/office/drawing/2014/main" id="{2295449C-046F-1A5D-62A9-690D9C49E2B4}"/>
              </a:ext>
            </a:extLst>
          </p:cNvPr>
          <p:cNvSpPr/>
          <p:nvPr/>
        </p:nvSpPr>
        <p:spPr>
          <a:xfrm>
            <a:off x="9599982" y="6490497"/>
            <a:ext cx="2258709" cy="1849625"/>
          </a:xfrm>
          <a:prstGeom prst="roundRect">
            <a:avLst>
              <a:gd name="adj" fmla="val 13024"/>
            </a:avLst>
          </a:prstGeom>
          <a:solidFill>
            <a:srgbClr val="FFFFFF"/>
          </a:solidFill>
        </p:spPr>
      </p:sp>
      <p:sp>
        <p:nvSpPr>
          <p:cNvPr id="122" name="TextBox 9">
            <a:extLst>
              <a:ext uri="{FF2B5EF4-FFF2-40B4-BE49-F238E27FC236}">
                <a16:creationId xmlns:a16="http://schemas.microsoft.com/office/drawing/2014/main" id="{8E04ED0A-2A11-88AF-349A-FCABB838DFFF}"/>
              </a:ext>
            </a:extLst>
          </p:cNvPr>
          <p:cNvSpPr txBox="1"/>
          <p:nvPr/>
        </p:nvSpPr>
        <p:spPr>
          <a:xfrm>
            <a:off x="9667891" y="7626454"/>
            <a:ext cx="2098505" cy="409086"/>
          </a:xfrm>
          <a:prstGeom prst="rect">
            <a:avLst/>
          </a:prstGeom>
        </p:spPr>
        <p:txBody>
          <a:bodyPr wrap="square" lIns="0" tIns="0" rIns="0" bIns="0" rtlCol="0" anchor="t">
            <a:spAutoFit/>
          </a:bodyPr>
          <a:lstStyle/>
          <a:p>
            <a:pPr algn="ctr">
              <a:lnSpc>
                <a:spcPts val="3600"/>
              </a:lnSpc>
            </a:pPr>
            <a:r>
              <a:rPr lang="zh-CN" altLang="en-US" sz="2000">
                <a:solidFill>
                  <a:srgbClr val="0159BA"/>
                </a:solidFill>
                <a:latin typeface="HarmonyOS Sans SC" panose="00000500000000000000" pitchFamily="2" charset="-122"/>
                <a:ea typeface="HarmonyOS Sans SC" panose="00000500000000000000" pitchFamily="2" charset="-122"/>
              </a:rPr>
              <a:t>地基增强</a:t>
            </a:r>
            <a:endParaRPr lang="en-US" sz="2000">
              <a:solidFill>
                <a:srgbClr val="0159BA"/>
              </a:solidFill>
              <a:latin typeface="HarmonyOS Sans SC" panose="00000500000000000000" pitchFamily="2" charset="-122"/>
              <a:ea typeface="HarmonyOS Sans SC" panose="00000500000000000000" pitchFamily="2" charset="-122"/>
            </a:endParaRPr>
          </a:p>
        </p:txBody>
      </p:sp>
      <p:pic>
        <p:nvPicPr>
          <p:cNvPr id="123" name="图形 122">
            <a:extLst>
              <a:ext uri="{FF2B5EF4-FFF2-40B4-BE49-F238E27FC236}">
                <a16:creationId xmlns:a16="http://schemas.microsoft.com/office/drawing/2014/main" id="{112D3390-DA82-D584-F2CD-1349376079C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0377853" y="6751982"/>
            <a:ext cx="678579" cy="678579"/>
          </a:xfrm>
          <a:prstGeom prst="rect">
            <a:avLst/>
          </a:prstGeom>
        </p:spPr>
      </p:pic>
      <p:sp>
        <p:nvSpPr>
          <p:cNvPr id="125" name="Freeform 15">
            <a:extLst>
              <a:ext uri="{FF2B5EF4-FFF2-40B4-BE49-F238E27FC236}">
                <a16:creationId xmlns:a16="http://schemas.microsoft.com/office/drawing/2014/main" id="{CA5172AA-1DBE-1ACB-7905-A71D9D92DD64}"/>
              </a:ext>
            </a:extLst>
          </p:cNvPr>
          <p:cNvSpPr/>
          <p:nvPr/>
        </p:nvSpPr>
        <p:spPr>
          <a:xfrm>
            <a:off x="12770656" y="6490497"/>
            <a:ext cx="2258709" cy="1849625"/>
          </a:xfrm>
          <a:prstGeom prst="roundRect">
            <a:avLst>
              <a:gd name="adj" fmla="val 13024"/>
            </a:avLst>
          </a:prstGeom>
          <a:solidFill>
            <a:srgbClr val="FFFFFF"/>
          </a:solidFill>
        </p:spPr>
      </p:sp>
      <p:sp>
        <p:nvSpPr>
          <p:cNvPr id="126" name="TextBox 9">
            <a:extLst>
              <a:ext uri="{FF2B5EF4-FFF2-40B4-BE49-F238E27FC236}">
                <a16:creationId xmlns:a16="http://schemas.microsoft.com/office/drawing/2014/main" id="{B6963F92-F21A-5FD6-5D11-69C822502C90}"/>
              </a:ext>
            </a:extLst>
          </p:cNvPr>
          <p:cNvSpPr txBox="1"/>
          <p:nvPr/>
        </p:nvSpPr>
        <p:spPr>
          <a:xfrm>
            <a:off x="12838565" y="7626454"/>
            <a:ext cx="2098505" cy="409086"/>
          </a:xfrm>
          <a:prstGeom prst="rect">
            <a:avLst/>
          </a:prstGeom>
        </p:spPr>
        <p:txBody>
          <a:bodyPr wrap="square" lIns="0" tIns="0" rIns="0" bIns="0" rtlCol="0" anchor="t">
            <a:spAutoFit/>
          </a:bodyPr>
          <a:lstStyle/>
          <a:p>
            <a:pPr algn="ctr">
              <a:lnSpc>
                <a:spcPts val="3600"/>
              </a:lnSpc>
            </a:pPr>
            <a:r>
              <a:rPr lang="zh-CN" altLang="en-US" sz="2000">
                <a:solidFill>
                  <a:srgbClr val="0159BA"/>
                </a:solidFill>
                <a:latin typeface="HarmonyOS Sans SC" panose="00000500000000000000" pitchFamily="2" charset="-122"/>
                <a:ea typeface="HarmonyOS Sans SC" panose="00000500000000000000" pitchFamily="2" charset="-122"/>
              </a:rPr>
              <a:t>精密单点定位</a:t>
            </a:r>
            <a:endParaRPr lang="en-US" sz="2000">
              <a:solidFill>
                <a:srgbClr val="0159BA"/>
              </a:solidFill>
              <a:latin typeface="HarmonyOS Sans SC" panose="00000500000000000000" pitchFamily="2" charset="-122"/>
              <a:ea typeface="HarmonyOS Sans SC" panose="00000500000000000000" pitchFamily="2" charset="-122"/>
            </a:endParaRPr>
          </a:p>
        </p:txBody>
      </p:sp>
      <p:pic>
        <p:nvPicPr>
          <p:cNvPr id="127" name="图形 126">
            <a:extLst>
              <a:ext uri="{FF2B5EF4-FFF2-40B4-BE49-F238E27FC236}">
                <a16:creationId xmlns:a16="http://schemas.microsoft.com/office/drawing/2014/main" id="{5359EACA-00C2-1005-A322-B8136030CFCC}"/>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13548527" y="6751982"/>
            <a:ext cx="678579" cy="67857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grpSp>
        <p:nvGrpSpPr>
          <p:cNvPr id="2" name="Group 2"/>
          <p:cNvGrpSpPr/>
          <p:nvPr/>
        </p:nvGrpSpPr>
        <p:grpSpPr>
          <a:xfrm>
            <a:off x="1295400" y="1188243"/>
            <a:ext cx="373857" cy="373857"/>
            <a:chOff x="0" y="0"/>
            <a:chExt cx="498476" cy="498476"/>
          </a:xfrm>
        </p:grpSpPr>
        <p:sp>
          <p:nvSpPr>
            <p:cNvPr id="3" name="Freeform 3"/>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4" name="TextBox 4"/>
          <p:cNvSpPr txBox="1"/>
          <p:nvPr/>
        </p:nvSpPr>
        <p:spPr>
          <a:xfrm>
            <a:off x="1476768" y="1279161"/>
            <a:ext cx="4340982" cy="723801"/>
          </a:xfrm>
          <a:prstGeom prst="rect">
            <a:avLst/>
          </a:prstGeom>
        </p:spPr>
        <p:txBody>
          <a:bodyPr lIns="0" tIns="0" rIns="0" bIns="0" rtlCol="0" anchor="t">
            <a:spAutoFit/>
          </a:bodyPr>
          <a:lstStyle/>
          <a:p>
            <a:pPr algn="l">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定位导航授时</a:t>
            </a:r>
          </a:p>
        </p:txBody>
      </p:sp>
      <p:sp>
        <p:nvSpPr>
          <p:cNvPr id="5" name="TextBox 5"/>
          <p:cNvSpPr txBox="1"/>
          <p:nvPr/>
        </p:nvSpPr>
        <p:spPr>
          <a:xfrm>
            <a:off x="1544804" y="2419687"/>
            <a:ext cx="6065010" cy="689163"/>
          </a:xfrm>
          <a:prstGeom prst="rect">
            <a:avLst/>
          </a:prstGeom>
        </p:spPr>
        <p:txBody>
          <a:bodyPr lIns="0" tIns="0" rIns="0" bIns="0" rtlCol="0" anchor="t">
            <a:spAutoFit/>
          </a:bodyPr>
          <a:lstStyle/>
          <a:p>
            <a:pPr algn="just">
              <a:lnSpc>
                <a:spcPts val="2808"/>
              </a:lnSpc>
            </a:pPr>
            <a:r>
              <a:rPr lang="zh-CN" altLang="en-US" sz="1800">
                <a:solidFill>
                  <a:srgbClr val="767171"/>
                </a:solidFill>
                <a:latin typeface="HarmonyOS Sans SC Light" panose="00000400000000000000" pitchFamily="2" charset="-122"/>
                <a:ea typeface="HarmonyOS Sans SC Light" panose="00000400000000000000" pitchFamily="2" charset="-122"/>
              </a:rPr>
              <a:t>全球范围实测定位精度</a:t>
            </a:r>
            <a:r>
              <a:rPr lang="zh-CN" altLang="en-US" sz="1800">
                <a:solidFill>
                  <a:srgbClr val="0159BA"/>
                </a:solidFill>
                <a:latin typeface="HarmonyOS Sans SC" panose="00000500000000000000" pitchFamily="2" charset="-122"/>
                <a:ea typeface="HarmonyOS Sans SC" panose="00000500000000000000" pitchFamily="2" charset="-122"/>
              </a:rPr>
              <a:t>水平方向优于</a:t>
            </a:r>
            <a:r>
              <a:rPr lang="en-US" altLang="zh-CN" sz="1800">
                <a:solidFill>
                  <a:srgbClr val="0159BA"/>
                </a:solidFill>
                <a:latin typeface="HarmonyOS Sans SC" panose="00000500000000000000" pitchFamily="2" charset="-122"/>
                <a:ea typeface="HarmonyOS Sans SC" panose="00000500000000000000" pitchFamily="2" charset="-122"/>
              </a:rPr>
              <a:t>2.5</a:t>
            </a:r>
            <a:r>
              <a:rPr lang="zh-CN" altLang="en-US" sz="1800">
                <a:solidFill>
                  <a:srgbClr val="0159BA"/>
                </a:solidFill>
                <a:latin typeface="HarmonyOS Sans SC" panose="00000500000000000000" pitchFamily="2" charset="-122"/>
                <a:ea typeface="HarmonyOS Sans SC" panose="00000500000000000000" pitchFamily="2" charset="-122"/>
              </a:rPr>
              <a:t>米</a:t>
            </a:r>
            <a:r>
              <a:rPr lang="zh-CN" altLang="en-US" sz="1800">
                <a:solidFill>
                  <a:srgbClr val="767171"/>
                </a:solidFill>
                <a:latin typeface="HarmonyOS Sans SC Light" panose="00000400000000000000" pitchFamily="2" charset="-122"/>
                <a:ea typeface="HarmonyOS Sans SC Light" panose="00000400000000000000" pitchFamily="2" charset="-122"/>
              </a:rPr>
              <a:t>，</a:t>
            </a:r>
            <a:r>
              <a:rPr lang="zh-CN" altLang="en-US" sz="1800">
                <a:solidFill>
                  <a:srgbClr val="0159BA"/>
                </a:solidFill>
                <a:latin typeface="HarmonyOS Sans SC" panose="00000500000000000000" pitchFamily="2" charset="-122"/>
                <a:ea typeface="HarmonyOS Sans SC" panose="00000500000000000000" pitchFamily="2" charset="-122"/>
              </a:rPr>
              <a:t>垂直方向优于</a:t>
            </a:r>
            <a:r>
              <a:rPr lang="en-US" altLang="zh-CN" sz="1800">
                <a:solidFill>
                  <a:srgbClr val="0159BA"/>
                </a:solidFill>
                <a:latin typeface="HarmonyOS Sans SC" panose="00000500000000000000" pitchFamily="2" charset="-122"/>
                <a:ea typeface="HarmonyOS Sans SC" panose="00000500000000000000" pitchFamily="2" charset="-122"/>
              </a:rPr>
              <a:t>5.0</a:t>
            </a:r>
            <a:r>
              <a:rPr lang="zh-CN" altLang="en-US" sz="1800">
                <a:solidFill>
                  <a:srgbClr val="0159BA"/>
                </a:solidFill>
                <a:latin typeface="HarmonyOS Sans SC" panose="00000500000000000000" pitchFamily="2" charset="-122"/>
                <a:ea typeface="HarmonyOS Sans SC" panose="00000500000000000000" pitchFamily="2" charset="-122"/>
              </a:rPr>
              <a:t>米</a:t>
            </a:r>
            <a:r>
              <a:rPr lang="zh-CN" altLang="en-US" sz="1800">
                <a:solidFill>
                  <a:srgbClr val="767171"/>
                </a:solidFill>
                <a:latin typeface="HarmonyOS Sans SC Light" panose="00000400000000000000" pitchFamily="2" charset="-122"/>
                <a:ea typeface="HarmonyOS Sans SC Light" panose="00000400000000000000" pitchFamily="2" charset="-122"/>
              </a:rPr>
              <a:t>。测速精度优于</a:t>
            </a:r>
            <a:r>
              <a:rPr lang="en-US" altLang="zh-CN" sz="1800">
                <a:solidFill>
                  <a:srgbClr val="767171"/>
                </a:solidFill>
                <a:latin typeface="HarmonyOS Sans SC Light" panose="00000400000000000000" pitchFamily="2" charset="-122"/>
                <a:ea typeface="HarmonyOS Sans SC Light" panose="00000400000000000000" pitchFamily="2" charset="-122"/>
              </a:rPr>
              <a:t>0.2</a:t>
            </a:r>
            <a:r>
              <a:rPr lang="zh-CN" altLang="en-US" sz="1800">
                <a:solidFill>
                  <a:srgbClr val="767171"/>
                </a:solidFill>
                <a:latin typeface="HarmonyOS Sans SC Light" panose="00000400000000000000" pitchFamily="2" charset="-122"/>
                <a:ea typeface="HarmonyOS Sans SC Light" panose="00000400000000000000" pitchFamily="2" charset="-122"/>
              </a:rPr>
              <a:t>米</a:t>
            </a:r>
            <a:r>
              <a:rPr lang="en-US" altLang="zh-CN" sz="1800">
                <a:solidFill>
                  <a:srgbClr val="767171"/>
                </a:solidFill>
                <a:latin typeface="HarmonyOS Sans SC Light" panose="00000400000000000000" pitchFamily="2" charset="-122"/>
                <a:ea typeface="HarmonyOS Sans SC Light" panose="00000400000000000000" pitchFamily="2" charset="-122"/>
              </a:rPr>
              <a:t>/</a:t>
            </a:r>
            <a:r>
              <a:rPr lang="zh-CN" altLang="en-US" sz="1800">
                <a:solidFill>
                  <a:srgbClr val="767171"/>
                </a:solidFill>
                <a:latin typeface="HarmonyOS Sans SC Light" panose="00000400000000000000" pitchFamily="2" charset="-122"/>
                <a:ea typeface="HarmonyOS Sans SC Light" panose="00000400000000000000" pitchFamily="2" charset="-122"/>
              </a:rPr>
              <a:t>秒，授时精度优于</a:t>
            </a:r>
            <a:r>
              <a:rPr lang="en-US" altLang="zh-CN" sz="1800">
                <a:solidFill>
                  <a:srgbClr val="767171"/>
                </a:solidFill>
                <a:latin typeface="HarmonyOS Sans SC Light" panose="00000400000000000000" pitchFamily="2" charset="-122"/>
                <a:ea typeface="HarmonyOS Sans SC Light" panose="00000400000000000000" pitchFamily="2" charset="-122"/>
              </a:rPr>
              <a:t>20</a:t>
            </a:r>
            <a:r>
              <a:rPr lang="zh-CN" altLang="en-US" sz="1800">
                <a:solidFill>
                  <a:srgbClr val="767171"/>
                </a:solidFill>
                <a:latin typeface="HarmonyOS Sans SC Light" panose="00000400000000000000" pitchFamily="2" charset="-122"/>
                <a:ea typeface="HarmonyOS Sans SC Light" panose="00000400000000000000" pitchFamily="2" charset="-122"/>
              </a:rPr>
              <a:t>纳秒。</a:t>
            </a:r>
            <a:endParaRPr lang="en-US" sz="1800">
              <a:solidFill>
                <a:srgbClr val="767171"/>
              </a:solidFill>
              <a:latin typeface="HarmonyOS Sans SC Light" panose="00000400000000000000" pitchFamily="2" charset="-122"/>
              <a:ea typeface="HarmonyOS Sans SC Light" panose="00000400000000000000" pitchFamily="2" charset="-122"/>
            </a:endParaRPr>
          </a:p>
        </p:txBody>
      </p:sp>
      <p:grpSp>
        <p:nvGrpSpPr>
          <p:cNvPr id="36" name="Group 6">
            <a:extLst>
              <a:ext uri="{FF2B5EF4-FFF2-40B4-BE49-F238E27FC236}">
                <a16:creationId xmlns:a16="http://schemas.microsoft.com/office/drawing/2014/main" id="{8A5DD8FE-469E-8424-92D2-C3E501FB8299}"/>
              </a:ext>
            </a:extLst>
          </p:cNvPr>
          <p:cNvGrpSpPr/>
          <p:nvPr/>
        </p:nvGrpSpPr>
        <p:grpSpPr>
          <a:xfrm>
            <a:off x="1476768" y="3663251"/>
            <a:ext cx="5178366" cy="5433917"/>
            <a:chOff x="0" y="0"/>
            <a:chExt cx="5220843" cy="7245223"/>
          </a:xfrm>
        </p:grpSpPr>
        <p:sp>
          <p:nvSpPr>
            <p:cNvPr id="37" name="Freeform 7">
              <a:extLst>
                <a:ext uri="{FF2B5EF4-FFF2-40B4-BE49-F238E27FC236}">
                  <a16:creationId xmlns:a16="http://schemas.microsoft.com/office/drawing/2014/main" id="{2F4FAEE1-8D25-C1E4-A2A9-2741B80CEAE5}"/>
                </a:ext>
              </a:extLst>
            </p:cNvPr>
            <p:cNvSpPr/>
            <p:nvPr/>
          </p:nvSpPr>
          <p:spPr>
            <a:xfrm>
              <a:off x="0" y="0"/>
              <a:ext cx="5220843" cy="7245223"/>
            </a:xfrm>
            <a:custGeom>
              <a:avLst/>
              <a:gdLst/>
              <a:ahLst/>
              <a:cxnLst/>
              <a:rect l="l" t="t" r="r" b="b"/>
              <a:pathLst>
                <a:path w="5220843" h="7245223">
                  <a:moveTo>
                    <a:pt x="0" y="0"/>
                  </a:moveTo>
                  <a:lnTo>
                    <a:pt x="5220843" y="0"/>
                  </a:lnTo>
                  <a:lnTo>
                    <a:pt x="5220843" y="7245223"/>
                  </a:lnTo>
                  <a:lnTo>
                    <a:pt x="0" y="7245223"/>
                  </a:lnTo>
                  <a:close/>
                </a:path>
              </a:pathLst>
            </a:custGeom>
            <a:solidFill>
              <a:srgbClr val="FFFFFF"/>
            </a:solidFill>
          </p:spPr>
        </p:sp>
      </p:grpSp>
      <p:sp>
        <p:nvSpPr>
          <p:cNvPr id="43" name="TextBox 22">
            <a:extLst>
              <a:ext uri="{FF2B5EF4-FFF2-40B4-BE49-F238E27FC236}">
                <a16:creationId xmlns:a16="http://schemas.microsoft.com/office/drawing/2014/main" id="{EAA909D9-60EA-417B-A147-86799D6759DB}"/>
              </a:ext>
            </a:extLst>
          </p:cNvPr>
          <p:cNvSpPr txBox="1"/>
          <p:nvPr/>
        </p:nvSpPr>
        <p:spPr>
          <a:xfrm>
            <a:off x="2048884" y="4252833"/>
            <a:ext cx="2890638" cy="466593"/>
          </a:xfrm>
          <a:prstGeom prst="rect">
            <a:avLst/>
          </a:prstGeom>
        </p:spPr>
        <p:txBody>
          <a:bodyPr wrap="square" lIns="0" tIns="0" rIns="0" bIns="0" rtlCol="0" anchor="t">
            <a:spAutoFit/>
          </a:bodyPr>
          <a:lstStyle/>
          <a:p>
            <a:pPr algn="l">
              <a:lnSpc>
                <a:spcPts val="3600"/>
              </a:lnSpc>
            </a:pPr>
            <a:r>
              <a:rPr lang="zh-CN" altLang="en-US" sz="3000">
                <a:solidFill>
                  <a:srgbClr val="0159BA"/>
                </a:solidFill>
                <a:latin typeface="HarmonyOS Sans SC Black" panose="00000A00000000000000" pitchFamily="2" charset="-122"/>
                <a:ea typeface="HarmonyOS Sans SC Black" panose="00000A00000000000000" pitchFamily="2" charset="-122"/>
              </a:rPr>
              <a:t>实时导航</a:t>
            </a:r>
            <a:endParaRPr lang="en-US" sz="3000">
              <a:solidFill>
                <a:srgbClr val="0159BA"/>
              </a:solidFill>
              <a:latin typeface="HarmonyOS Sans SC Black" panose="00000A00000000000000" pitchFamily="2" charset="-122"/>
              <a:ea typeface="HarmonyOS Sans SC Black" panose="00000A00000000000000" pitchFamily="2" charset="-122"/>
            </a:endParaRPr>
          </a:p>
        </p:txBody>
      </p:sp>
      <p:sp>
        <p:nvSpPr>
          <p:cNvPr id="44" name="AutoShape 23">
            <a:extLst>
              <a:ext uri="{FF2B5EF4-FFF2-40B4-BE49-F238E27FC236}">
                <a16:creationId xmlns:a16="http://schemas.microsoft.com/office/drawing/2014/main" id="{555C717A-106E-D9A3-8B2A-69E383250B67}"/>
              </a:ext>
            </a:extLst>
          </p:cNvPr>
          <p:cNvSpPr/>
          <p:nvPr/>
        </p:nvSpPr>
        <p:spPr>
          <a:xfrm rot="10789614">
            <a:off x="2048878" y="4912093"/>
            <a:ext cx="2922389" cy="0"/>
          </a:xfrm>
          <a:prstGeom prst="line">
            <a:avLst/>
          </a:prstGeom>
          <a:ln w="9525" cap="rnd">
            <a:solidFill>
              <a:srgbClr val="44546A"/>
            </a:solidFill>
            <a:prstDash val="solid"/>
            <a:headEnd type="none" w="sm" len="sm"/>
            <a:tailEnd type="none" w="sm" len="sm"/>
          </a:ln>
        </p:spPr>
      </p:sp>
      <p:sp>
        <p:nvSpPr>
          <p:cNvPr id="45" name="TextBox 24">
            <a:extLst>
              <a:ext uri="{FF2B5EF4-FFF2-40B4-BE49-F238E27FC236}">
                <a16:creationId xmlns:a16="http://schemas.microsoft.com/office/drawing/2014/main" id="{F5984702-D790-5786-66C1-1888661CABD6}"/>
              </a:ext>
            </a:extLst>
          </p:cNvPr>
          <p:cNvSpPr txBox="1"/>
          <p:nvPr/>
        </p:nvSpPr>
        <p:spPr>
          <a:xfrm>
            <a:off x="2048884" y="5219700"/>
            <a:ext cx="3958878" cy="2030171"/>
          </a:xfrm>
          <a:prstGeom prst="rect">
            <a:avLst/>
          </a:prstGeom>
        </p:spPr>
        <p:txBody>
          <a:bodyPr wrap="square" lIns="0" tIns="0" rIns="0" bIns="0" rtlCol="0" anchor="t">
            <a:spAutoFit/>
          </a:bodyPr>
          <a:lstStyle/>
          <a:p>
            <a:pPr algn="just">
              <a:lnSpc>
                <a:spcPct val="150000"/>
              </a:lnSpc>
            </a:pPr>
            <a:r>
              <a:rPr lang="zh-CN" altLang="en-US" sz="1800">
                <a:solidFill>
                  <a:srgbClr val="767171"/>
                </a:solidFill>
                <a:latin typeface="HarmonyOS Sans SC Light" panose="00000400000000000000" pitchFamily="2" charset="-122"/>
                <a:ea typeface="HarmonyOS Sans SC Light" panose="00000400000000000000" pitchFamily="2" charset="-122"/>
              </a:rPr>
              <a:t>结合交通、测绘、地震、气象、国土等行业监测站网资源，提供实时</a:t>
            </a:r>
            <a:r>
              <a:rPr lang="zh-CN" altLang="en-US" sz="1800">
                <a:solidFill>
                  <a:srgbClr val="0159BA"/>
                </a:solidFill>
                <a:latin typeface="HarmonyOS Sans SC" panose="00000500000000000000" pitchFamily="2" charset="-122"/>
                <a:ea typeface="HarmonyOS Sans SC" panose="00000500000000000000" pitchFamily="2" charset="-122"/>
              </a:rPr>
              <a:t>米级、分米级、厘米级</a:t>
            </a:r>
            <a:r>
              <a:rPr lang="zh-CN" altLang="en-US" sz="1800">
                <a:solidFill>
                  <a:srgbClr val="767171"/>
                </a:solidFill>
                <a:latin typeface="HarmonyOS Sans SC Light" panose="00000400000000000000" pitchFamily="2" charset="-122"/>
                <a:ea typeface="HarmonyOS Sans SC Light" panose="00000400000000000000" pitchFamily="2" charset="-122"/>
              </a:rPr>
              <a:t>等增强定位精度服务，生成高精度的实时轨道、钟差、电离层等产品信息，以满足实时用户应用。</a:t>
            </a:r>
            <a:endParaRPr lang="en-US" sz="1800">
              <a:solidFill>
                <a:srgbClr val="767171"/>
              </a:solidFill>
              <a:latin typeface="HarmonyOS Sans SC Light" panose="00000400000000000000" pitchFamily="2" charset="-122"/>
              <a:ea typeface="HarmonyOS Sans SC Light" panose="00000400000000000000" pitchFamily="2" charset="-122"/>
            </a:endParaRPr>
          </a:p>
        </p:txBody>
      </p:sp>
      <p:grpSp>
        <p:nvGrpSpPr>
          <p:cNvPr id="50" name="Group 6">
            <a:extLst>
              <a:ext uri="{FF2B5EF4-FFF2-40B4-BE49-F238E27FC236}">
                <a16:creationId xmlns:a16="http://schemas.microsoft.com/office/drawing/2014/main" id="{00A475C2-9C90-8C7B-5F72-26155D9849F1}"/>
              </a:ext>
            </a:extLst>
          </p:cNvPr>
          <p:cNvGrpSpPr/>
          <p:nvPr/>
        </p:nvGrpSpPr>
        <p:grpSpPr>
          <a:xfrm>
            <a:off x="7696200" y="3663251"/>
            <a:ext cx="5178367" cy="5433917"/>
            <a:chOff x="0" y="0"/>
            <a:chExt cx="5220843" cy="7245223"/>
          </a:xfrm>
        </p:grpSpPr>
        <p:sp>
          <p:nvSpPr>
            <p:cNvPr id="51" name="Freeform 7">
              <a:extLst>
                <a:ext uri="{FF2B5EF4-FFF2-40B4-BE49-F238E27FC236}">
                  <a16:creationId xmlns:a16="http://schemas.microsoft.com/office/drawing/2014/main" id="{DB789754-09D5-FB65-92E2-BC10CE2DD80D}"/>
                </a:ext>
              </a:extLst>
            </p:cNvPr>
            <p:cNvSpPr/>
            <p:nvPr/>
          </p:nvSpPr>
          <p:spPr>
            <a:xfrm>
              <a:off x="0" y="0"/>
              <a:ext cx="5220843" cy="7245223"/>
            </a:xfrm>
            <a:custGeom>
              <a:avLst/>
              <a:gdLst/>
              <a:ahLst/>
              <a:cxnLst/>
              <a:rect l="l" t="t" r="r" b="b"/>
              <a:pathLst>
                <a:path w="5220843" h="7245223">
                  <a:moveTo>
                    <a:pt x="0" y="0"/>
                  </a:moveTo>
                  <a:lnTo>
                    <a:pt x="5220843" y="0"/>
                  </a:lnTo>
                  <a:lnTo>
                    <a:pt x="5220843" y="7245223"/>
                  </a:lnTo>
                  <a:lnTo>
                    <a:pt x="0" y="7245223"/>
                  </a:lnTo>
                  <a:close/>
                </a:path>
              </a:pathLst>
            </a:custGeom>
            <a:solidFill>
              <a:srgbClr val="FFFFFF"/>
            </a:solidFill>
          </p:spPr>
        </p:sp>
      </p:grpSp>
      <p:sp>
        <p:nvSpPr>
          <p:cNvPr id="52" name="TextBox 22">
            <a:extLst>
              <a:ext uri="{FF2B5EF4-FFF2-40B4-BE49-F238E27FC236}">
                <a16:creationId xmlns:a16="http://schemas.microsoft.com/office/drawing/2014/main" id="{EEE9D6DA-FDF9-081B-D7ED-EE749E162F09}"/>
              </a:ext>
            </a:extLst>
          </p:cNvPr>
          <p:cNvSpPr txBox="1"/>
          <p:nvPr/>
        </p:nvSpPr>
        <p:spPr>
          <a:xfrm>
            <a:off x="8252413" y="4230173"/>
            <a:ext cx="2890638" cy="466593"/>
          </a:xfrm>
          <a:prstGeom prst="rect">
            <a:avLst/>
          </a:prstGeom>
        </p:spPr>
        <p:txBody>
          <a:bodyPr wrap="square" lIns="0" tIns="0" rIns="0" bIns="0" rtlCol="0" anchor="t">
            <a:spAutoFit/>
          </a:bodyPr>
          <a:lstStyle/>
          <a:p>
            <a:pPr algn="l">
              <a:lnSpc>
                <a:spcPts val="3600"/>
              </a:lnSpc>
            </a:pPr>
            <a:r>
              <a:rPr lang="zh-CN" altLang="en-US" sz="3000">
                <a:solidFill>
                  <a:srgbClr val="0159BA"/>
                </a:solidFill>
                <a:latin typeface="HarmonyOS Sans SC Black" panose="00000A00000000000000" pitchFamily="2" charset="-122"/>
                <a:ea typeface="HarmonyOS Sans SC Black" panose="00000A00000000000000" pitchFamily="2" charset="-122"/>
              </a:rPr>
              <a:t>精确授时</a:t>
            </a:r>
            <a:endParaRPr lang="en-US" sz="3000">
              <a:solidFill>
                <a:srgbClr val="0159BA"/>
              </a:solidFill>
              <a:latin typeface="HarmonyOS Sans SC Black" panose="00000A00000000000000" pitchFamily="2" charset="-122"/>
              <a:ea typeface="HarmonyOS Sans SC Black" panose="00000A00000000000000" pitchFamily="2" charset="-122"/>
            </a:endParaRPr>
          </a:p>
        </p:txBody>
      </p:sp>
      <p:sp>
        <p:nvSpPr>
          <p:cNvPr id="53" name="AutoShape 23">
            <a:extLst>
              <a:ext uri="{FF2B5EF4-FFF2-40B4-BE49-F238E27FC236}">
                <a16:creationId xmlns:a16="http://schemas.microsoft.com/office/drawing/2014/main" id="{302BE4BB-F729-6C49-F3DF-FB7E647E5C1D}"/>
              </a:ext>
            </a:extLst>
          </p:cNvPr>
          <p:cNvSpPr/>
          <p:nvPr/>
        </p:nvSpPr>
        <p:spPr>
          <a:xfrm rot="10789614">
            <a:off x="8314366" y="4920922"/>
            <a:ext cx="2922389" cy="0"/>
          </a:xfrm>
          <a:prstGeom prst="line">
            <a:avLst/>
          </a:prstGeom>
          <a:ln w="9525" cap="rnd">
            <a:solidFill>
              <a:srgbClr val="44546A"/>
            </a:solidFill>
            <a:prstDash val="solid"/>
            <a:headEnd type="none" w="sm" len="sm"/>
            <a:tailEnd type="none" w="sm" len="sm"/>
          </a:ln>
        </p:spPr>
      </p:sp>
      <p:sp>
        <p:nvSpPr>
          <p:cNvPr id="54" name="TextBox 24">
            <a:extLst>
              <a:ext uri="{FF2B5EF4-FFF2-40B4-BE49-F238E27FC236}">
                <a16:creationId xmlns:a16="http://schemas.microsoft.com/office/drawing/2014/main" id="{BC1CAE01-9AD2-0BC5-90B6-0DF854CE562B}"/>
              </a:ext>
            </a:extLst>
          </p:cNvPr>
          <p:cNvSpPr txBox="1"/>
          <p:nvPr/>
        </p:nvSpPr>
        <p:spPr>
          <a:xfrm>
            <a:off x="8252413" y="5219700"/>
            <a:ext cx="3939587" cy="1614673"/>
          </a:xfrm>
          <a:prstGeom prst="rect">
            <a:avLst/>
          </a:prstGeom>
        </p:spPr>
        <p:txBody>
          <a:bodyPr wrap="square" lIns="0" tIns="0" rIns="0" bIns="0" rtlCol="0" anchor="t">
            <a:spAutoFit/>
          </a:bodyPr>
          <a:lstStyle/>
          <a:p>
            <a:pPr algn="just">
              <a:lnSpc>
                <a:spcPct val="150000"/>
              </a:lnSpc>
            </a:pPr>
            <a:r>
              <a:rPr lang="zh-CN" altLang="en-US">
                <a:solidFill>
                  <a:srgbClr val="767171"/>
                </a:solidFill>
                <a:latin typeface="HarmonyOS Sans SC Light" panose="00000400000000000000" pitchFamily="2" charset="-122"/>
                <a:ea typeface="HarmonyOS Sans SC Light" panose="00000400000000000000" pitchFamily="2" charset="-122"/>
              </a:rPr>
              <a:t>北斗系统时钟通过星载高精度的</a:t>
            </a:r>
            <a:r>
              <a:rPr lang="zh-CN" altLang="en-US">
                <a:solidFill>
                  <a:srgbClr val="0159BA"/>
                </a:solidFill>
                <a:latin typeface="HarmonyOS Sans SC" panose="00000500000000000000" pitchFamily="2" charset="-122"/>
                <a:ea typeface="HarmonyOS Sans SC" panose="00000500000000000000" pitchFamily="2" charset="-122"/>
              </a:rPr>
              <a:t>铷原子钟</a:t>
            </a:r>
            <a:r>
              <a:rPr lang="zh-CN" altLang="en-US">
                <a:solidFill>
                  <a:srgbClr val="767171"/>
                </a:solidFill>
                <a:latin typeface="HarmonyOS Sans SC Light" panose="00000400000000000000" pitchFamily="2" charset="-122"/>
                <a:ea typeface="HarmonyOS Sans SC Light" panose="00000400000000000000" pitchFamily="2" charset="-122"/>
              </a:rPr>
              <a:t>和</a:t>
            </a:r>
            <a:r>
              <a:rPr lang="zh-CN" altLang="en-US">
                <a:solidFill>
                  <a:srgbClr val="0159BA"/>
                </a:solidFill>
                <a:latin typeface="HarmonyOS Sans SC" panose="00000500000000000000" pitchFamily="2" charset="-122"/>
                <a:ea typeface="HarmonyOS Sans SC" panose="00000500000000000000" pitchFamily="2" charset="-122"/>
              </a:rPr>
              <a:t>氢原子钟</a:t>
            </a:r>
            <a:r>
              <a:rPr lang="zh-CN" altLang="en-US">
                <a:solidFill>
                  <a:srgbClr val="767171"/>
                </a:solidFill>
                <a:latin typeface="HarmonyOS Sans SC Light" panose="00000400000000000000" pitchFamily="2" charset="-122"/>
                <a:ea typeface="HarmonyOS Sans SC Light" panose="00000400000000000000" pitchFamily="2" charset="-122"/>
              </a:rPr>
              <a:t>和</a:t>
            </a:r>
            <a:r>
              <a:rPr lang="en-US" altLang="zh-CN">
                <a:solidFill>
                  <a:srgbClr val="767171"/>
                </a:solidFill>
                <a:latin typeface="HarmonyOS Sans SC Light" panose="00000400000000000000" pitchFamily="2" charset="-122"/>
                <a:ea typeface="HarmonyOS Sans SC Light" panose="00000400000000000000" pitchFamily="2" charset="-122"/>
              </a:rPr>
              <a:t>UTC</a:t>
            </a:r>
            <a:r>
              <a:rPr lang="zh-CN" altLang="en-US">
                <a:solidFill>
                  <a:srgbClr val="767171"/>
                </a:solidFill>
                <a:latin typeface="HarmonyOS Sans SC Light" panose="00000400000000000000" pitchFamily="2" charset="-122"/>
                <a:ea typeface="HarmonyOS Sans SC Light" panose="00000400000000000000" pitchFamily="2" charset="-122"/>
              </a:rPr>
              <a:t>时间同步，地面用户北斗接收机接收到来自卫星的时钟信号后，即可完成高精度的时间传递。</a:t>
            </a:r>
            <a:endParaRPr lang="en-US">
              <a:solidFill>
                <a:srgbClr val="767171"/>
              </a:solidFill>
              <a:latin typeface="HarmonyOS Sans SC Light" panose="00000400000000000000" pitchFamily="2" charset="-122"/>
              <a:ea typeface="HarmonyOS Sans SC Light" panose="00000400000000000000" pitchFamily="2" charset="-122"/>
            </a:endParaRPr>
          </a:p>
        </p:txBody>
      </p:sp>
      <p:pic>
        <p:nvPicPr>
          <p:cNvPr id="60" name="图形 59">
            <a:extLst>
              <a:ext uri="{FF2B5EF4-FFF2-40B4-BE49-F238E27FC236}">
                <a16:creationId xmlns:a16="http://schemas.microsoft.com/office/drawing/2014/main" id="{83E6AAD2-5127-3550-8ACA-A2BE4CC86F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980" y="7647837"/>
            <a:ext cx="1101290" cy="1101290"/>
          </a:xfrm>
          <a:prstGeom prst="rect">
            <a:avLst/>
          </a:prstGeom>
        </p:spPr>
      </p:pic>
      <p:pic>
        <p:nvPicPr>
          <p:cNvPr id="61" name="图形 60">
            <a:extLst>
              <a:ext uri="{FF2B5EF4-FFF2-40B4-BE49-F238E27FC236}">
                <a16:creationId xmlns:a16="http://schemas.microsoft.com/office/drawing/2014/main" id="{95CE15F2-09A2-2192-57A7-D16F8E8C7D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600" y="7656588"/>
            <a:ext cx="1101290" cy="1101290"/>
          </a:xfrm>
          <a:prstGeom prst="rect">
            <a:avLst/>
          </a:prstGeom>
        </p:spPr>
      </p:pic>
      <p:grpSp>
        <p:nvGrpSpPr>
          <p:cNvPr id="76" name="Group 11">
            <a:extLst>
              <a:ext uri="{FF2B5EF4-FFF2-40B4-BE49-F238E27FC236}">
                <a16:creationId xmlns:a16="http://schemas.microsoft.com/office/drawing/2014/main" id="{85E1AA5E-F75B-1D45-1823-5F66F6410C20}"/>
              </a:ext>
            </a:extLst>
          </p:cNvPr>
          <p:cNvGrpSpPr/>
          <p:nvPr/>
        </p:nvGrpSpPr>
        <p:grpSpPr>
          <a:xfrm>
            <a:off x="14801340" y="1233443"/>
            <a:ext cx="1844135" cy="8229600"/>
            <a:chOff x="0" y="0"/>
            <a:chExt cx="2458847" cy="10972800"/>
          </a:xfrm>
        </p:grpSpPr>
        <p:sp>
          <p:nvSpPr>
            <p:cNvPr id="77" name="Freeform 12">
              <a:extLst>
                <a:ext uri="{FF2B5EF4-FFF2-40B4-BE49-F238E27FC236}">
                  <a16:creationId xmlns:a16="http://schemas.microsoft.com/office/drawing/2014/main" id="{B44D3EE4-0D3E-1825-F186-C1A459EDD708}"/>
                </a:ext>
              </a:extLst>
            </p:cNvPr>
            <p:cNvSpPr/>
            <p:nvPr/>
          </p:nvSpPr>
          <p:spPr>
            <a:xfrm>
              <a:off x="0" y="0"/>
              <a:ext cx="2458847" cy="10972800"/>
            </a:xfrm>
            <a:custGeom>
              <a:avLst/>
              <a:gdLst/>
              <a:ahLst/>
              <a:cxnLst/>
              <a:rect l="l" t="t" r="r" b="b"/>
              <a:pathLst>
                <a:path w="2458847" h="10972800">
                  <a:moveTo>
                    <a:pt x="0" y="0"/>
                  </a:moveTo>
                  <a:lnTo>
                    <a:pt x="2458847" y="0"/>
                  </a:lnTo>
                  <a:lnTo>
                    <a:pt x="2458847" y="10972800"/>
                  </a:lnTo>
                  <a:lnTo>
                    <a:pt x="0" y="10972800"/>
                  </a:lnTo>
                  <a:close/>
                </a:path>
              </a:pathLst>
            </a:custGeom>
            <a:solidFill>
              <a:srgbClr val="FFFFFF"/>
            </a:solidFill>
          </p:spPr>
        </p:sp>
      </p:grpSp>
      <p:sp>
        <p:nvSpPr>
          <p:cNvPr id="79" name="AutoShape 19">
            <a:extLst>
              <a:ext uri="{FF2B5EF4-FFF2-40B4-BE49-F238E27FC236}">
                <a16:creationId xmlns:a16="http://schemas.microsoft.com/office/drawing/2014/main" id="{EEC12E24-DD89-C411-896D-12F3B11DAAC9}"/>
              </a:ext>
            </a:extLst>
          </p:cNvPr>
          <p:cNvSpPr/>
          <p:nvPr/>
        </p:nvSpPr>
        <p:spPr>
          <a:xfrm rot="10776704">
            <a:off x="15020581" y="5258619"/>
            <a:ext cx="1405630" cy="0"/>
          </a:xfrm>
          <a:prstGeom prst="line">
            <a:avLst/>
          </a:prstGeom>
          <a:ln w="9525" cap="rnd">
            <a:solidFill>
              <a:srgbClr val="44546A"/>
            </a:solidFill>
            <a:prstDash val="solid"/>
            <a:headEnd type="none" w="sm" len="sm"/>
            <a:tailEnd type="none" w="sm" len="sm"/>
          </a:ln>
        </p:spPr>
      </p:sp>
      <p:sp>
        <p:nvSpPr>
          <p:cNvPr id="80" name="AutoShape 20">
            <a:extLst>
              <a:ext uri="{FF2B5EF4-FFF2-40B4-BE49-F238E27FC236}">
                <a16:creationId xmlns:a16="http://schemas.microsoft.com/office/drawing/2014/main" id="{6EF4D120-AF20-F761-07D4-091C69BCE102}"/>
              </a:ext>
            </a:extLst>
          </p:cNvPr>
          <p:cNvSpPr/>
          <p:nvPr/>
        </p:nvSpPr>
        <p:spPr>
          <a:xfrm rot="10776704">
            <a:off x="15020581" y="6688188"/>
            <a:ext cx="1405630" cy="0"/>
          </a:xfrm>
          <a:prstGeom prst="line">
            <a:avLst/>
          </a:prstGeom>
          <a:ln w="9525" cap="rnd">
            <a:solidFill>
              <a:srgbClr val="44546A"/>
            </a:solidFill>
            <a:prstDash val="solid"/>
            <a:headEnd type="none" w="sm" len="sm"/>
            <a:tailEnd type="none" w="sm" len="sm"/>
          </a:ln>
        </p:spPr>
      </p:sp>
      <p:pic>
        <p:nvPicPr>
          <p:cNvPr id="82" name="图形 81">
            <a:extLst>
              <a:ext uri="{FF2B5EF4-FFF2-40B4-BE49-F238E27FC236}">
                <a16:creationId xmlns:a16="http://schemas.microsoft.com/office/drawing/2014/main" id="{61CAF03A-273A-6586-CD38-6F1B732D7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5384106" y="4229100"/>
            <a:ext cx="678579" cy="678579"/>
          </a:xfrm>
          <a:prstGeom prst="rect">
            <a:avLst/>
          </a:prstGeom>
        </p:spPr>
      </p:pic>
      <p:pic>
        <p:nvPicPr>
          <p:cNvPr id="83" name="图形 82">
            <a:extLst>
              <a:ext uri="{FF2B5EF4-FFF2-40B4-BE49-F238E27FC236}">
                <a16:creationId xmlns:a16="http://schemas.microsoft.com/office/drawing/2014/main" id="{6D334CD4-4366-0D69-2457-BE207C1CDFC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5384106" y="5689838"/>
            <a:ext cx="678579" cy="678579"/>
          </a:xfrm>
          <a:prstGeom prst="rect">
            <a:avLst/>
          </a:prstGeom>
        </p:spPr>
      </p:pic>
      <p:pic>
        <p:nvPicPr>
          <p:cNvPr id="84" name="图形 83">
            <a:extLst>
              <a:ext uri="{FF2B5EF4-FFF2-40B4-BE49-F238E27FC236}">
                <a16:creationId xmlns:a16="http://schemas.microsoft.com/office/drawing/2014/main" id="{D30B5CCB-AF65-3898-0463-F757514105B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5384106" y="7054214"/>
            <a:ext cx="678579" cy="678579"/>
          </a:xfrm>
          <a:prstGeom prst="rect">
            <a:avLst/>
          </a:prstGeom>
        </p:spPr>
      </p:pic>
      <p:sp>
        <p:nvSpPr>
          <p:cNvPr id="88" name="AutoShape 21">
            <a:extLst>
              <a:ext uri="{FF2B5EF4-FFF2-40B4-BE49-F238E27FC236}">
                <a16:creationId xmlns:a16="http://schemas.microsoft.com/office/drawing/2014/main" id="{17254D06-F3AE-6482-BED7-75774DCE4AE9}"/>
              </a:ext>
            </a:extLst>
          </p:cNvPr>
          <p:cNvSpPr/>
          <p:nvPr/>
        </p:nvSpPr>
        <p:spPr>
          <a:xfrm rot="10776704">
            <a:off x="15020581" y="8117756"/>
            <a:ext cx="1405630" cy="0"/>
          </a:xfrm>
          <a:prstGeom prst="line">
            <a:avLst/>
          </a:prstGeom>
          <a:ln w="9525" cap="rnd">
            <a:solidFill>
              <a:srgbClr val="44546A"/>
            </a:solidFill>
            <a:prstDash val="solid"/>
            <a:headEnd type="none" w="sm" len="sm"/>
            <a:tailEnd type="none" w="sm" len="sm"/>
          </a:ln>
        </p:spPr>
      </p:sp>
      <p:pic>
        <p:nvPicPr>
          <p:cNvPr id="89" name="图形 88">
            <a:extLst>
              <a:ext uri="{FF2B5EF4-FFF2-40B4-BE49-F238E27FC236}">
                <a16:creationId xmlns:a16="http://schemas.microsoft.com/office/drawing/2014/main" id="{8F47698F-9621-7158-C253-C6B0368EE06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384106" y="8418589"/>
            <a:ext cx="678579" cy="678579"/>
          </a:xfrm>
          <a:prstGeom prst="rect">
            <a:avLst/>
          </a:prstGeom>
        </p:spPr>
      </p:pic>
      <p:pic>
        <p:nvPicPr>
          <p:cNvPr id="91" name="图形 90">
            <a:extLst>
              <a:ext uri="{FF2B5EF4-FFF2-40B4-BE49-F238E27FC236}">
                <a16:creationId xmlns:a16="http://schemas.microsoft.com/office/drawing/2014/main" id="{66653D35-9F31-1947-9AC6-698CAD622D5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5384106" y="2872946"/>
            <a:ext cx="678579" cy="678579"/>
          </a:xfrm>
          <a:prstGeom prst="rect">
            <a:avLst/>
          </a:prstGeom>
        </p:spPr>
      </p:pic>
      <p:sp>
        <p:nvSpPr>
          <p:cNvPr id="92" name="AutoShape 18">
            <a:extLst>
              <a:ext uri="{FF2B5EF4-FFF2-40B4-BE49-F238E27FC236}">
                <a16:creationId xmlns:a16="http://schemas.microsoft.com/office/drawing/2014/main" id="{4E028B91-821C-780E-A7DF-0E409C75CA4E}"/>
              </a:ext>
            </a:extLst>
          </p:cNvPr>
          <p:cNvSpPr/>
          <p:nvPr/>
        </p:nvSpPr>
        <p:spPr>
          <a:xfrm rot="10776704">
            <a:off x="15020581" y="3894363"/>
            <a:ext cx="1405630" cy="0"/>
          </a:xfrm>
          <a:prstGeom prst="line">
            <a:avLst/>
          </a:prstGeom>
          <a:ln w="9525" cap="rnd">
            <a:solidFill>
              <a:srgbClr val="44546A"/>
            </a:solidFill>
            <a:prstDash val="solid"/>
            <a:headEnd type="none" w="sm" len="sm"/>
            <a:tailEnd type="none" w="sm" len="sm"/>
          </a:ln>
        </p:spPr>
      </p:sp>
      <p:sp>
        <p:nvSpPr>
          <p:cNvPr id="13" name="Freeform 13"/>
          <p:cNvSpPr/>
          <p:nvPr/>
        </p:nvSpPr>
        <p:spPr>
          <a:xfrm>
            <a:off x="13932868" y="1258048"/>
            <a:ext cx="2718818" cy="1356928"/>
          </a:xfrm>
          <a:custGeom>
            <a:avLst/>
            <a:gdLst/>
            <a:ahLst/>
            <a:cxnLst/>
            <a:rect l="l" t="t" r="r" b="b"/>
            <a:pathLst>
              <a:path w="2718818" h="1356928">
                <a:moveTo>
                  <a:pt x="0" y="0"/>
                </a:moveTo>
                <a:lnTo>
                  <a:pt x="2718818" y="0"/>
                </a:lnTo>
                <a:lnTo>
                  <a:pt x="2718818" y="1356928"/>
                </a:lnTo>
                <a:lnTo>
                  <a:pt x="0" y="135692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14809170" y="1453405"/>
            <a:ext cx="966214" cy="966214"/>
            <a:chOff x="0" y="0"/>
            <a:chExt cx="1288286" cy="1288286"/>
          </a:xfrm>
        </p:grpSpPr>
        <p:sp>
          <p:nvSpPr>
            <p:cNvPr id="23" name="Freeform 23"/>
            <p:cNvSpPr/>
            <p:nvPr/>
          </p:nvSpPr>
          <p:spPr>
            <a:xfrm>
              <a:off x="0" y="0"/>
              <a:ext cx="1288288" cy="1288288"/>
            </a:xfrm>
            <a:custGeom>
              <a:avLst/>
              <a:gdLst/>
              <a:ahLst/>
              <a:cxnLst/>
              <a:rect l="l" t="t" r="r" b="b"/>
              <a:pathLst>
                <a:path w="1288288" h="1288288">
                  <a:moveTo>
                    <a:pt x="0" y="644144"/>
                  </a:moveTo>
                  <a:cubicBezTo>
                    <a:pt x="0" y="288417"/>
                    <a:pt x="288417" y="0"/>
                    <a:pt x="644144" y="0"/>
                  </a:cubicBezTo>
                  <a:cubicBezTo>
                    <a:pt x="999871" y="0"/>
                    <a:pt x="1288288" y="288417"/>
                    <a:pt x="1288288" y="644144"/>
                  </a:cubicBezTo>
                  <a:cubicBezTo>
                    <a:pt x="1288288" y="999871"/>
                    <a:pt x="999871" y="1288288"/>
                    <a:pt x="644144" y="1288288"/>
                  </a:cubicBezTo>
                  <a:cubicBezTo>
                    <a:pt x="288417" y="1288288"/>
                    <a:pt x="0" y="999871"/>
                    <a:pt x="0" y="644144"/>
                  </a:cubicBezTo>
                  <a:close/>
                </a:path>
              </a:pathLst>
            </a:custGeom>
            <a:solidFill>
              <a:srgbClr val="FFFFFF"/>
            </a:solidFill>
          </p:spPr>
        </p:sp>
      </p:grpSp>
      <p:pic>
        <p:nvPicPr>
          <p:cNvPr id="30" name="图形 29">
            <a:extLst>
              <a:ext uri="{FF2B5EF4-FFF2-40B4-BE49-F238E27FC236}">
                <a16:creationId xmlns:a16="http://schemas.microsoft.com/office/drawing/2014/main" id="{56051634-B080-EC3B-C1B1-32550B1C480C}"/>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971250" y="1587030"/>
            <a:ext cx="678579" cy="6785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grpSp>
        <p:nvGrpSpPr>
          <p:cNvPr id="2" name="Group 2"/>
          <p:cNvGrpSpPr/>
          <p:nvPr/>
        </p:nvGrpSpPr>
        <p:grpSpPr>
          <a:xfrm>
            <a:off x="1295400" y="1188243"/>
            <a:ext cx="373857" cy="373857"/>
            <a:chOff x="0" y="0"/>
            <a:chExt cx="498476" cy="498476"/>
          </a:xfrm>
        </p:grpSpPr>
        <p:sp>
          <p:nvSpPr>
            <p:cNvPr id="3" name="Freeform 3"/>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4" name="TextBox 4"/>
          <p:cNvSpPr txBox="1"/>
          <p:nvPr/>
        </p:nvSpPr>
        <p:spPr>
          <a:xfrm>
            <a:off x="1476768" y="1279161"/>
            <a:ext cx="5838432" cy="708720"/>
          </a:xfrm>
          <a:prstGeom prst="rect">
            <a:avLst/>
          </a:prstGeom>
        </p:spPr>
        <p:txBody>
          <a:bodyPr wrap="square" lIns="0" tIns="0" rIns="0" bIns="0" rtlCol="0" anchor="t">
            <a:spAutoFit/>
          </a:bodyPr>
          <a:lstStyle/>
          <a:p>
            <a:pPr algn="l">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全球</a:t>
            </a:r>
            <a:r>
              <a:rPr lang="en-US" altLang="zh-CN" sz="4800">
                <a:solidFill>
                  <a:srgbClr val="0159BA"/>
                </a:solidFill>
                <a:latin typeface="HarmonyOS Sans SC Black" panose="00000A00000000000000" pitchFamily="2" charset="-122"/>
                <a:ea typeface="HarmonyOS Sans SC Black" panose="00000A00000000000000" pitchFamily="2" charset="-122"/>
              </a:rPr>
              <a:t>/</a:t>
            </a:r>
            <a:r>
              <a:rPr lang="zh-CN" altLang="en-US" sz="4800">
                <a:solidFill>
                  <a:srgbClr val="0159BA"/>
                </a:solidFill>
                <a:latin typeface="HarmonyOS Sans SC Black" panose="00000A00000000000000" pitchFamily="2" charset="-122"/>
                <a:ea typeface="HarmonyOS Sans SC Black" panose="00000A00000000000000" pitchFamily="2" charset="-122"/>
              </a:rPr>
              <a:t>区域短报文通信</a:t>
            </a:r>
          </a:p>
        </p:txBody>
      </p:sp>
      <p:sp>
        <p:nvSpPr>
          <p:cNvPr id="5" name="TextBox 5"/>
          <p:cNvSpPr txBox="1"/>
          <p:nvPr/>
        </p:nvSpPr>
        <p:spPr>
          <a:xfrm>
            <a:off x="1544804" y="2419687"/>
            <a:ext cx="6065010" cy="684931"/>
          </a:xfrm>
          <a:prstGeom prst="rect">
            <a:avLst/>
          </a:prstGeom>
        </p:spPr>
        <p:txBody>
          <a:bodyPr lIns="0" tIns="0" rIns="0" bIns="0" rtlCol="0" anchor="t">
            <a:spAutoFit/>
          </a:bodyPr>
          <a:lstStyle/>
          <a:p>
            <a:pPr algn="just">
              <a:lnSpc>
                <a:spcPts val="2808"/>
              </a:lnSpc>
            </a:pPr>
            <a:r>
              <a:rPr lang="zh-CN" altLang="en-US" sz="1800">
                <a:solidFill>
                  <a:srgbClr val="767171"/>
                </a:solidFill>
                <a:latin typeface="HarmonyOS Sans SC Light" panose="00000400000000000000" pitchFamily="2" charset="-122"/>
                <a:ea typeface="HarmonyOS Sans SC Light" panose="00000400000000000000" pitchFamily="2" charset="-122"/>
              </a:rPr>
              <a:t>北斗系统是</a:t>
            </a:r>
            <a:r>
              <a:rPr lang="zh-CN" altLang="en-US" sz="1800">
                <a:solidFill>
                  <a:srgbClr val="0159BA"/>
                </a:solidFill>
                <a:latin typeface="HarmonyOS Sans SC" panose="00000500000000000000" pitchFamily="2" charset="-122"/>
                <a:ea typeface="HarmonyOS Sans SC" panose="00000500000000000000" pitchFamily="2" charset="-122"/>
              </a:rPr>
              <a:t>全球首个</a:t>
            </a:r>
            <a:r>
              <a:rPr lang="zh-CN" altLang="en-US" sz="1800">
                <a:solidFill>
                  <a:srgbClr val="767171"/>
                </a:solidFill>
                <a:latin typeface="HarmonyOS Sans SC Light" panose="00000400000000000000" pitchFamily="2" charset="-122"/>
                <a:ea typeface="HarmonyOS Sans SC Light" panose="00000400000000000000" pitchFamily="2" charset="-122"/>
              </a:rPr>
              <a:t>在定位、授时之外集报文通信为一体的卫星导航系统，短报文通信是北斗系统的核心优势。</a:t>
            </a:r>
            <a:endParaRPr lang="en-US" sz="1800">
              <a:solidFill>
                <a:srgbClr val="767171"/>
              </a:solidFill>
              <a:latin typeface="HarmonyOS Sans SC Light" panose="00000400000000000000" pitchFamily="2" charset="-122"/>
              <a:ea typeface="HarmonyOS Sans SC Light" panose="00000400000000000000" pitchFamily="2" charset="-122"/>
            </a:endParaRPr>
          </a:p>
        </p:txBody>
      </p:sp>
      <p:grpSp>
        <p:nvGrpSpPr>
          <p:cNvPr id="11" name="Group 11"/>
          <p:cNvGrpSpPr/>
          <p:nvPr/>
        </p:nvGrpSpPr>
        <p:grpSpPr>
          <a:xfrm>
            <a:off x="14801340" y="1233443"/>
            <a:ext cx="1844135" cy="8229600"/>
            <a:chOff x="0" y="0"/>
            <a:chExt cx="2458847" cy="10972800"/>
          </a:xfrm>
        </p:grpSpPr>
        <p:sp>
          <p:nvSpPr>
            <p:cNvPr id="12" name="Freeform 12"/>
            <p:cNvSpPr/>
            <p:nvPr/>
          </p:nvSpPr>
          <p:spPr>
            <a:xfrm>
              <a:off x="0" y="0"/>
              <a:ext cx="2458847" cy="10972800"/>
            </a:xfrm>
            <a:custGeom>
              <a:avLst/>
              <a:gdLst/>
              <a:ahLst/>
              <a:cxnLst/>
              <a:rect l="l" t="t" r="r" b="b"/>
              <a:pathLst>
                <a:path w="2458847" h="10972800">
                  <a:moveTo>
                    <a:pt x="0" y="0"/>
                  </a:moveTo>
                  <a:lnTo>
                    <a:pt x="2458847" y="0"/>
                  </a:lnTo>
                  <a:lnTo>
                    <a:pt x="2458847" y="10972800"/>
                  </a:lnTo>
                  <a:lnTo>
                    <a:pt x="0" y="10972800"/>
                  </a:lnTo>
                  <a:close/>
                </a:path>
              </a:pathLst>
            </a:custGeom>
            <a:solidFill>
              <a:srgbClr val="FFFFFF"/>
            </a:solidFill>
          </p:spPr>
        </p:sp>
      </p:grpSp>
      <p:sp>
        <p:nvSpPr>
          <p:cNvPr id="13" name="Freeform 13"/>
          <p:cNvSpPr/>
          <p:nvPr/>
        </p:nvSpPr>
        <p:spPr>
          <a:xfrm>
            <a:off x="13944600" y="2528029"/>
            <a:ext cx="2718818" cy="1356928"/>
          </a:xfrm>
          <a:custGeom>
            <a:avLst/>
            <a:gdLst/>
            <a:ahLst/>
            <a:cxnLst/>
            <a:rect l="l" t="t" r="r" b="b"/>
            <a:pathLst>
              <a:path w="2718818" h="1356928">
                <a:moveTo>
                  <a:pt x="0" y="0"/>
                </a:moveTo>
                <a:lnTo>
                  <a:pt x="2718818" y="0"/>
                </a:lnTo>
                <a:lnTo>
                  <a:pt x="2718818" y="1356928"/>
                </a:lnTo>
                <a:lnTo>
                  <a:pt x="0" y="1356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AutoShape 19"/>
          <p:cNvSpPr/>
          <p:nvPr/>
        </p:nvSpPr>
        <p:spPr>
          <a:xfrm rot="10776704">
            <a:off x="15020581" y="5258619"/>
            <a:ext cx="1405630" cy="0"/>
          </a:xfrm>
          <a:prstGeom prst="line">
            <a:avLst/>
          </a:prstGeom>
          <a:ln w="9525" cap="rnd">
            <a:solidFill>
              <a:srgbClr val="44546A"/>
            </a:solidFill>
            <a:prstDash val="solid"/>
            <a:headEnd type="none" w="sm" len="sm"/>
            <a:tailEnd type="none" w="sm" len="sm"/>
          </a:ln>
        </p:spPr>
      </p:sp>
      <p:sp>
        <p:nvSpPr>
          <p:cNvPr id="20" name="AutoShape 20"/>
          <p:cNvSpPr/>
          <p:nvPr/>
        </p:nvSpPr>
        <p:spPr>
          <a:xfrm rot="10776704">
            <a:off x="15020581" y="6688188"/>
            <a:ext cx="1405630" cy="0"/>
          </a:xfrm>
          <a:prstGeom prst="line">
            <a:avLst/>
          </a:prstGeom>
          <a:ln w="9525" cap="rnd">
            <a:solidFill>
              <a:srgbClr val="44546A"/>
            </a:solidFill>
            <a:prstDash val="solid"/>
            <a:headEnd type="none" w="sm" len="sm"/>
            <a:tailEnd type="none" w="sm" len="sm"/>
          </a:ln>
        </p:spPr>
      </p:sp>
      <p:pic>
        <p:nvPicPr>
          <p:cNvPr id="30" name="图形 29">
            <a:extLst>
              <a:ext uri="{FF2B5EF4-FFF2-40B4-BE49-F238E27FC236}">
                <a16:creationId xmlns:a16="http://schemas.microsoft.com/office/drawing/2014/main" id="{56051634-B080-EC3B-C1B1-32550B1C480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84105" y="1595795"/>
            <a:ext cx="678579" cy="678579"/>
          </a:xfrm>
          <a:prstGeom prst="rect">
            <a:avLst/>
          </a:prstGeom>
        </p:spPr>
      </p:pic>
      <p:pic>
        <p:nvPicPr>
          <p:cNvPr id="32" name="图形 31">
            <a:extLst>
              <a:ext uri="{FF2B5EF4-FFF2-40B4-BE49-F238E27FC236}">
                <a16:creationId xmlns:a16="http://schemas.microsoft.com/office/drawing/2014/main" id="{76C80FB3-F663-CF9F-46E8-37D1614F9D2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5384106" y="4229100"/>
            <a:ext cx="678579" cy="678579"/>
          </a:xfrm>
          <a:prstGeom prst="rect">
            <a:avLst/>
          </a:prstGeom>
        </p:spPr>
      </p:pic>
      <p:pic>
        <p:nvPicPr>
          <p:cNvPr id="33" name="图形 32">
            <a:extLst>
              <a:ext uri="{FF2B5EF4-FFF2-40B4-BE49-F238E27FC236}">
                <a16:creationId xmlns:a16="http://schemas.microsoft.com/office/drawing/2014/main" id="{AF3DA30B-049E-081A-98EA-75B56DE2C93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5384106" y="5689838"/>
            <a:ext cx="678579" cy="678579"/>
          </a:xfrm>
          <a:prstGeom prst="rect">
            <a:avLst/>
          </a:prstGeom>
        </p:spPr>
      </p:pic>
      <p:pic>
        <p:nvPicPr>
          <p:cNvPr id="34" name="图形 33">
            <a:extLst>
              <a:ext uri="{FF2B5EF4-FFF2-40B4-BE49-F238E27FC236}">
                <a16:creationId xmlns:a16="http://schemas.microsoft.com/office/drawing/2014/main" id="{71D7F014-363C-39E3-FAD4-FBA31FFF239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5384106" y="7054214"/>
            <a:ext cx="678579" cy="678579"/>
          </a:xfrm>
          <a:prstGeom prst="rect">
            <a:avLst/>
          </a:prstGeom>
        </p:spPr>
      </p:pic>
      <p:grpSp>
        <p:nvGrpSpPr>
          <p:cNvPr id="36" name="Group 6">
            <a:extLst>
              <a:ext uri="{FF2B5EF4-FFF2-40B4-BE49-F238E27FC236}">
                <a16:creationId xmlns:a16="http://schemas.microsoft.com/office/drawing/2014/main" id="{8A5DD8FE-469E-8424-92D2-C3E501FB8299}"/>
              </a:ext>
            </a:extLst>
          </p:cNvPr>
          <p:cNvGrpSpPr/>
          <p:nvPr/>
        </p:nvGrpSpPr>
        <p:grpSpPr>
          <a:xfrm>
            <a:off x="1476768" y="3663251"/>
            <a:ext cx="5178366" cy="5433917"/>
            <a:chOff x="0" y="0"/>
            <a:chExt cx="5220843" cy="7245223"/>
          </a:xfrm>
        </p:grpSpPr>
        <p:sp>
          <p:nvSpPr>
            <p:cNvPr id="37" name="Freeform 7">
              <a:extLst>
                <a:ext uri="{FF2B5EF4-FFF2-40B4-BE49-F238E27FC236}">
                  <a16:creationId xmlns:a16="http://schemas.microsoft.com/office/drawing/2014/main" id="{2F4FAEE1-8D25-C1E4-A2A9-2741B80CEAE5}"/>
                </a:ext>
              </a:extLst>
            </p:cNvPr>
            <p:cNvSpPr/>
            <p:nvPr/>
          </p:nvSpPr>
          <p:spPr>
            <a:xfrm>
              <a:off x="0" y="0"/>
              <a:ext cx="5220843" cy="7245223"/>
            </a:xfrm>
            <a:custGeom>
              <a:avLst/>
              <a:gdLst/>
              <a:ahLst/>
              <a:cxnLst/>
              <a:rect l="l" t="t" r="r" b="b"/>
              <a:pathLst>
                <a:path w="5220843" h="7245223">
                  <a:moveTo>
                    <a:pt x="0" y="0"/>
                  </a:moveTo>
                  <a:lnTo>
                    <a:pt x="5220843" y="0"/>
                  </a:lnTo>
                  <a:lnTo>
                    <a:pt x="5220843" y="7245223"/>
                  </a:lnTo>
                  <a:lnTo>
                    <a:pt x="0" y="7245223"/>
                  </a:lnTo>
                  <a:close/>
                </a:path>
              </a:pathLst>
            </a:custGeom>
            <a:solidFill>
              <a:srgbClr val="FFFFFF"/>
            </a:solidFill>
          </p:spPr>
        </p:sp>
      </p:grpSp>
      <p:sp>
        <p:nvSpPr>
          <p:cNvPr id="43" name="TextBox 22">
            <a:extLst>
              <a:ext uri="{FF2B5EF4-FFF2-40B4-BE49-F238E27FC236}">
                <a16:creationId xmlns:a16="http://schemas.microsoft.com/office/drawing/2014/main" id="{EAA909D9-60EA-417B-A147-86799D6759DB}"/>
              </a:ext>
            </a:extLst>
          </p:cNvPr>
          <p:cNvSpPr txBox="1"/>
          <p:nvPr/>
        </p:nvSpPr>
        <p:spPr>
          <a:xfrm>
            <a:off x="2048884" y="4252833"/>
            <a:ext cx="2890638" cy="461665"/>
          </a:xfrm>
          <a:prstGeom prst="rect">
            <a:avLst/>
          </a:prstGeom>
        </p:spPr>
        <p:txBody>
          <a:bodyPr wrap="square" lIns="0" tIns="0" rIns="0" bIns="0" rtlCol="0" anchor="t">
            <a:spAutoFit/>
          </a:bodyPr>
          <a:lstStyle/>
          <a:p>
            <a:pPr algn="l">
              <a:lnSpc>
                <a:spcPts val="3600"/>
              </a:lnSpc>
            </a:pPr>
            <a:r>
              <a:rPr lang="zh-CN" altLang="en-US" sz="3000">
                <a:solidFill>
                  <a:srgbClr val="0159BA"/>
                </a:solidFill>
                <a:latin typeface="HarmonyOS Sans SC Black" panose="00000A00000000000000" pitchFamily="2" charset="-122"/>
                <a:ea typeface="HarmonyOS Sans SC Black" panose="00000A00000000000000" pitchFamily="2" charset="-122"/>
              </a:rPr>
              <a:t>全球短报文通信</a:t>
            </a:r>
            <a:endParaRPr lang="en-US" sz="3000">
              <a:solidFill>
                <a:srgbClr val="0159BA"/>
              </a:solidFill>
              <a:latin typeface="HarmonyOS Sans SC Black" panose="00000A00000000000000" pitchFamily="2" charset="-122"/>
              <a:ea typeface="HarmonyOS Sans SC Black" panose="00000A00000000000000" pitchFamily="2" charset="-122"/>
            </a:endParaRPr>
          </a:p>
        </p:txBody>
      </p:sp>
      <p:sp>
        <p:nvSpPr>
          <p:cNvPr id="44" name="AutoShape 23">
            <a:extLst>
              <a:ext uri="{FF2B5EF4-FFF2-40B4-BE49-F238E27FC236}">
                <a16:creationId xmlns:a16="http://schemas.microsoft.com/office/drawing/2014/main" id="{555C717A-106E-D9A3-8B2A-69E383250B67}"/>
              </a:ext>
            </a:extLst>
          </p:cNvPr>
          <p:cNvSpPr/>
          <p:nvPr/>
        </p:nvSpPr>
        <p:spPr>
          <a:xfrm rot="10789614">
            <a:off x="2048878" y="4912093"/>
            <a:ext cx="2922389" cy="0"/>
          </a:xfrm>
          <a:prstGeom prst="line">
            <a:avLst/>
          </a:prstGeom>
          <a:ln w="9525" cap="rnd">
            <a:solidFill>
              <a:srgbClr val="44546A"/>
            </a:solidFill>
            <a:prstDash val="solid"/>
            <a:headEnd type="none" w="sm" len="sm"/>
            <a:tailEnd type="none" w="sm" len="sm"/>
          </a:ln>
        </p:spPr>
      </p:sp>
      <p:sp>
        <p:nvSpPr>
          <p:cNvPr id="45" name="TextBox 24">
            <a:extLst>
              <a:ext uri="{FF2B5EF4-FFF2-40B4-BE49-F238E27FC236}">
                <a16:creationId xmlns:a16="http://schemas.microsoft.com/office/drawing/2014/main" id="{F5984702-D790-5786-66C1-1888661CABD6}"/>
              </a:ext>
            </a:extLst>
          </p:cNvPr>
          <p:cNvSpPr txBox="1"/>
          <p:nvPr/>
        </p:nvSpPr>
        <p:spPr>
          <a:xfrm>
            <a:off x="2048884" y="5139978"/>
            <a:ext cx="3958878" cy="2030171"/>
          </a:xfrm>
          <a:prstGeom prst="rect">
            <a:avLst/>
          </a:prstGeom>
        </p:spPr>
        <p:txBody>
          <a:bodyPr wrap="square" lIns="0" tIns="0" rIns="0" bIns="0" rtlCol="0" anchor="t">
            <a:spAutoFit/>
          </a:bodyPr>
          <a:lstStyle/>
          <a:p>
            <a:pPr algn="just">
              <a:lnSpc>
                <a:spcPct val="150000"/>
              </a:lnSpc>
            </a:pPr>
            <a:r>
              <a:rPr lang="zh-CN" altLang="en-US" sz="1800">
                <a:solidFill>
                  <a:srgbClr val="767171"/>
                </a:solidFill>
                <a:latin typeface="HarmonyOS Sans SC Light" panose="00000400000000000000" pitchFamily="2" charset="-122"/>
                <a:ea typeface="HarmonyOS Sans SC Light" panose="00000400000000000000" pitchFamily="2" charset="-122"/>
              </a:rPr>
              <a:t>北斗系统是世界上首个具备全球短报文通信服务能力的卫星导航系统，通过</a:t>
            </a:r>
            <a:r>
              <a:rPr lang="en-US" altLang="zh-CN" sz="1800">
                <a:solidFill>
                  <a:srgbClr val="767171"/>
                </a:solidFill>
                <a:latin typeface="HarmonyOS Sans SC Light" panose="00000400000000000000" pitchFamily="2" charset="-122"/>
                <a:ea typeface="HarmonyOS Sans SC Light" panose="00000400000000000000" pitchFamily="2" charset="-122"/>
              </a:rPr>
              <a:t>14</a:t>
            </a:r>
            <a:r>
              <a:rPr lang="zh-CN" altLang="en-US" sz="1800">
                <a:solidFill>
                  <a:srgbClr val="767171"/>
                </a:solidFill>
                <a:latin typeface="HarmonyOS Sans SC Light" panose="00000400000000000000" pitchFamily="2" charset="-122"/>
                <a:ea typeface="HarmonyOS Sans SC Light" panose="00000400000000000000" pitchFamily="2" charset="-122"/>
              </a:rPr>
              <a:t>颗中圆地球轨道卫星，为特定用户提供全球随遇接入服务，最大单次报文长度</a:t>
            </a:r>
            <a:r>
              <a:rPr lang="en-US" altLang="zh-CN" sz="1800">
                <a:solidFill>
                  <a:srgbClr val="0159BA"/>
                </a:solidFill>
                <a:latin typeface="HarmonyOS Sans SC" panose="00000500000000000000" pitchFamily="2" charset="-122"/>
                <a:ea typeface="HarmonyOS Sans SC" panose="00000500000000000000" pitchFamily="2" charset="-122"/>
              </a:rPr>
              <a:t>560</a:t>
            </a:r>
            <a:r>
              <a:rPr lang="zh-CN" altLang="en-US" sz="1800">
                <a:solidFill>
                  <a:srgbClr val="0159BA"/>
                </a:solidFill>
                <a:latin typeface="HarmonyOS Sans SC" panose="00000500000000000000" pitchFamily="2" charset="-122"/>
                <a:ea typeface="HarmonyOS Sans SC" panose="00000500000000000000" pitchFamily="2" charset="-122"/>
              </a:rPr>
              <a:t>比特（</a:t>
            </a:r>
            <a:r>
              <a:rPr lang="en-US" altLang="zh-CN" sz="1800">
                <a:solidFill>
                  <a:srgbClr val="0159BA"/>
                </a:solidFill>
                <a:latin typeface="HarmonyOS Sans SC" panose="00000500000000000000" pitchFamily="2" charset="-122"/>
                <a:ea typeface="HarmonyOS Sans SC" panose="00000500000000000000" pitchFamily="2" charset="-122"/>
              </a:rPr>
              <a:t>40</a:t>
            </a:r>
            <a:r>
              <a:rPr lang="zh-CN" altLang="en-US" sz="1800">
                <a:solidFill>
                  <a:srgbClr val="0159BA"/>
                </a:solidFill>
                <a:latin typeface="HarmonyOS Sans SC" panose="00000500000000000000" pitchFamily="2" charset="-122"/>
                <a:ea typeface="HarmonyOS Sans SC" panose="00000500000000000000" pitchFamily="2" charset="-122"/>
              </a:rPr>
              <a:t>个汉字）</a:t>
            </a:r>
            <a:r>
              <a:rPr lang="zh-CN" altLang="en-US" sz="1800">
                <a:solidFill>
                  <a:srgbClr val="767171"/>
                </a:solidFill>
                <a:latin typeface="HarmonyOS Sans SC Light" panose="00000400000000000000" pitchFamily="2" charset="-122"/>
                <a:ea typeface="HarmonyOS Sans SC Light" panose="00000400000000000000" pitchFamily="2" charset="-122"/>
              </a:rPr>
              <a:t>。</a:t>
            </a:r>
            <a:endParaRPr lang="en-US" sz="1800">
              <a:solidFill>
                <a:srgbClr val="767171"/>
              </a:solidFill>
              <a:latin typeface="HarmonyOS Sans SC Light" panose="00000400000000000000" pitchFamily="2" charset="-122"/>
              <a:ea typeface="HarmonyOS Sans SC Light" panose="00000400000000000000" pitchFamily="2" charset="-122"/>
            </a:endParaRPr>
          </a:p>
        </p:txBody>
      </p:sp>
      <p:grpSp>
        <p:nvGrpSpPr>
          <p:cNvPr id="50" name="Group 6">
            <a:extLst>
              <a:ext uri="{FF2B5EF4-FFF2-40B4-BE49-F238E27FC236}">
                <a16:creationId xmlns:a16="http://schemas.microsoft.com/office/drawing/2014/main" id="{00A475C2-9C90-8C7B-5F72-26155D9849F1}"/>
              </a:ext>
            </a:extLst>
          </p:cNvPr>
          <p:cNvGrpSpPr/>
          <p:nvPr/>
        </p:nvGrpSpPr>
        <p:grpSpPr>
          <a:xfrm>
            <a:off x="7696200" y="3663251"/>
            <a:ext cx="5178367" cy="5433917"/>
            <a:chOff x="0" y="0"/>
            <a:chExt cx="5220843" cy="7245223"/>
          </a:xfrm>
        </p:grpSpPr>
        <p:sp>
          <p:nvSpPr>
            <p:cNvPr id="51" name="Freeform 7">
              <a:extLst>
                <a:ext uri="{FF2B5EF4-FFF2-40B4-BE49-F238E27FC236}">
                  <a16:creationId xmlns:a16="http://schemas.microsoft.com/office/drawing/2014/main" id="{DB789754-09D5-FB65-92E2-BC10CE2DD80D}"/>
                </a:ext>
              </a:extLst>
            </p:cNvPr>
            <p:cNvSpPr/>
            <p:nvPr/>
          </p:nvSpPr>
          <p:spPr>
            <a:xfrm>
              <a:off x="0" y="0"/>
              <a:ext cx="5220843" cy="7245223"/>
            </a:xfrm>
            <a:custGeom>
              <a:avLst/>
              <a:gdLst/>
              <a:ahLst/>
              <a:cxnLst/>
              <a:rect l="l" t="t" r="r" b="b"/>
              <a:pathLst>
                <a:path w="5220843" h="7245223">
                  <a:moveTo>
                    <a:pt x="0" y="0"/>
                  </a:moveTo>
                  <a:lnTo>
                    <a:pt x="5220843" y="0"/>
                  </a:lnTo>
                  <a:lnTo>
                    <a:pt x="5220843" y="7245223"/>
                  </a:lnTo>
                  <a:lnTo>
                    <a:pt x="0" y="7245223"/>
                  </a:lnTo>
                  <a:close/>
                </a:path>
              </a:pathLst>
            </a:custGeom>
            <a:solidFill>
              <a:srgbClr val="FFFFFF"/>
            </a:solidFill>
          </p:spPr>
        </p:sp>
      </p:grpSp>
      <p:sp>
        <p:nvSpPr>
          <p:cNvPr id="52" name="TextBox 22">
            <a:extLst>
              <a:ext uri="{FF2B5EF4-FFF2-40B4-BE49-F238E27FC236}">
                <a16:creationId xmlns:a16="http://schemas.microsoft.com/office/drawing/2014/main" id="{EEE9D6DA-FDF9-081B-D7ED-EE749E162F09}"/>
              </a:ext>
            </a:extLst>
          </p:cNvPr>
          <p:cNvSpPr txBox="1"/>
          <p:nvPr/>
        </p:nvSpPr>
        <p:spPr>
          <a:xfrm>
            <a:off x="8252413" y="4230173"/>
            <a:ext cx="2890638" cy="461665"/>
          </a:xfrm>
          <a:prstGeom prst="rect">
            <a:avLst/>
          </a:prstGeom>
        </p:spPr>
        <p:txBody>
          <a:bodyPr wrap="square" lIns="0" tIns="0" rIns="0" bIns="0" rtlCol="0" anchor="t">
            <a:spAutoFit/>
          </a:bodyPr>
          <a:lstStyle/>
          <a:p>
            <a:pPr algn="l">
              <a:lnSpc>
                <a:spcPts val="3600"/>
              </a:lnSpc>
            </a:pPr>
            <a:r>
              <a:rPr lang="zh-CN" altLang="en-US" sz="3000">
                <a:solidFill>
                  <a:srgbClr val="0159BA"/>
                </a:solidFill>
                <a:latin typeface="HarmonyOS Sans SC Black" panose="00000A00000000000000" pitchFamily="2" charset="-122"/>
                <a:ea typeface="HarmonyOS Sans SC Black" panose="00000A00000000000000" pitchFamily="2" charset="-122"/>
              </a:rPr>
              <a:t>区域短报文通信</a:t>
            </a:r>
            <a:endParaRPr lang="en-US" sz="3000">
              <a:solidFill>
                <a:srgbClr val="0159BA"/>
              </a:solidFill>
              <a:latin typeface="HarmonyOS Sans SC Black" panose="00000A00000000000000" pitchFamily="2" charset="-122"/>
              <a:ea typeface="HarmonyOS Sans SC Black" panose="00000A00000000000000" pitchFamily="2" charset="-122"/>
            </a:endParaRPr>
          </a:p>
        </p:txBody>
      </p:sp>
      <p:sp>
        <p:nvSpPr>
          <p:cNvPr id="53" name="AutoShape 23">
            <a:extLst>
              <a:ext uri="{FF2B5EF4-FFF2-40B4-BE49-F238E27FC236}">
                <a16:creationId xmlns:a16="http://schemas.microsoft.com/office/drawing/2014/main" id="{302BE4BB-F729-6C49-F3DF-FB7E647E5C1D}"/>
              </a:ext>
            </a:extLst>
          </p:cNvPr>
          <p:cNvSpPr/>
          <p:nvPr/>
        </p:nvSpPr>
        <p:spPr>
          <a:xfrm rot="10789614">
            <a:off x="8314366" y="4920922"/>
            <a:ext cx="2922389" cy="0"/>
          </a:xfrm>
          <a:prstGeom prst="line">
            <a:avLst/>
          </a:prstGeom>
          <a:ln w="9525" cap="rnd">
            <a:solidFill>
              <a:srgbClr val="44546A"/>
            </a:solidFill>
            <a:prstDash val="solid"/>
            <a:headEnd type="none" w="sm" len="sm"/>
            <a:tailEnd type="none" w="sm" len="sm"/>
          </a:ln>
        </p:spPr>
      </p:sp>
      <p:sp>
        <p:nvSpPr>
          <p:cNvPr id="54" name="TextBox 24">
            <a:extLst>
              <a:ext uri="{FF2B5EF4-FFF2-40B4-BE49-F238E27FC236}">
                <a16:creationId xmlns:a16="http://schemas.microsoft.com/office/drawing/2014/main" id="{BC1CAE01-9AD2-0BC5-90B6-0DF854CE562B}"/>
              </a:ext>
            </a:extLst>
          </p:cNvPr>
          <p:cNvSpPr txBox="1"/>
          <p:nvPr/>
        </p:nvSpPr>
        <p:spPr>
          <a:xfrm>
            <a:off x="8252413" y="5139978"/>
            <a:ext cx="3939587" cy="2445670"/>
          </a:xfrm>
          <a:prstGeom prst="rect">
            <a:avLst/>
          </a:prstGeom>
        </p:spPr>
        <p:txBody>
          <a:bodyPr wrap="square" lIns="0" tIns="0" rIns="0" bIns="0" rtlCol="0" anchor="t">
            <a:spAutoFit/>
          </a:bodyPr>
          <a:lstStyle/>
          <a:p>
            <a:pPr algn="just">
              <a:lnSpc>
                <a:spcPct val="150000"/>
              </a:lnSpc>
            </a:pPr>
            <a:r>
              <a:rPr lang="zh-CN" altLang="en-US">
                <a:solidFill>
                  <a:srgbClr val="767171"/>
                </a:solidFill>
                <a:latin typeface="HarmonyOS Sans SC Light" panose="00000400000000000000" pitchFamily="2" charset="-122"/>
                <a:ea typeface="HarmonyOS Sans SC Light" panose="00000400000000000000" pitchFamily="2" charset="-122"/>
              </a:rPr>
              <a:t>北斗系统是世界上首个面向授权用户提供区域短报文通信服务的卫星导航系统，通过</a:t>
            </a:r>
            <a:r>
              <a:rPr lang="en-US" altLang="zh-CN">
                <a:solidFill>
                  <a:srgbClr val="767171"/>
                </a:solidFill>
                <a:latin typeface="HarmonyOS Sans SC Light" panose="00000400000000000000" pitchFamily="2" charset="-122"/>
                <a:ea typeface="HarmonyOS Sans SC Light" panose="00000400000000000000" pitchFamily="2" charset="-122"/>
              </a:rPr>
              <a:t>3</a:t>
            </a:r>
            <a:r>
              <a:rPr lang="zh-CN" altLang="en-US">
                <a:solidFill>
                  <a:srgbClr val="767171"/>
                </a:solidFill>
                <a:latin typeface="HarmonyOS Sans SC Light" panose="00000400000000000000" pitchFamily="2" charset="-122"/>
                <a:ea typeface="HarmonyOS Sans SC Light" panose="00000400000000000000" pitchFamily="2" charset="-122"/>
              </a:rPr>
              <a:t>颗地球静止轨道卫星，为中国及周边地区用户提供数据传输，最大单次报文长度</a:t>
            </a:r>
            <a:r>
              <a:rPr lang="en-US" altLang="zh-CN">
                <a:solidFill>
                  <a:srgbClr val="0159BA"/>
                </a:solidFill>
                <a:latin typeface="HarmonyOS Sans SC" panose="00000500000000000000" pitchFamily="2" charset="-122"/>
                <a:ea typeface="HarmonyOS Sans SC" panose="00000500000000000000" pitchFamily="2" charset="-122"/>
              </a:rPr>
              <a:t>14000</a:t>
            </a:r>
            <a:r>
              <a:rPr lang="zh-CN" altLang="en-US">
                <a:solidFill>
                  <a:srgbClr val="0159BA"/>
                </a:solidFill>
                <a:latin typeface="HarmonyOS Sans SC" panose="00000500000000000000" pitchFamily="2" charset="-122"/>
                <a:ea typeface="HarmonyOS Sans SC" panose="00000500000000000000" pitchFamily="2" charset="-122"/>
              </a:rPr>
              <a:t>比特（</a:t>
            </a:r>
            <a:r>
              <a:rPr lang="en-US" altLang="zh-CN">
                <a:solidFill>
                  <a:srgbClr val="0159BA"/>
                </a:solidFill>
                <a:latin typeface="HarmonyOS Sans SC" panose="00000500000000000000" pitchFamily="2" charset="-122"/>
                <a:ea typeface="HarmonyOS Sans SC" panose="00000500000000000000" pitchFamily="2" charset="-122"/>
              </a:rPr>
              <a:t>1000</a:t>
            </a:r>
            <a:r>
              <a:rPr lang="zh-CN" altLang="en-US">
                <a:solidFill>
                  <a:srgbClr val="0159BA"/>
                </a:solidFill>
                <a:latin typeface="HarmonyOS Sans SC" panose="00000500000000000000" pitchFamily="2" charset="-122"/>
                <a:ea typeface="HarmonyOS Sans SC" panose="00000500000000000000" pitchFamily="2" charset="-122"/>
              </a:rPr>
              <a:t>个汉字）</a:t>
            </a:r>
            <a:r>
              <a:rPr lang="zh-CN" altLang="en-US">
                <a:solidFill>
                  <a:srgbClr val="767171"/>
                </a:solidFill>
                <a:latin typeface="HarmonyOS Sans SC Light" panose="00000400000000000000" pitchFamily="2" charset="-122"/>
                <a:ea typeface="HarmonyOS Sans SC Light" panose="00000400000000000000" pitchFamily="2" charset="-122"/>
              </a:rPr>
              <a:t>，具备文字、图片、语音等传输能力。</a:t>
            </a:r>
            <a:endParaRPr lang="en-US">
              <a:solidFill>
                <a:srgbClr val="767171"/>
              </a:solidFill>
              <a:latin typeface="HarmonyOS Sans SC Light" panose="00000400000000000000" pitchFamily="2" charset="-122"/>
              <a:ea typeface="HarmonyOS Sans SC Light" panose="00000400000000000000" pitchFamily="2" charset="-122"/>
            </a:endParaRPr>
          </a:p>
        </p:txBody>
      </p:sp>
      <p:pic>
        <p:nvPicPr>
          <p:cNvPr id="60" name="图形 59">
            <a:extLst>
              <a:ext uri="{FF2B5EF4-FFF2-40B4-BE49-F238E27FC236}">
                <a16:creationId xmlns:a16="http://schemas.microsoft.com/office/drawing/2014/main" id="{83E6AAD2-5127-3550-8ACA-A2BE4CC86F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398980" y="7647837"/>
            <a:ext cx="1101290" cy="1101290"/>
          </a:xfrm>
          <a:prstGeom prst="rect">
            <a:avLst/>
          </a:prstGeom>
        </p:spPr>
      </p:pic>
      <p:pic>
        <p:nvPicPr>
          <p:cNvPr id="61" name="图形 60">
            <a:extLst>
              <a:ext uri="{FF2B5EF4-FFF2-40B4-BE49-F238E27FC236}">
                <a16:creationId xmlns:a16="http://schemas.microsoft.com/office/drawing/2014/main" id="{95CE15F2-09A2-2192-57A7-D16F8E8C7D8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5181600" y="7656588"/>
            <a:ext cx="1101290" cy="1101290"/>
          </a:xfrm>
          <a:prstGeom prst="rect">
            <a:avLst/>
          </a:prstGeom>
        </p:spPr>
      </p:pic>
      <p:grpSp>
        <p:nvGrpSpPr>
          <p:cNvPr id="7" name="Group 22">
            <a:extLst>
              <a:ext uri="{FF2B5EF4-FFF2-40B4-BE49-F238E27FC236}">
                <a16:creationId xmlns:a16="http://schemas.microsoft.com/office/drawing/2014/main" id="{9507362C-64F1-B70B-0F41-F33B2E059B90}"/>
              </a:ext>
            </a:extLst>
          </p:cNvPr>
          <p:cNvGrpSpPr/>
          <p:nvPr/>
        </p:nvGrpSpPr>
        <p:grpSpPr>
          <a:xfrm>
            <a:off x="14835147" y="2710913"/>
            <a:ext cx="966214" cy="966214"/>
            <a:chOff x="0" y="0"/>
            <a:chExt cx="1288286" cy="1288286"/>
          </a:xfrm>
        </p:grpSpPr>
        <p:sp>
          <p:nvSpPr>
            <p:cNvPr id="8" name="Freeform 23">
              <a:extLst>
                <a:ext uri="{FF2B5EF4-FFF2-40B4-BE49-F238E27FC236}">
                  <a16:creationId xmlns:a16="http://schemas.microsoft.com/office/drawing/2014/main" id="{118BCAC9-2176-9A48-706C-BC2EDFB1758D}"/>
                </a:ext>
              </a:extLst>
            </p:cNvPr>
            <p:cNvSpPr/>
            <p:nvPr/>
          </p:nvSpPr>
          <p:spPr>
            <a:xfrm>
              <a:off x="0" y="0"/>
              <a:ext cx="1288288" cy="1288288"/>
            </a:xfrm>
            <a:custGeom>
              <a:avLst/>
              <a:gdLst/>
              <a:ahLst/>
              <a:cxnLst/>
              <a:rect l="l" t="t" r="r" b="b"/>
              <a:pathLst>
                <a:path w="1288288" h="1288288">
                  <a:moveTo>
                    <a:pt x="0" y="644144"/>
                  </a:moveTo>
                  <a:cubicBezTo>
                    <a:pt x="0" y="288417"/>
                    <a:pt x="288417" y="0"/>
                    <a:pt x="644144" y="0"/>
                  </a:cubicBezTo>
                  <a:cubicBezTo>
                    <a:pt x="999871" y="0"/>
                    <a:pt x="1288288" y="288417"/>
                    <a:pt x="1288288" y="644144"/>
                  </a:cubicBezTo>
                  <a:cubicBezTo>
                    <a:pt x="1288288" y="999871"/>
                    <a:pt x="999871" y="1288288"/>
                    <a:pt x="644144" y="1288288"/>
                  </a:cubicBezTo>
                  <a:cubicBezTo>
                    <a:pt x="288417" y="1288288"/>
                    <a:pt x="0" y="999871"/>
                    <a:pt x="0" y="644144"/>
                  </a:cubicBezTo>
                  <a:close/>
                </a:path>
              </a:pathLst>
            </a:custGeom>
            <a:solidFill>
              <a:srgbClr val="FFFFFF"/>
            </a:solidFill>
          </p:spPr>
        </p:sp>
      </p:grpSp>
      <p:pic>
        <p:nvPicPr>
          <p:cNvPr id="31" name="图形 30">
            <a:extLst>
              <a:ext uri="{FF2B5EF4-FFF2-40B4-BE49-F238E27FC236}">
                <a16:creationId xmlns:a16="http://schemas.microsoft.com/office/drawing/2014/main" id="{0F2D9E60-AC46-A216-6518-913028BA643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4978964" y="2855143"/>
            <a:ext cx="678579" cy="678579"/>
          </a:xfrm>
          <a:prstGeom prst="rect">
            <a:avLst/>
          </a:prstGeom>
        </p:spPr>
      </p:pic>
      <p:sp>
        <p:nvSpPr>
          <p:cNvPr id="62" name="AutoShape 21">
            <a:extLst>
              <a:ext uri="{FF2B5EF4-FFF2-40B4-BE49-F238E27FC236}">
                <a16:creationId xmlns:a16="http://schemas.microsoft.com/office/drawing/2014/main" id="{8DF92084-4546-00BF-B64D-30462904CF54}"/>
              </a:ext>
            </a:extLst>
          </p:cNvPr>
          <p:cNvSpPr/>
          <p:nvPr/>
        </p:nvSpPr>
        <p:spPr>
          <a:xfrm rot="10776704">
            <a:off x="15020581" y="8117756"/>
            <a:ext cx="1405630" cy="0"/>
          </a:xfrm>
          <a:prstGeom prst="line">
            <a:avLst/>
          </a:prstGeom>
          <a:ln w="9525" cap="rnd">
            <a:solidFill>
              <a:srgbClr val="44546A"/>
            </a:solidFill>
            <a:prstDash val="solid"/>
            <a:headEnd type="none" w="sm" len="sm"/>
            <a:tailEnd type="none" w="sm" len="sm"/>
          </a:ln>
        </p:spPr>
      </p:sp>
      <p:pic>
        <p:nvPicPr>
          <p:cNvPr id="63" name="图形 62">
            <a:extLst>
              <a:ext uri="{FF2B5EF4-FFF2-40B4-BE49-F238E27FC236}">
                <a16:creationId xmlns:a16="http://schemas.microsoft.com/office/drawing/2014/main" id="{8796E4AB-3AA2-FFD5-AEB7-0696BF90EB8A}"/>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15384106" y="8418589"/>
            <a:ext cx="678579" cy="678579"/>
          </a:xfrm>
          <a:prstGeom prst="rect">
            <a:avLst/>
          </a:prstGeom>
        </p:spPr>
      </p:pic>
    </p:spTree>
    <p:extLst>
      <p:ext uri="{BB962C8B-B14F-4D97-AF65-F5344CB8AC3E}">
        <p14:creationId xmlns:p14="http://schemas.microsoft.com/office/powerpoint/2010/main" val="1630113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grpSp>
        <p:nvGrpSpPr>
          <p:cNvPr id="2" name="Group 2"/>
          <p:cNvGrpSpPr/>
          <p:nvPr/>
        </p:nvGrpSpPr>
        <p:grpSpPr>
          <a:xfrm>
            <a:off x="1295400" y="1188243"/>
            <a:ext cx="373857" cy="373857"/>
            <a:chOff x="0" y="0"/>
            <a:chExt cx="498476" cy="498476"/>
          </a:xfrm>
        </p:grpSpPr>
        <p:sp>
          <p:nvSpPr>
            <p:cNvPr id="3" name="Freeform 3"/>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4" name="TextBox 4"/>
          <p:cNvSpPr txBox="1"/>
          <p:nvPr/>
        </p:nvSpPr>
        <p:spPr>
          <a:xfrm>
            <a:off x="1476768" y="1279161"/>
            <a:ext cx="5838432" cy="708720"/>
          </a:xfrm>
          <a:prstGeom prst="rect">
            <a:avLst/>
          </a:prstGeom>
        </p:spPr>
        <p:txBody>
          <a:bodyPr wrap="square" lIns="0" tIns="0" rIns="0" bIns="0" rtlCol="0" anchor="t">
            <a:spAutoFit/>
          </a:bodyPr>
          <a:lstStyle/>
          <a:p>
            <a:pPr algn="l">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国际搜救</a:t>
            </a:r>
          </a:p>
        </p:txBody>
      </p:sp>
      <p:sp>
        <p:nvSpPr>
          <p:cNvPr id="5" name="TextBox 5"/>
          <p:cNvSpPr txBox="1"/>
          <p:nvPr/>
        </p:nvSpPr>
        <p:spPr>
          <a:xfrm>
            <a:off x="1544804" y="2419687"/>
            <a:ext cx="6532396" cy="684931"/>
          </a:xfrm>
          <a:prstGeom prst="rect">
            <a:avLst/>
          </a:prstGeom>
        </p:spPr>
        <p:txBody>
          <a:bodyPr wrap="square" lIns="0" tIns="0" rIns="0" bIns="0" rtlCol="0" anchor="t">
            <a:spAutoFit/>
          </a:bodyPr>
          <a:lstStyle/>
          <a:p>
            <a:pPr algn="just">
              <a:lnSpc>
                <a:spcPts val="2808"/>
              </a:lnSpc>
            </a:pPr>
            <a:r>
              <a:rPr lang="en-US" altLang="zh-CN" sz="1800">
                <a:solidFill>
                  <a:srgbClr val="0159BA"/>
                </a:solidFill>
                <a:latin typeface="HarmonyOS Sans SC" panose="00000500000000000000" pitchFamily="2" charset="-122"/>
                <a:ea typeface="HarmonyOS Sans SC" panose="00000500000000000000" pitchFamily="2" charset="-122"/>
              </a:rPr>
              <a:t>6</a:t>
            </a:r>
            <a:r>
              <a:rPr lang="zh-CN" altLang="en-US" sz="1800">
                <a:solidFill>
                  <a:srgbClr val="0159BA"/>
                </a:solidFill>
                <a:latin typeface="HarmonyOS Sans SC" panose="00000500000000000000" pitchFamily="2" charset="-122"/>
                <a:ea typeface="HarmonyOS Sans SC" panose="00000500000000000000" pitchFamily="2" charset="-122"/>
              </a:rPr>
              <a:t>颗</a:t>
            </a:r>
            <a:r>
              <a:rPr lang="en-US" altLang="zh-CN" sz="1800">
                <a:solidFill>
                  <a:srgbClr val="0159BA"/>
                </a:solidFill>
                <a:latin typeface="HarmonyOS Sans SC" panose="00000500000000000000" pitchFamily="2" charset="-122"/>
                <a:ea typeface="HarmonyOS Sans SC" panose="00000500000000000000" pitchFamily="2" charset="-122"/>
              </a:rPr>
              <a:t>MEO</a:t>
            </a:r>
            <a:r>
              <a:rPr lang="zh-CN" altLang="en-US" sz="1800">
                <a:solidFill>
                  <a:srgbClr val="0159BA"/>
                </a:solidFill>
                <a:latin typeface="HarmonyOS Sans SC" panose="00000500000000000000" pitchFamily="2" charset="-122"/>
                <a:ea typeface="HarmonyOS Sans SC" panose="00000500000000000000" pitchFamily="2" charset="-122"/>
              </a:rPr>
              <a:t>卫星</a:t>
            </a:r>
            <a:r>
              <a:rPr lang="zh-CN" altLang="en-US" sz="1800">
                <a:solidFill>
                  <a:srgbClr val="767171"/>
                </a:solidFill>
                <a:latin typeface="HarmonyOS Sans SC Light" panose="00000400000000000000" pitchFamily="2" charset="-122"/>
                <a:ea typeface="HarmonyOS Sans SC Light" panose="00000400000000000000" pitchFamily="2" charset="-122"/>
              </a:rPr>
              <a:t>搭载搜救载荷，在符合国际标准的基础上，提供北斗特色</a:t>
            </a:r>
            <a:r>
              <a:rPr lang="en-US" altLang="zh-CN" sz="1800">
                <a:solidFill>
                  <a:srgbClr val="0159BA"/>
                </a:solidFill>
                <a:latin typeface="HarmonyOS Sans SC" panose="00000500000000000000" pitchFamily="2" charset="-122"/>
                <a:ea typeface="HarmonyOS Sans SC" panose="00000500000000000000" pitchFamily="2" charset="-122"/>
              </a:rPr>
              <a:t>B2b</a:t>
            </a:r>
            <a:r>
              <a:rPr lang="zh-CN" altLang="en-US" sz="1800">
                <a:solidFill>
                  <a:srgbClr val="0159BA"/>
                </a:solidFill>
                <a:latin typeface="HarmonyOS Sans SC" panose="00000500000000000000" pitchFamily="2" charset="-122"/>
                <a:ea typeface="HarmonyOS Sans SC" panose="00000500000000000000" pitchFamily="2" charset="-122"/>
              </a:rPr>
              <a:t>返向链路</a:t>
            </a:r>
            <a:r>
              <a:rPr lang="zh-CN" altLang="en-US" sz="1800">
                <a:solidFill>
                  <a:srgbClr val="767171"/>
                </a:solidFill>
                <a:latin typeface="HarmonyOS Sans SC Light" panose="00000400000000000000" pitchFamily="2" charset="-122"/>
                <a:ea typeface="HarmonyOS Sans SC Light" panose="00000400000000000000" pitchFamily="2" charset="-122"/>
              </a:rPr>
              <a:t>确认功能，为全球用户提供遇险报警服务。</a:t>
            </a:r>
            <a:endParaRPr lang="en-US" sz="1800">
              <a:solidFill>
                <a:srgbClr val="767171"/>
              </a:solidFill>
              <a:latin typeface="HarmonyOS Sans SC Light" panose="00000400000000000000" pitchFamily="2" charset="-122"/>
              <a:ea typeface="HarmonyOS Sans SC Light" panose="00000400000000000000" pitchFamily="2" charset="-122"/>
            </a:endParaRPr>
          </a:p>
        </p:txBody>
      </p:sp>
      <p:grpSp>
        <p:nvGrpSpPr>
          <p:cNvPr id="11" name="Group 11"/>
          <p:cNvGrpSpPr/>
          <p:nvPr/>
        </p:nvGrpSpPr>
        <p:grpSpPr>
          <a:xfrm>
            <a:off x="14801340" y="1233443"/>
            <a:ext cx="1844135" cy="8229600"/>
            <a:chOff x="0" y="0"/>
            <a:chExt cx="2458847" cy="10972800"/>
          </a:xfrm>
        </p:grpSpPr>
        <p:sp>
          <p:nvSpPr>
            <p:cNvPr id="12" name="Freeform 12"/>
            <p:cNvSpPr/>
            <p:nvPr/>
          </p:nvSpPr>
          <p:spPr>
            <a:xfrm>
              <a:off x="0" y="0"/>
              <a:ext cx="2458847" cy="10972800"/>
            </a:xfrm>
            <a:custGeom>
              <a:avLst/>
              <a:gdLst/>
              <a:ahLst/>
              <a:cxnLst/>
              <a:rect l="l" t="t" r="r" b="b"/>
              <a:pathLst>
                <a:path w="2458847" h="10972800">
                  <a:moveTo>
                    <a:pt x="0" y="0"/>
                  </a:moveTo>
                  <a:lnTo>
                    <a:pt x="2458847" y="0"/>
                  </a:lnTo>
                  <a:lnTo>
                    <a:pt x="2458847" y="10972800"/>
                  </a:lnTo>
                  <a:lnTo>
                    <a:pt x="0" y="10972800"/>
                  </a:lnTo>
                  <a:close/>
                </a:path>
              </a:pathLst>
            </a:custGeom>
            <a:solidFill>
              <a:srgbClr val="FFFFFF"/>
            </a:solidFill>
          </p:spPr>
          <p:txBody>
            <a:bodyPr/>
            <a:lstStyle/>
            <a:p>
              <a:endParaRPr lang="zh-CN" altLang="en-US"/>
            </a:p>
          </p:txBody>
        </p:sp>
      </p:grpSp>
      <p:sp>
        <p:nvSpPr>
          <p:cNvPr id="13" name="Freeform 13"/>
          <p:cNvSpPr/>
          <p:nvPr/>
        </p:nvSpPr>
        <p:spPr>
          <a:xfrm>
            <a:off x="13928333" y="3992435"/>
            <a:ext cx="2718818" cy="1356928"/>
          </a:xfrm>
          <a:custGeom>
            <a:avLst/>
            <a:gdLst/>
            <a:ahLst/>
            <a:cxnLst/>
            <a:rect l="l" t="t" r="r" b="b"/>
            <a:pathLst>
              <a:path w="2718818" h="1356928">
                <a:moveTo>
                  <a:pt x="0" y="0"/>
                </a:moveTo>
                <a:lnTo>
                  <a:pt x="2718818" y="0"/>
                </a:lnTo>
                <a:lnTo>
                  <a:pt x="2718818" y="1356928"/>
                </a:lnTo>
                <a:lnTo>
                  <a:pt x="0" y="1356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AutoShape 20"/>
          <p:cNvSpPr/>
          <p:nvPr/>
        </p:nvSpPr>
        <p:spPr>
          <a:xfrm rot="10776704">
            <a:off x="15020581" y="6688188"/>
            <a:ext cx="1405630" cy="0"/>
          </a:xfrm>
          <a:prstGeom prst="line">
            <a:avLst/>
          </a:prstGeom>
          <a:ln w="9525" cap="rnd">
            <a:solidFill>
              <a:srgbClr val="44546A"/>
            </a:solidFill>
            <a:prstDash val="solid"/>
            <a:headEnd type="none" w="sm" len="sm"/>
            <a:tailEnd type="none" w="sm" len="sm"/>
          </a:ln>
        </p:spPr>
      </p:sp>
      <p:sp>
        <p:nvSpPr>
          <p:cNvPr id="21" name="AutoShape 21"/>
          <p:cNvSpPr/>
          <p:nvPr/>
        </p:nvSpPr>
        <p:spPr>
          <a:xfrm rot="10776704">
            <a:off x="15020581" y="8117756"/>
            <a:ext cx="1405630" cy="0"/>
          </a:xfrm>
          <a:prstGeom prst="line">
            <a:avLst/>
          </a:prstGeom>
          <a:ln w="9525" cap="rnd">
            <a:solidFill>
              <a:srgbClr val="44546A"/>
            </a:solidFill>
            <a:prstDash val="solid"/>
            <a:headEnd type="none" w="sm" len="sm"/>
            <a:tailEnd type="none" w="sm" len="sm"/>
          </a:ln>
        </p:spPr>
      </p:sp>
      <p:pic>
        <p:nvPicPr>
          <p:cNvPr id="30" name="图形 29">
            <a:extLst>
              <a:ext uri="{FF2B5EF4-FFF2-40B4-BE49-F238E27FC236}">
                <a16:creationId xmlns:a16="http://schemas.microsoft.com/office/drawing/2014/main" id="{56051634-B080-EC3B-C1B1-32550B1C480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84105" y="1595795"/>
            <a:ext cx="678579" cy="678579"/>
          </a:xfrm>
          <a:prstGeom prst="rect">
            <a:avLst/>
          </a:prstGeom>
        </p:spPr>
      </p:pic>
      <p:pic>
        <p:nvPicPr>
          <p:cNvPr id="33" name="图形 32">
            <a:extLst>
              <a:ext uri="{FF2B5EF4-FFF2-40B4-BE49-F238E27FC236}">
                <a16:creationId xmlns:a16="http://schemas.microsoft.com/office/drawing/2014/main" id="{AF3DA30B-049E-081A-98EA-75B56DE2C93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5384106" y="5689838"/>
            <a:ext cx="678579" cy="678579"/>
          </a:xfrm>
          <a:prstGeom prst="rect">
            <a:avLst/>
          </a:prstGeom>
        </p:spPr>
      </p:pic>
      <p:pic>
        <p:nvPicPr>
          <p:cNvPr id="34" name="图形 33">
            <a:extLst>
              <a:ext uri="{FF2B5EF4-FFF2-40B4-BE49-F238E27FC236}">
                <a16:creationId xmlns:a16="http://schemas.microsoft.com/office/drawing/2014/main" id="{71D7F014-363C-39E3-FAD4-FBA31FFF239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5384106" y="7054214"/>
            <a:ext cx="678579" cy="678579"/>
          </a:xfrm>
          <a:prstGeom prst="rect">
            <a:avLst/>
          </a:prstGeom>
        </p:spPr>
      </p:pic>
      <p:pic>
        <p:nvPicPr>
          <p:cNvPr id="35" name="图形 34">
            <a:extLst>
              <a:ext uri="{FF2B5EF4-FFF2-40B4-BE49-F238E27FC236}">
                <a16:creationId xmlns:a16="http://schemas.microsoft.com/office/drawing/2014/main" id="{94237F0D-A47B-EDB8-72CA-2153A7CF419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5384106" y="8418589"/>
            <a:ext cx="678579" cy="678579"/>
          </a:xfrm>
          <a:prstGeom prst="rect">
            <a:avLst/>
          </a:prstGeom>
        </p:spPr>
      </p:pic>
      <p:grpSp>
        <p:nvGrpSpPr>
          <p:cNvPr id="36" name="Group 6">
            <a:extLst>
              <a:ext uri="{FF2B5EF4-FFF2-40B4-BE49-F238E27FC236}">
                <a16:creationId xmlns:a16="http://schemas.microsoft.com/office/drawing/2014/main" id="{8A5DD8FE-469E-8424-92D2-C3E501FB8299}"/>
              </a:ext>
            </a:extLst>
          </p:cNvPr>
          <p:cNvGrpSpPr/>
          <p:nvPr/>
        </p:nvGrpSpPr>
        <p:grpSpPr>
          <a:xfrm>
            <a:off x="1476768" y="3663251"/>
            <a:ext cx="5178366" cy="5433917"/>
            <a:chOff x="0" y="0"/>
            <a:chExt cx="5220843" cy="7245223"/>
          </a:xfrm>
        </p:grpSpPr>
        <p:sp>
          <p:nvSpPr>
            <p:cNvPr id="37" name="Freeform 7">
              <a:extLst>
                <a:ext uri="{FF2B5EF4-FFF2-40B4-BE49-F238E27FC236}">
                  <a16:creationId xmlns:a16="http://schemas.microsoft.com/office/drawing/2014/main" id="{2F4FAEE1-8D25-C1E4-A2A9-2741B80CEAE5}"/>
                </a:ext>
              </a:extLst>
            </p:cNvPr>
            <p:cNvSpPr/>
            <p:nvPr/>
          </p:nvSpPr>
          <p:spPr>
            <a:xfrm>
              <a:off x="0" y="0"/>
              <a:ext cx="5220843" cy="7245223"/>
            </a:xfrm>
            <a:custGeom>
              <a:avLst/>
              <a:gdLst/>
              <a:ahLst/>
              <a:cxnLst/>
              <a:rect l="l" t="t" r="r" b="b"/>
              <a:pathLst>
                <a:path w="5220843" h="7245223">
                  <a:moveTo>
                    <a:pt x="0" y="0"/>
                  </a:moveTo>
                  <a:lnTo>
                    <a:pt x="5220843" y="0"/>
                  </a:lnTo>
                  <a:lnTo>
                    <a:pt x="5220843" y="7245223"/>
                  </a:lnTo>
                  <a:lnTo>
                    <a:pt x="0" y="7245223"/>
                  </a:lnTo>
                  <a:close/>
                </a:path>
              </a:pathLst>
            </a:custGeom>
            <a:solidFill>
              <a:srgbClr val="FFFFFF"/>
            </a:solidFill>
          </p:spPr>
        </p:sp>
      </p:grpSp>
      <p:sp>
        <p:nvSpPr>
          <p:cNvPr id="43" name="TextBox 22">
            <a:extLst>
              <a:ext uri="{FF2B5EF4-FFF2-40B4-BE49-F238E27FC236}">
                <a16:creationId xmlns:a16="http://schemas.microsoft.com/office/drawing/2014/main" id="{EAA909D9-60EA-417B-A147-86799D6759DB}"/>
              </a:ext>
            </a:extLst>
          </p:cNvPr>
          <p:cNvSpPr txBox="1"/>
          <p:nvPr/>
        </p:nvSpPr>
        <p:spPr>
          <a:xfrm>
            <a:off x="2048884" y="4252833"/>
            <a:ext cx="2890638" cy="461665"/>
          </a:xfrm>
          <a:prstGeom prst="rect">
            <a:avLst/>
          </a:prstGeom>
        </p:spPr>
        <p:txBody>
          <a:bodyPr wrap="square" lIns="0" tIns="0" rIns="0" bIns="0" rtlCol="0" anchor="t">
            <a:spAutoFit/>
          </a:bodyPr>
          <a:lstStyle/>
          <a:p>
            <a:pPr>
              <a:lnSpc>
                <a:spcPts val="3600"/>
              </a:lnSpc>
            </a:pPr>
            <a:r>
              <a:rPr lang="zh-CN" altLang="en-US" sz="3000">
                <a:solidFill>
                  <a:srgbClr val="0159BA"/>
                </a:solidFill>
                <a:latin typeface="HarmonyOS Sans SC Black" panose="00000A00000000000000" pitchFamily="2" charset="-122"/>
                <a:ea typeface="HarmonyOS Sans SC Black" panose="00000A00000000000000" pitchFamily="2" charset="-122"/>
              </a:rPr>
              <a:t>搜救载荷</a:t>
            </a:r>
            <a:endParaRPr lang="en-US" sz="3000">
              <a:solidFill>
                <a:srgbClr val="0159BA"/>
              </a:solidFill>
              <a:latin typeface="HarmonyOS Sans SC Black" panose="00000A00000000000000" pitchFamily="2" charset="-122"/>
              <a:ea typeface="HarmonyOS Sans SC Black" panose="00000A00000000000000" pitchFamily="2" charset="-122"/>
            </a:endParaRPr>
          </a:p>
        </p:txBody>
      </p:sp>
      <p:sp>
        <p:nvSpPr>
          <p:cNvPr id="44" name="AutoShape 23">
            <a:extLst>
              <a:ext uri="{FF2B5EF4-FFF2-40B4-BE49-F238E27FC236}">
                <a16:creationId xmlns:a16="http://schemas.microsoft.com/office/drawing/2014/main" id="{555C717A-106E-D9A3-8B2A-69E383250B67}"/>
              </a:ext>
            </a:extLst>
          </p:cNvPr>
          <p:cNvSpPr/>
          <p:nvPr/>
        </p:nvSpPr>
        <p:spPr>
          <a:xfrm rot="10789614">
            <a:off x="2048878" y="4912093"/>
            <a:ext cx="2922389" cy="0"/>
          </a:xfrm>
          <a:prstGeom prst="line">
            <a:avLst/>
          </a:prstGeom>
          <a:ln w="9525" cap="rnd">
            <a:solidFill>
              <a:srgbClr val="44546A"/>
            </a:solidFill>
            <a:prstDash val="solid"/>
            <a:headEnd type="none" w="sm" len="sm"/>
            <a:tailEnd type="none" w="sm" len="sm"/>
          </a:ln>
        </p:spPr>
      </p:sp>
      <p:sp>
        <p:nvSpPr>
          <p:cNvPr id="45" name="TextBox 24">
            <a:extLst>
              <a:ext uri="{FF2B5EF4-FFF2-40B4-BE49-F238E27FC236}">
                <a16:creationId xmlns:a16="http://schemas.microsoft.com/office/drawing/2014/main" id="{F5984702-D790-5786-66C1-1888661CABD6}"/>
              </a:ext>
            </a:extLst>
          </p:cNvPr>
          <p:cNvSpPr txBox="1"/>
          <p:nvPr/>
        </p:nvSpPr>
        <p:spPr>
          <a:xfrm>
            <a:off x="2048884" y="5139978"/>
            <a:ext cx="3958878" cy="2030171"/>
          </a:xfrm>
          <a:prstGeom prst="rect">
            <a:avLst/>
          </a:prstGeom>
        </p:spPr>
        <p:txBody>
          <a:bodyPr wrap="square" lIns="0" tIns="0" rIns="0" bIns="0" rtlCol="0" anchor="t">
            <a:spAutoFit/>
          </a:bodyPr>
          <a:lstStyle/>
          <a:p>
            <a:pPr algn="just">
              <a:lnSpc>
                <a:spcPct val="150000"/>
              </a:lnSpc>
            </a:pPr>
            <a:r>
              <a:rPr lang="zh-CN" altLang="en-US" sz="1800">
                <a:solidFill>
                  <a:srgbClr val="767171"/>
                </a:solidFill>
                <a:latin typeface="HarmonyOS Sans SC Light" panose="00000400000000000000" pitchFamily="2" charset="-122"/>
                <a:ea typeface="HarmonyOS Sans SC Light" panose="00000400000000000000" pitchFamily="2" charset="-122"/>
              </a:rPr>
              <a:t>北斗系统在</a:t>
            </a:r>
            <a:r>
              <a:rPr lang="en-US" altLang="zh-CN" sz="1800">
                <a:solidFill>
                  <a:srgbClr val="0159BA"/>
                </a:solidFill>
                <a:latin typeface="HarmonyOS Sans SC" panose="00000500000000000000" pitchFamily="2" charset="-122"/>
                <a:ea typeface="HarmonyOS Sans SC" panose="00000500000000000000" pitchFamily="2" charset="-122"/>
              </a:rPr>
              <a:t>6</a:t>
            </a:r>
            <a:r>
              <a:rPr lang="zh-CN" altLang="en-US" sz="1800">
                <a:solidFill>
                  <a:srgbClr val="0159BA"/>
                </a:solidFill>
                <a:latin typeface="HarmonyOS Sans SC" panose="00000500000000000000" pitchFamily="2" charset="-122"/>
                <a:ea typeface="HarmonyOS Sans SC" panose="00000500000000000000" pitchFamily="2" charset="-122"/>
              </a:rPr>
              <a:t>颗</a:t>
            </a:r>
            <a:r>
              <a:rPr lang="en-US" altLang="zh-CN" sz="1800">
                <a:solidFill>
                  <a:srgbClr val="0159BA"/>
                </a:solidFill>
                <a:latin typeface="HarmonyOS Sans SC" panose="00000500000000000000" pitchFamily="2" charset="-122"/>
                <a:ea typeface="HarmonyOS Sans SC" panose="00000500000000000000" pitchFamily="2" charset="-122"/>
              </a:rPr>
              <a:t>MEO</a:t>
            </a:r>
            <a:r>
              <a:rPr lang="zh-CN" altLang="en-US" sz="1800">
                <a:solidFill>
                  <a:srgbClr val="0159BA"/>
                </a:solidFill>
                <a:latin typeface="HarmonyOS Sans SC" panose="00000500000000000000" pitchFamily="2" charset="-122"/>
                <a:ea typeface="HarmonyOS Sans SC" panose="00000500000000000000" pitchFamily="2" charset="-122"/>
              </a:rPr>
              <a:t>卫星</a:t>
            </a:r>
            <a:r>
              <a:rPr lang="zh-CN" altLang="en-US" sz="1800">
                <a:solidFill>
                  <a:srgbClr val="767171"/>
                </a:solidFill>
                <a:latin typeface="HarmonyOS Sans SC Light" panose="00000400000000000000" pitchFamily="2" charset="-122"/>
                <a:ea typeface="HarmonyOS Sans SC Light" panose="00000400000000000000" pitchFamily="2" charset="-122"/>
              </a:rPr>
              <a:t>上分别安装了</a:t>
            </a:r>
            <a:r>
              <a:rPr lang="en-US" altLang="zh-CN">
                <a:solidFill>
                  <a:srgbClr val="0159BA"/>
                </a:solidFill>
                <a:latin typeface="HarmonyOS Sans SC" panose="00000500000000000000" pitchFamily="2" charset="-122"/>
                <a:ea typeface="HarmonyOS Sans SC" panose="00000500000000000000" pitchFamily="2" charset="-122"/>
              </a:rPr>
              <a:t>SAR</a:t>
            </a:r>
            <a:r>
              <a:rPr lang="zh-CN" altLang="en-US">
                <a:solidFill>
                  <a:srgbClr val="0159BA"/>
                </a:solidFill>
                <a:latin typeface="HarmonyOS Sans SC" panose="00000500000000000000" pitchFamily="2" charset="-122"/>
                <a:ea typeface="HarmonyOS Sans SC" panose="00000500000000000000" pitchFamily="2" charset="-122"/>
              </a:rPr>
              <a:t>载荷</a:t>
            </a:r>
            <a:r>
              <a:rPr lang="zh-CN" altLang="en-US" sz="1800">
                <a:solidFill>
                  <a:srgbClr val="767171"/>
                </a:solidFill>
                <a:latin typeface="HarmonyOS Sans SC Light" panose="00000400000000000000" pitchFamily="2" charset="-122"/>
                <a:ea typeface="HarmonyOS Sans SC Light" panose="00000400000000000000" pitchFamily="2" charset="-122"/>
              </a:rPr>
              <a:t>。</a:t>
            </a:r>
            <a:r>
              <a:rPr lang="en-US" altLang="zh-CN" sz="1800">
                <a:solidFill>
                  <a:srgbClr val="767171"/>
                </a:solidFill>
                <a:latin typeface="HarmonyOS Sans SC Light" panose="00000400000000000000" pitchFamily="2" charset="-122"/>
                <a:ea typeface="HarmonyOS Sans SC Light" panose="00000400000000000000" pitchFamily="2" charset="-122"/>
              </a:rPr>
              <a:t>SAR</a:t>
            </a:r>
            <a:r>
              <a:rPr lang="zh-CN" altLang="en-US" sz="1800">
                <a:solidFill>
                  <a:srgbClr val="767171"/>
                </a:solidFill>
                <a:latin typeface="HarmonyOS Sans SC Light" panose="00000400000000000000" pitchFamily="2" charset="-122"/>
                <a:ea typeface="HarmonyOS Sans SC Light" panose="00000400000000000000" pitchFamily="2" charset="-122"/>
              </a:rPr>
              <a:t>载荷按照国际搜救卫星组织标准研制，可与</a:t>
            </a:r>
            <a:r>
              <a:rPr lang="en-US" altLang="zh-CN" sz="1800">
                <a:solidFill>
                  <a:srgbClr val="767171"/>
                </a:solidFill>
                <a:latin typeface="HarmonyOS Sans SC Light" panose="00000400000000000000" pitchFamily="2" charset="-122"/>
                <a:ea typeface="HarmonyOS Sans SC Light" panose="00000400000000000000" pitchFamily="2" charset="-122"/>
              </a:rPr>
              <a:t>GPS</a:t>
            </a:r>
            <a:r>
              <a:rPr lang="zh-CN" altLang="en-US" sz="1800">
                <a:solidFill>
                  <a:srgbClr val="767171"/>
                </a:solidFill>
                <a:latin typeface="HarmonyOS Sans SC Light" panose="00000400000000000000" pitchFamily="2" charset="-122"/>
                <a:ea typeface="HarmonyOS Sans SC Light" panose="00000400000000000000" pitchFamily="2" charset="-122"/>
              </a:rPr>
              <a:t>、</a:t>
            </a:r>
            <a:r>
              <a:rPr lang="en-US" altLang="zh-CN" sz="1800">
                <a:solidFill>
                  <a:srgbClr val="767171"/>
                </a:solidFill>
                <a:latin typeface="HarmonyOS Sans SC Light" panose="00000400000000000000" pitchFamily="2" charset="-122"/>
                <a:ea typeface="HarmonyOS Sans SC Light" panose="00000400000000000000" pitchFamily="2" charset="-122"/>
              </a:rPr>
              <a:t>GLONASS</a:t>
            </a:r>
            <a:r>
              <a:rPr lang="zh-CN" altLang="en-US" sz="1800">
                <a:solidFill>
                  <a:srgbClr val="767171"/>
                </a:solidFill>
                <a:latin typeface="HarmonyOS Sans SC Light" panose="00000400000000000000" pitchFamily="2" charset="-122"/>
                <a:ea typeface="HarmonyOS Sans SC Light" panose="00000400000000000000" pitchFamily="2" charset="-122"/>
              </a:rPr>
              <a:t>、</a:t>
            </a:r>
            <a:r>
              <a:rPr lang="en-US" altLang="zh-CN" sz="1800">
                <a:solidFill>
                  <a:srgbClr val="767171"/>
                </a:solidFill>
                <a:latin typeface="HarmonyOS Sans SC Light" panose="00000400000000000000" pitchFamily="2" charset="-122"/>
                <a:ea typeface="HarmonyOS Sans SC Light" panose="00000400000000000000" pitchFamily="2" charset="-122"/>
              </a:rPr>
              <a:t>GALILEO</a:t>
            </a:r>
            <a:r>
              <a:rPr lang="zh-CN" altLang="en-US" sz="1800">
                <a:solidFill>
                  <a:srgbClr val="767171"/>
                </a:solidFill>
                <a:latin typeface="HarmonyOS Sans SC Light" panose="00000400000000000000" pitchFamily="2" charset="-122"/>
                <a:ea typeface="HarmonyOS Sans SC Light" panose="00000400000000000000" pitchFamily="2" charset="-122"/>
              </a:rPr>
              <a:t>导航卫星上的</a:t>
            </a:r>
            <a:r>
              <a:rPr lang="en-US" altLang="zh-CN" sz="1800">
                <a:solidFill>
                  <a:srgbClr val="767171"/>
                </a:solidFill>
                <a:latin typeface="HarmonyOS Sans SC Light" panose="00000400000000000000" pitchFamily="2" charset="-122"/>
                <a:ea typeface="HarmonyOS Sans SC Light" panose="00000400000000000000" pitchFamily="2" charset="-122"/>
              </a:rPr>
              <a:t>SAR</a:t>
            </a:r>
            <a:r>
              <a:rPr lang="zh-CN" altLang="en-US" sz="1800">
                <a:solidFill>
                  <a:srgbClr val="767171"/>
                </a:solidFill>
                <a:latin typeface="HarmonyOS Sans SC Light" panose="00000400000000000000" pitchFamily="2" charset="-122"/>
                <a:ea typeface="HarmonyOS Sans SC Light" panose="00000400000000000000" pitchFamily="2" charset="-122"/>
              </a:rPr>
              <a:t>载荷共同为全球用户提供服务。</a:t>
            </a:r>
            <a:endParaRPr lang="en-US" sz="1800">
              <a:solidFill>
                <a:srgbClr val="767171"/>
              </a:solidFill>
              <a:latin typeface="HarmonyOS Sans SC Light" panose="00000400000000000000" pitchFamily="2" charset="-122"/>
              <a:ea typeface="HarmonyOS Sans SC Light" panose="00000400000000000000" pitchFamily="2" charset="-122"/>
            </a:endParaRPr>
          </a:p>
        </p:txBody>
      </p:sp>
      <p:grpSp>
        <p:nvGrpSpPr>
          <p:cNvPr id="50" name="Group 6">
            <a:extLst>
              <a:ext uri="{FF2B5EF4-FFF2-40B4-BE49-F238E27FC236}">
                <a16:creationId xmlns:a16="http://schemas.microsoft.com/office/drawing/2014/main" id="{00A475C2-9C90-8C7B-5F72-26155D9849F1}"/>
              </a:ext>
            </a:extLst>
          </p:cNvPr>
          <p:cNvGrpSpPr/>
          <p:nvPr/>
        </p:nvGrpSpPr>
        <p:grpSpPr>
          <a:xfrm>
            <a:off x="7696200" y="3663251"/>
            <a:ext cx="5178367" cy="5433917"/>
            <a:chOff x="0" y="0"/>
            <a:chExt cx="5220843" cy="7245223"/>
          </a:xfrm>
        </p:grpSpPr>
        <p:sp>
          <p:nvSpPr>
            <p:cNvPr id="51" name="Freeform 7">
              <a:extLst>
                <a:ext uri="{FF2B5EF4-FFF2-40B4-BE49-F238E27FC236}">
                  <a16:creationId xmlns:a16="http://schemas.microsoft.com/office/drawing/2014/main" id="{DB789754-09D5-FB65-92E2-BC10CE2DD80D}"/>
                </a:ext>
              </a:extLst>
            </p:cNvPr>
            <p:cNvSpPr/>
            <p:nvPr/>
          </p:nvSpPr>
          <p:spPr>
            <a:xfrm>
              <a:off x="0" y="0"/>
              <a:ext cx="5220843" cy="7245223"/>
            </a:xfrm>
            <a:custGeom>
              <a:avLst/>
              <a:gdLst/>
              <a:ahLst/>
              <a:cxnLst/>
              <a:rect l="l" t="t" r="r" b="b"/>
              <a:pathLst>
                <a:path w="5220843" h="7245223">
                  <a:moveTo>
                    <a:pt x="0" y="0"/>
                  </a:moveTo>
                  <a:lnTo>
                    <a:pt x="5220843" y="0"/>
                  </a:lnTo>
                  <a:lnTo>
                    <a:pt x="5220843" y="7245223"/>
                  </a:lnTo>
                  <a:lnTo>
                    <a:pt x="0" y="7245223"/>
                  </a:lnTo>
                  <a:close/>
                </a:path>
              </a:pathLst>
            </a:custGeom>
            <a:solidFill>
              <a:srgbClr val="FFFFFF"/>
            </a:solidFill>
          </p:spPr>
        </p:sp>
      </p:grpSp>
      <p:sp>
        <p:nvSpPr>
          <p:cNvPr id="52" name="TextBox 22">
            <a:extLst>
              <a:ext uri="{FF2B5EF4-FFF2-40B4-BE49-F238E27FC236}">
                <a16:creationId xmlns:a16="http://schemas.microsoft.com/office/drawing/2014/main" id="{EEE9D6DA-FDF9-081B-D7ED-EE749E162F09}"/>
              </a:ext>
            </a:extLst>
          </p:cNvPr>
          <p:cNvSpPr txBox="1"/>
          <p:nvPr/>
        </p:nvSpPr>
        <p:spPr>
          <a:xfrm>
            <a:off x="8252413" y="4230173"/>
            <a:ext cx="2890638" cy="461665"/>
          </a:xfrm>
          <a:prstGeom prst="rect">
            <a:avLst/>
          </a:prstGeom>
        </p:spPr>
        <p:txBody>
          <a:bodyPr wrap="square" lIns="0" tIns="0" rIns="0" bIns="0" rtlCol="0" anchor="t">
            <a:spAutoFit/>
          </a:bodyPr>
          <a:lstStyle/>
          <a:p>
            <a:pPr algn="l">
              <a:lnSpc>
                <a:spcPts val="3600"/>
              </a:lnSpc>
            </a:pPr>
            <a:r>
              <a:rPr lang="en-US" altLang="zh-CN" sz="3000">
                <a:solidFill>
                  <a:srgbClr val="0159BA"/>
                </a:solidFill>
                <a:latin typeface="HarmonyOS Sans SC Black" panose="00000A00000000000000" pitchFamily="2" charset="-122"/>
                <a:ea typeface="HarmonyOS Sans SC Black" panose="00000A00000000000000" pitchFamily="2" charset="-122"/>
              </a:rPr>
              <a:t>B2b</a:t>
            </a:r>
            <a:r>
              <a:rPr lang="zh-CN" altLang="en-US" sz="3000">
                <a:solidFill>
                  <a:srgbClr val="0159BA"/>
                </a:solidFill>
                <a:latin typeface="HarmonyOS Sans SC Black" panose="00000A00000000000000" pitchFamily="2" charset="-122"/>
                <a:ea typeface="HarmonyOS Sans SC Black" panose="00000A00000000000000" pitchFamily="2" charset="-122"/>
              </a:rPr>
              <a:t>返回链路</a:t>
            </a:r>
            <a:endParaRPr lang="en-US" sz="3000">
              <a:solidFill>
                <a:srgbClr val="0159BA"/>
              </a:solidFill>
              <a:latin typeface="HarmonyOS Sans SC Black" panose="00000A00000000000000" pitchFamily="2" charset="-122"/>
              <a:ea typeface="HarmonyOS Sans SC Black" panose="00000A00000000000000" pitchFamily="2" charset="-122"/>
            </a:endParaRPr>
          </a:p>
        </p:txBody>
      </p:sp>
      <p:sp>
        <p:nvSpPr>
          <p:cNvPr id="53" name="AutoShape 23">
            <a:extLst>
              <a:ext uri="{FF2B5EF4-FFF2-40B4-BE49-F238E27FC236}">
                <a16:creationId xmlns:a16="http://schemas.microsoft.com/office/drawing/2014/main" id="{302BE4BB-F729-6C49-F3DF-FB7E647E5C1D}"/>
              </a:ext>
            </a:extLst>
          </p:cNvPr>
          <p:cNvSpPr/>
          <p:nvPr/>
        </p:nvSpPr>
        <p:spPr>
          <a:xfrm rot="10789614">
            <a:off x="8314366" y="4920922"/>
            <a:ext cx="2922389" cy="0"/>
          </a:xfrm>
          <a:prstGeom prst="line">
            <a:avLst/>
          </a:prstGeom>
          <a:ln w="9525" cap="rnd">
            <a:solidFill>
              <a:srgbClr val="44546A"/>
            </a:solidFill>
            <a:prstDash val="solid"/>
            <a:headEnd type="none" w="sm" len="sm"/>
            <a:tailEnd type="none" w="sm" len="sm"/>
          </a:ln>
        </p:spPr>
      </p:sp>
      <p:sp>
        <p:nvSpPr>
          <p:cNvPr id="54" name="TextBox 24">
            <a:extLst>
              <a:ext uri="{FF2B5EF4-FFF2-40B4-BE49-F238E27FC236}">
                <a16:creationId xmlns:a16="http://schemas.microsoft.com/office/drawing/2014/main" id="{BC1CAE01-9AD2-0BC5-90B6-0DF854CE562B}"/>
              </a:ext>
            </a:extLst>
          </p:cNvPr>
          <p:cNvSpPr txBox="1"/>
          <p:nvPr/>
        </p:nvSpPr>
        <p:spPr>
          <a:xfrm>
            <a:off x="8252413" y="5139978"/>
            <a:ext cx="3939587" cy="2445670"/>
          </a:xfrm>
          <a:prstGeom prst="rect">
            <a:avLst/>
          </a:prstGeom>
        </p:spPr>
        <p:txBody>
          <a:bodyPr wrap="square" lIns="0" tIns="0" rIns="0" bIns="0" rtlCol="0" anchor="t">
            <a:spAutoFit/>
          </a:bodyPr>
          <a:lstStyle/>
          <a:p>
            <a:pPr algn="just">
              <a:lnSpc>
                <a:spcPct val="150000"/>
              </a:lnSpc>
            </a:pPr>
            <a:r>
              <a:rPr lang="zh-CN" altLang="en-US">
                <a:solidFill>
                  <a:srgbClr val="767171"/>
                </a:solidFill>
                <a:latin typeface="HarmonyOS Sans SC Light" panose="00000400000000000000" pitchFamily="2" charset="-122"/>
                <a:ea typeface="HarmonyOS Sans SC Light" panose="00000400000000000000" pitchFamily="2" charset="-122"/>
              </a:rPr>
              <a:t>遇险用户通过遇险信标发射具备北斗返向链路请求的报警信号。本地搜救任务中心收到这些信息、返向链路处理系统处理后，生成返向链路信息，并经北斗任务控制中心上注后，通过</a:t>
            </a:r>
            <a:r>
              <a:rPr lang="en-US" altLang="zh-CN">
                <a:solidFill>
                  <a:srgbClr val="767171"/>
                </a:solidFill>
                <a:latin typeface="HarmonyOS Sans SC Light" panose="00000400000000000000" pitchFamily="2" charset="-122"/>
                <a:ea typeface="HarmonyOS Sans SC Light" panose="00000400000000000000" pitchFamily="2" charset="-122"/>
              </a:rPr>
              <a:t>B2b</a:t>
            </a:r>
            <a:r>
              <a:rPr lang="zh-CN" altLang="en-US">
                <a:solidFill>
                  <a:srgbClr val="767171"/>
                </a:solidFill>
                <a:latin typeface="HarmonyOS Sans SC Light" panose="00000400000000000000" pitchFamily="2" charset="-122"/>
                <a:ea typeface="HarmonyOS Sans SC Light" panose="00000400000000000000" pitchFamily="2" charset="-122"/>
              </a:rPr>
              <a:t>导航信号将返向链路信息发送给遇险者。</a:t>
            </a:r>
            <a:endParaRPr lang="en-US">
              <a:solidFill>
                <a:srgbClr val="767171"/>
              </a:solidFill>
              <a:latin typeface="HarmonyOS Sans SC Light" panose="00000400000000000000" pitchFamily="2" charset="-122"/>
              <a:ea typeface="HarmonyOS Sans SC Light" panose="00000400000000000000" pitchFamily="2" charset="-122"/>
            </a:endParaRPr>
          </a:p>
        </p:txBody>
      </p:sp>
      <p:pic>
        <p:nvPicPr>
          <p:cNvPr id="60" name="图形 59">
            <a:extLst>
              <a:ext uri="{FF2B5EF4-FFF2-40B4-BE49-F238E27FC236}">
                <a16:creationId xmlns:a16="http://schemas.microsoft.com/office/drawing/2014/main" id="{83E6AAD2-5127-3550-8ACA-A2BE4CC86F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398980" y="7647837"/>
            <a:ext cx="1101290" cy="1101290"/>
          </a:xfrm>
          <a:prstGeom prst="rect">
            <a:avLst/>
          </a:prstGeom>
        </p:spPr>
      </p:pic>
      <p:pic>
        <p:nvPicPr>
          <p:cNvPr id="61" name="图形 60">
            <a:extLst>
              <a:ext uri="{FF2B5EF4-FFF2-40B4-BE49-F238E27FC236}">
                <a16:creationId xmlns:a16="http://schemas.microsoft.com/office/drawing/2014/main" id="{95CE15F2-09A2-2192-57A7-D16F8E8C7D8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181600" y="7656588"/>
            <a:ext cx="1101290" cy="1101290"/>
          </a:xfrm>
          <a:prstGeom prst="rect">
            <a:avLst/>
          </a:prstGeom>
        </p:spPr>
      </p:pic>
      <p:grpSp>
        <p:nvGrpSpPr>
          <p:cNvPr id="7" name="Group 22">
            <a:extLst>
              <a:ext uri="{FF2B5EF4-FFF2-40B4-BE49-F238E27FC236}">
                <a16:creationId xmlns:a16="http://schemas.microsoft.com/office/drawing/2014/main" id="{9507362C-64F1-B70B-0F41-F33B2E059B90}"/>
              </a:ext>
            </a:extLst>
          </p:cNvPr>
          <p:cNvGrpSpPr/>
          <p:nvPr/>
        </p:nvGrpSpPr>
        <p:grpSpPr>
          <a:xfrm>
            <a:off x="14818880" y="4175319"/>
            <a:ext cx="966214" cy="966214"/>
            <a:chOff x="0" y="0"/>
            <a:chExt cx="1288286" cy="1288286"/>
          </a:xfrm>
        </p:grpSpPr>
        <p:sp>
          <p:nvSpPr>
            <p:cNvPr id="8" name="Freeform 23">
              <a:extLst>
                <a:ext uri="{FF2B5EF4-FFF2-40B4-BE49-F238E27FC236}">
                  <a16:creationId xmlns:a16="http://schemas.microsoft.com/office/drawing/2014/main" id="{118BCAC9-2176-9A48-706C-BC2EDFB1758D}"/>
                </a:ext>
              </a:extLst>
            </p:cNvPr>
            <p:cNvSpPr/>
            <p:nvPr/>
          </p:nvSpPr>
          <p:spPr>
            <a:xfrm>
              <a:off x="0" y="0"/>
              <a:ext cx="1288288" cy="1288288"/>
            </a:xfrm>
            <a:custGeom>
              <a:avLst/>
              <a:gdLst/>
              <a:ahLst/>
              <a:cxnLst/>
              <a:rect l="l" t="t" r="r" b="b"/>
              <a:pathLst>
                <a:path w="1288288" h="1288288">
                  <a:moveTo>
                    <a:pt x="0" y="644144"/>
                  </a:moveTo>
                  <a:cubicBezTo>
                    <a:pt x="0" y="288417"/>
                    <a:pt x="288417" y="0"/>
                    <a:pt x="644144" y="0"/>
                  </a:cubicBezTo>
                  <a:cubicBezTo>
                    <a:pt x="999871" y="0"/>
                    <a:pt x="1288288" y="288417"/>
                    <a:pt x="1288288" y="644144"/>
                  </a:cubicBezTo>
                  <a:cubicBezTo>
                    <a:pt x="1288288" y="999871"/>
                    <a:pt x="999871" y="1288288"/>
                    <a:pt x="644144" y="1288288"/>
                  </a:cubicBezTo>
                  <a:cubicBezTo>
                    <a:pt x="288417" y="1288288"/>
                    <a:pt x="0" y="999871"/>
                    <a:pt x="0" y="644144"/>
                  </a:cubicBezTo>
                  <a:close/>
                </a:path>
              </a:pathLst>
            </a:custGeom>
            <a:solidFill>
              <a:srgbClr val="FFFFFF"/>
            </a:solidFill>
          </p:spPr>
        </p:sp>
      </p:grpSp>
      <p:pic>
        <p:nvPicPr>
          <p:cNvPr id="31" name="图形 30">
            <a:extLst>
              <a:ext uri="{FF2B5EF4-FFF2-40B4-BE49-F238E27FC236}">
                <a16:creationId xmlns:a16="http://schemas.microsoft.com/office/drawing/2014/main" id="{0F2D9E60-AC46-A216-6518-913028BA643F}"/>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4962697" y="4319549"/>
            <a:ext cx="678579" cy="678579"/>
          </a:xfrm>
          <a:prstGeom prst="rect">
            <a:avLst/>
          </a:prstGeom>
        </p:spPr>
      </p:pic>
      <p:sp>
        <p:nvSpPr>
          <p:cNvPr id="10" name="AutoShape 19">
            <a:extLst>
              <a:ext uri="{FF2B5EF4-FFF2-40B4-BE49-F238E27FC236}">
                <a16:creationId xmlns:a16="http://schemas.microsoft.com/office/drawing/2014/main" id="{908A5E76-BFFC-60D7-3B46-A7006E0B7CA1}"/>
              </a:ext>
            </a:extLst>
          </p:cNvPr>
          <p:cNvSpPr/>
          <p:nvPr/>
        </p:nvSpPr>
        <p:spPr>
          <a:xfrm rot="10776704">
            <a:off x="15026529" y="2633663"/>
            <a:ext cx="1405630" cy="0"/>
          </a:xfrm>
          <a:prstGeom prst="line">
            <a:avLst/>
          </a:prstGeom>
          <a:ln w="9525" cap="rnd">
            <a:solidFill>
              <a:srgbClr val="44546A"/>
            </a:solidFill>
            <a:prstDash val="solid"/>
            <a:headEnd type="none" w="sm" len="sm"/>
            <a:tailEnd type="none" w="sm" len="sm"/>
          </a:ln>
        </p:spPr>
      </p:sp>
      <p:pic>
        <p:nvPicPr>
          <p:cNvPr id="14" name="图形 13">
            <a:extLst>
              <a:ext uri="{FF2B5EF4-FFF2-40B4-BE49-F238E27FC236}">
                <a16:creationId xmlns:a16="http://schemas.microsoft.com/office/drawing/2014/main" id="{49903CD8-1742-C317-3D35-818B130AEB9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5384106" y="2872946"/>
            <a:ext cx="678579" cy="678579"/>
          </a:xfrm>
          <a:prstGeom prst="rect">
            <a:avLst/>
          </a:prstGeom>
        </p:spPr>
      </p:pic>
    </p:spTree>
    <p:extLst>
      <p:ext uri="{BB962C8B-B14F-4D97-AF65-F5344CB8AC3E}">
        <p14:creationId xmlns:p14="http://schemas.microsoft.com/office/powerpoint/2010/main" val="684788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grpSp>
        <p:nvGrpSpPr>
          <p:cNvPr id="2" name="Group 2"/>
          <p:cNvGrpSpPr/>
          <p:nvPr/>
        </p:nvGrpSpPr>
        <p:grpSpPr>
          <a:xfrm>
            <a:off x="1295400" y="1188243"/>
            <a:ext cx="373857" cy="373857"/>
            <a:chOff x="0" y="0"/>
            <a:chExt cx="498476" cy="498476"/>
          </a:xfrm>
        </p:grpSpPr>
        <p:sp>
          <p:nvSpPr>
            <p:cNvPr id="3" name="Freeform 3"/>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4" name="TextBox 4"/>
          <p:cNvSpPr txBox="1"/>
          <p:nvPr/>
        </p:nvSpPr>
        <p:spPr>
          <a:xfrm>
            <a:off x="1476768" y="1279161"/>
            <a:ext cx="5838432" cy="708720"/>
          </a:xfrm>
          <a:prstGeom prst="rect">
            <a:avLst/>
          </a:prstGeom>
        </p:spPr>
        <p:txBody>
          <a:bodyPr wrap="square" lIns="0" tIns="0" rIns="0" bIns="0" rtlCol="0" anchor="t">
            <a:spAutoFit/>
          </a:bodyPr>
          <a:lstStyle/>
          <a:p>
            <a:pPr algn="l">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星基</a:t>
            </a:r>
            <a:r>
              <a:rPr lang="en-US" altLang="zh-CN" sz="4800">
                <a:solidFill>
                  <a:srgbClr val="0159BA"/>
                </a:solidFill>
                <a:latin typeface="HarmonyOS Sans SC Black" panose="00000A00000000000000" pitchFamily="2" charset="-122"/>
                <a:ea typeface="HarmonyOS Sans SC Black" panose="00000A00000000000000" pitchFamily="2" charset="-122"/>
              </a:rPr>
              <a:t>/</a:t>
            </a:r>
            <a:r>
              <a:rPr lang="zh-CN" altLang="en-US" sz="4800">
                <a:solidFill>
                  <a:srgbClr val="0159BA"/>
                </a:solidFill>
                <a:latin typeface="HarmonyOS Sans SC Black" panose="00000A00000000000000" pitchFamily="2" charset="-122"/>
                <a:ea typeface="HarmonyOS Sans SC Black" panose="00000A00000000000000" pitchFamily="2" charset="-122"/>
              </a:rPr>
              <a:t>地基增强服务</a:t>
            </a:r>
          </a:p>
        </p:txBody>
      </p:sp>
      <p:sp>
        <p:nvSpPr>
          <p:cNvPr id="5" name="TextBox 5"/>
          <p:cNvSpPr txBox="1"/>
          <p:nvPr/>
        </p:nvSpPr>
        <p:spPr>
          <a:xfrm>
            <a:off x="1544804" y="2419687"/>
            <a:ext cx="6065010" cy="325858"/>
          </a:xfrm>
          <a:prstGeom prst="rect">
            <a:avLst/>
          </a:prstGeom>
        </p:spPr>
        <p:txBody>
          <a:bodyPr lIns="0" tIns="0" rIns="0" bIns="0" rtlCol="0" anchor="t">
            <a:spAutoFit/>
          </a:bodyPr>
          <a:lstStyle/>
          <a:p>
            <a:pPr algn="just">
              <a:lnSpc>
                <a:spcPts val="2808"/>
              </a:lnSpc>
            </a:pPr>
            <a:r>
              <a:rPr lang="zh-CN" altLang="en-US" sz="1800">
                <a:solidFill>
                  <a:srgbClr val="767171"/>
                </a:solidFill>
                <a:latin typeface="HarmonyOS Sans SC Light" panose="00000400000000000000" pitchFamily="2" charset="-122"/>
                <a:ea typeface="HarmonyOS Sans SC Light" panose="00000400000000000000" pitchFamily="2" charset="-122"/>
              </a:rPr>
              <a:t>北斗系统增强系统包括</a:t>
            </a:r>
            <a:r>
              <a:rPr lang="zh-CN" altLang="en-US" sz="1800">
                <a:solidFill>
                  <a:srgbClr val="0159BA"/>
                </a:solidFill>
                <a:latin typeface="HarmonyOS Sans SC" panose="00000500000000000000" pitchFamily="2" charset="-122"/>
                <a:ea typeface="HarmonyOS Sans SC" panose="00000500000000000000" pitchFamily="2" charset="-122"/>
              </a:rPr>
              <a:t>星基增强系统</a:t>
            </a:r>
            <a:r>
              <a:rPr lang="zh-CN" altLang="en-US" sz="1800">
                <a:solidFill>
                  <a:srgbClr val="767171"/>
                </a:solidFill>
                <a:latin typeface="HarmonyOS Sans SC Light" panose="00000400000000000000" pitchFamily="2" charset="-122"/>
                <a:ea typeface="HarmonyOS Sans SC Light" panose="00000400000000000000" pitchFamily="2" charset="-122"/>
              </a:rPr>
              <a:t>与</a:t>
            </a:r>
            <a:r>
              <a:rPr lang="zh-CN" altLang="en-US" sz="1800">
                <a:solidFill>
                  <a:srgbClr val="0159BA"/>
                </a:solidFill>
                <a:latin typeface="HarmonyOS Sans SC" panose="00000500000000000000" pitchFamily="2" charset="-122"/>
                <a:ea typeface="HarmonyOS Sans SC" panose="00000500000000000000" pitchFamily="2" charset="-122"/>
              </a:rPr>
              <a:t>地基增强系统</a:t>
            </a:r>
            <a:r>
              <a:rPr lang="zh-CN" altLang="en-US" sz="1800">
                <a:solidFill>
                  <a:srgbClr val="767171"/>
                </a:solidFill>
                <a:latin typeface="HarmonyOS Sans SC Light" panose="00000400000000000000" pitchFamily="2" charset="-122"/>
                <a:ea typeface="HarmonyOS Sans SC Light" panose="00000400000000000000" pitchFamily="2" charset="-122"/>
              </a:rPr>
              <a:t>。</a:t>
            </a:r>
            <a:endParaRPr lang="en-US" sz="1800">
              <a:solidFill>
                <a:srgbClr val="767171"/>
              </a:solidFill>
              <a:latin typeface="HarmonyOS Sans SC Light" panose="00000400000000000000" pitchFamily="2" charset="-122"/>
              <a:ea typeface="HarmonyOS Sans SC Light" panose="00000400000000000000" pitchFamily="2" charset="-122"/>
            </a:endParaRPr>
          </a:p>
        </p:txBody>
      </p:sp>
      <p:grpSp>
        <p:nvGrpSpPr>
          <p:cNvPr id="11" name="Group 11"/>
          <p:cNvGrpSpPr/>
          <p:nvPr/>
        </p:nvGrpSpPr>
        <p:grpSpPr>
          <a:xfrm>
            <a:off x="14801340" y="1233443"/>
            <a:ext cx="1844135" cy="8229600"/>
            <a:chOff x="0" y="0"/>
            <a:chExt cx="2458847" cy="10972800"/>
          </a:xfrm>
        </p:grpSpPr>
        <p:sp>
          <p:nvSpPr>
            <p:cNvPr id="12" name="Freeform 12"/>
            <p:cNvSpPr/>
            <p:nvPr/>
          </p:nvSpPr>
          <p:spPr>
            <a:xfrm>
              <a:off x="0" y="0"/>
              <a:ext cx="2458847" cy="10972800"/>
            </a:xfrm>
            <a:custGeom>
              <a:avLst/>
              <a:gdLst/>
              <a:ahLst/>
              <a:cxnLst/>
              <a:rect l="l" t="t" r="r" b="b"/>
              <a:pathLst>
                <a:path w="2458847" h="10972800">
                  <a:moveTo>
                    <a:pt x="0" y="0"/>
                  </a:moveTo>
                  <a:lnTo>
                    <a:pt x="2458847" y="0"/>
                  </a:lnTo>
                  <a:lnTo>
                    <a:pt x="2458847" y="10972800"/>
                  </a:lnTo>
                  <a:lnTo>
                    <a:pt x="0" y="10972800"/>
                  </a:lnTo>
                  <a:close/>
                </a:path>
              </a:pathLst>
            </a:custGeom>
            <a:solidFill>
              <a:srgbClr val="FFFFFF"/>
            </a:solidFill>
          </p:spPr>
        </p:sp>
      </p:grpSp>
      <p:sp>
        <p:nvSpPr>
          <p:cNvPr id="13" name="Freeform 13"/>
          <p:cNvSpPr/>
          <p:nvPr/>
        </p:nvSpPr>
        <p:spPr>
          <a:xfrm>
            <a:off x="13944600" y="5321000"/>
            <a:ext cx="2718818" cy="2803026"/>
          </a:xfrm>
          <a:custGeom>
            <a:avLst/>
            <a:gdLst/>
            <a:ahLst/>
            <a:cxnLst/>
            <a:rect l="l" t="t" r="r" b="b"/>
            <a:pathLst>
              <a:path w="2718818" h="1356928">
                <a:moveTo>
                  <a:pt x="0" y="0"/>
                </a:moveTo>
                <a:lnTo>
                  <a:pt x="2718818" y="0"/>
                </a:lnTo>
                <a:lnTo>
                  <a:pt x="2718818" y="1356928"/>
                </a:lnTo>
                <a:lnTo>
                  <a:pt x="0" y="1356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pic>
        <p:nvPicPr>
          <p:cNvPr id="30" name="图形 29">
            <a:extLst>
              <a:ext uri="{FF2B5EF4-FFF2-40B4-BE49-F238E27FC236}">
                <a16:creationId xmlns:a16="http://schemas.microsoft.com/office/drawing/2014/main" id="{56051634-B080-EC3B-C1B1-32550B1C480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84105" y="1595795"/>
            <a:ext cx="678579" cy="678579"/>
          </a:xfrm>
          <a:prstGeom prst="rect">
            <a:avLst/>
          </a:prstGeom>
        </p:spPr>
      </p:pic>
      <p:pic>
        <p:nvPicPr>
          <p:cNvPr id="35" name="图形 34">
            <a:extLst>
              <a:ext uri="{FF2B5EF4-FFF2-40B4-BE49-F238E27FC236}">
                <a16:creationId xmlns:a16="http://schemas.microsoft.com/office/drawing/2014/main" id="{94237F0D-A47B-EDB8-72CA-2153A7CF419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5384106" y="8418589"/>
            <a:ext cx="678579" cy="678579"/>
          </a:xfrm>
          <a:prstGeom prst="rect">
            <a:avLst/>
          </a:prstGeom>
        </p:spPr>
      </p:pic>
      <p:grpSp>
        <p:nvGrpSpPr>
          <p:cNvPr id="36" name="Group 6">
            <a:extLst>
              <a:ext uri="{FF2B5EF4-FFF2-40B4-BE49-F238E27FC236}">
                <a16:creationId xmlns:a16="http://schemas.microsoft.com/office/drawing/2014/main" id="{8A5DD8FE-469E-8424-92D2-C3E501FB8299}"/>
              </a:ext>
            </a:extLst>
          </p:cNvPr>
          <p:cNvGrpSpPr/>
          <p:nvPr/>
        </p:nvGrpSpPr>
        <p:grpSpPr>
          <a:xfrm>
            <a:off x="1476768" y="3663251"/>
            <a:ext cx="5178366" cy="5433917"/>
            <a:chOff x="0" y="0"/>
            <a:chExt cx="5220843" cy="7245223"/>
          </a:xfrm>
        </p:grpSpPr>
        <p:sp>
          <p:nvSpPr>
            <p:cNvPr id="37" name="Freeform 7">
              <a:extLst>
                <a:ext uri="{FF2B5EF4-FFF2-40B4-BE49-F238E27FC236}">
                  <a16:creationId xmlns:a16="http://schemas.microsoft.com/office/drawing/2014/main" id="{2F4FAEE1-8D25-C1E4-A2A9-2741B80CEAE5}"/>
                </a:ext>
              </a:extLst>
            </p:cNvPr>
            <p:cNvSpPr/>
            <p:nvPr/>
          </p:nvSpPr>
          <p:spPr>
            <a:xfrm>
              <a:off x="0" y="0"/>
              <a:ext cx="5220843" cy="7245223"/>
            </a:xfrm>
            <a:custGeom>
              <a:avLst/>
              <a:gdLst/>
              <a:ahLst/>
              <a:cxnLst/>
              <a:rect l="l" t="t" r="r" b="b"/>
              <a:pathLst>
                <a:path w="5220843" h="7245223">
                  <a:moveTo>
                    <a:pt x="0" y="0"/>
                  </a:moveTo>
                  <a:lnTo>
                    <a:pt x="5220843" y="0"/>
                  </a:lnTo>
                  <a:lnTo>
                    <a:pt x="5220843" y="7245223"/>
                  </a:lnTo>
                  <a:lnTo>
                    <a:pt x="0" y="7245223"/>
                  </a:lnTo>
                  <a:close/>
                </a:path>
              </a:pathLst>
            </a:custGeom>
            <a:solidFill>
              <a:srgbClr val="FFFFFF"/>
            </a:solidFill>
          </p:spPr>
        </p:sp>
      </p:grpSp>
      <p:sp>
        <p:nvSpPr>
          <p:cNvPr id="43" name="TextBox 22">
            <a:extLst>
              <a:ext uri="{FF2B5EF4-FFF2-40B4-BE49-F238E27FC236}">
                <a16:creationId xmlns:a16="http://schemas.microsoft.com/office/drawing/2014/main" id="{EAA909D9-60EA-417B-A147-86799D6759DB}"/>
              </a:ext>
            </a:extLst>
          </p:cNvPr>
          <p:cNvSpPr txBox="1"/>
          <p:nvPr/>
        </p:nvSpPr>
        <p:spPr>
          <a:xfrm>
            <a:off x="2048884" y="4252833"/>
            <a:ext cx="2890638" cy="461665"/>
          </a:xfrm>
          <a:prstGeom prst="rect">
            <a:avLst/>
          </a:prstGeom>
        </p:spPr>
        <p:txBody>
          <a:bodyPr wrap="square" lIns="0" tIns="0" rIns="0" bIns="0" rtlCol="0" anchor="t">
            <a:spAutoFit/>
          </a:bodyPr>
          <a:lstStyle/>
          <a:p>
            <a:pPr algn="l">
              <a:lnSpc>
                <a:spcPts val="3600"/>
              </a:lnSpc>
            </a:pPr>
            <a:r>
              <a:rPr lang="zh-CN" altLang="en-US" sz="3000">
                <a:solidFill>
                  <a:srgbClr val="0159BA"/>
                </a:solidFill>
                <a:latin typeface="HarmonyOS Sans SC Black" panose="00000A00000000000000" pitchFamily="2" charset="-122"/>
                <a:ea typeface="HarmonyOS Sans SC Black" panose="00000A00000000000000" pitchFamily="2" charset="-122"/>
              </a:rPr>
              <a:t>星基增强服务</a:t>
            </a:r>
            <a:endParaRPr lang="en-US" sz="3000">
              <a:solidFill>
                <a:srgbClr val="0159BA"/>
              </a:solidFill>
              <a:latin typeface="HarmonyOS Sans SC Black" panose="00000A00000000000000" pitchFamily="2" charset="-122"/>
              <a:ea typeface="HarmonyOS Sans SC Black" panose="00000A00000000000000" pitchFamily="2" charset="-122"/>
            </a:endParaRPr>
          </a:p>
        </p:txBody>
      </p:sp>
      <p:sp>
        <p:nvSpPr>
          <p:cNvPr id="44" name="AutoShape 23">
            <a:extLst>
              <a:ext uri="{FF2B5EF4-FFF2-40B4-BE49-F238E27FC236}">
                <a16:creationId xmlns:a16="http://schemas.microsoft.com/office/drawing/2014/main" id="{555C717A-106E-D9A3-8B2A-69E383250B67}"/>
              </a:ext>
            </a:extLst>
          </p:cNvPr>
          <p:cNvSpPr/>
          <p:nvPr/>
        </p:nvSpPr>
        <p:spPr>
          <a:xfrm rot="10789614">
            <a:off x="2048878" y="4912093"/>
            <a:ext cx="2922389" cy="0"/>
          </a:xfrm>
          <a:prstGeom prst="line">
            <a:avLst/>
          </a:prstGeom>
          <a:ln w="9525" cap="rnd">
            <a:solidFill>
              <a:srgbClr val="44546A"/>
            </a:solidFill>
            <a:prstDash val="solid"/>
            <a:headEnd type="none" w="sm" len="sm"/>
            <a:tailEnd type="none" w="sm" len="sm"/>
          </a:ln>
        </p:spPr>
      </p:sp>
      <p:sp>
        <p:nvSpPr>
          <p:cNvPr id="45" name="TextBox 24">
            <a:extLst>
              <a:ext uri="{FF2B5EF4-FFF2-40B4-BE49-F238E27FC236}">
                <a16:creationId xmlns:a16="http://schemas.microsoft.com/office/drawing/2014/main" id="{F5984702-D790-5786-66C1-1888661CABD6}"/>
              </a:ext>
            </a:extLst>
          </p:cNvPr>
          <p:cNvSpPr txBox="1"/>
          <p:nvPr/>
        </p:nvSpPr>
        <p:spPr>
          <a:xfrm>
            <a:off x="2048884" y="5139978"/>
            <a:ext cx="3958878" cy="2445670"/>
          </a:xfrm>
          <a:prstGeom prst="rect">
            <a:avLst/>
          </a:prstGeom>
        </p:spPr>
        <p:txBody>
          <a:bodyPr wrap="square" lIns="0" tIns="0" rIns="0" bIns="0" rtlCol="0" anchor="t">
            <a:spAutoFit/>
          </a:bodyPr>
          <a:lstStyle/>
          <a:p>
            <a:pPr algn="just">
              <a:lnSpc>
                <a:spcPct val="150000"/>
              </a:lnSpc>
            </a:pPr>
            <a:r>
              <a:rPr lang="zh-CN" altLang="en-US">
                <a:solidFill>
                  <a:srgbClr val="767171"/>
                </a:solidFill>
                <a:latin typeface="HarmonyOS Sans SC Light" panose="00000400000000000000" pitchFamily="2" charset="-122"/>
                <a:ea typeface="HarmonyOS Sans SC Light" panose="00000400000000000000" pitchFamily="2" charset="-122"/>
              </a:rPr>
              <a:t>北斗星基增强系统</a:t>
            </a:r>
            <a:r>
              <a:rPr lang="zh-CN" altLang="en-US" sz="1800">
                <a:solidFill>
                  <a:srgbClr val="767171"/>
                </a:solidFill>
                <a:latin typeface="HarmonyOS Sans SC Light" panose="00000400000000000000" pitchFamily="2" charset="-122"/>
                <a:ea typeface="HarmonyOS Sans SC Light" panose="00000400000000000000" pitchFamily="2" charset="-122"/>
              </a:rPr>
              <a:t>创新集成设计星基增强服务，通过</a:t>
            </a:r>
            <a:r>
              <a:rPr lang="en-US" altLang="zh-CN" sz="1800">
                <a:solidFill>
                  <a:srgbClr val="767171"/>
                </a:solidFill>
                <a:latin typeface="HarmonyOS Sans SC Light" panose="00000400000000000000" pitchFamily="2" charset="-122"/>
                <a:ea typeface="HarmonyOS Sans SC Light" panose="00000400000000000000" pitchFamily="2" charset="-122"/>
              </a:rPr>
              <a:t>3</a:t>
            </a:r>
            <a:r>
              <a:rPr lang="zh-CN" altLang="en-US" sz="1800">
                <a:solidFill>
                  <a:srgbClr val="767171"/>
                </a:solidFill>
                <a:latin typeface="HarmonyOS Sans SC Light" panose="00000400000000000000" pitchFamily="2" charset="-122"/>
                <a:ea typeface="HarmonyOS Sans SC Light" panose="00000400000000000000" pitchFamily="2" charset="-122"/>
              </a:rPr>
              <a:t>颗地球静止轨道卫星，旨在向中国及周边地区用户提供符合国际标准的</a:t>
            </a:r>
            <a:r>
              <a:rPr lang="en-US" altLang="zh-CN" sz="1800">
                <a:solidFill>
                  <a:srgbClr val="0159BA"/>
                </a:solidFill>
                <a:latin typeface="HarmonyOS Sans SC" panose="00000500000000000000" pitchFamily="2" charset="-122"/>
                <a:ea typeface="HarmonyOS Sans SC" panose="00000500000000000000" pitchFamily="2" charset="-122"/>
              </a:rPr>
              <a:t>Ⅰ</a:t>
            </a:r>
            <a:r>
              <a:rPr lang="zh-CN" altLang="en-US" sz="1800">
                <a:solidFill>
                  <a:srgbClr val="0159BA"/>
                </a:solidFill>
                <a:latin typeface="HarmonyOS Sans SC" panose="00000500000000000000" pitchFamily="2" charset="-122"/>
                <a:ea typeface="HarmonyOS Sans SC" panose="00000500000000000000" pitchFamily="2" charset="-122"/>
              </a:rPr>
              <a:t>类精密进近服务</a:t>
            </a:r>
            <a:r>
              <a:rPr lang="zh-CN" altLang="en-US" sz="1800">
                <a:solidFill>
                  <a:srgbClr val="767171"/>
                </a:solidFill>
                <a:latin typeface="HarmonyOS Sans SC Light" panose="00000400000000000000" pitchFamily="2" charset="-122"/>
                <a:ea typeface="HarmonyOS Sans SC Light" panose="00000400000000000000" pitchFamily="2" charset="-122"/>
              </a:rPr>
              <a:t>，支持单频及双频多星座两种增强服务模式，可为交通运输领域提供安全保障。</a:t>
            </a:r>
            <a:endParaRPr lang="en-US" sz="1800">
              <a:solidFill>
                <a:srgbClr val="767171"/>
              </a:solidFill>
              <a:latin typeface="HarmonyOS Sans SC Light" panose="00000400000000000000" pitchFamily="2" charset="-122"/>
              <a:ea typeface="HarmonyOS Sans SC Light" panose="00000400000000000000" pitchFamily="2" charset="-122"/>
            </a:endParaRPr>
          </a:p>
        </p:txBody>
      </p:sp>
      <p:grpSp>
        <p:nvGrpSpPr>
          <p:cNvPr id="50" name="Group 6">
            <a:extLst>
              <a:ext uri="{FF2B5EF4-FFF2-40B4-BE49-F238E27FC236}">
                <a16:creationId xmlns:a16="http://schemas.microsoft.com/office/drawing/2014/main" id="{00A475C2-9C90-8C7B-5F72-26155D9849F1}"/>
              </a:ext>
            </a:extLst>
          </p:cNvPr>
          <p:cNvGrpSpPr/>
          <p:nvPr/>
        </p:nvGrpSpPr>
        <p:grpSpPr>
          <a:xfrm>
            <a:off x="7696200" y="3663251"/>
            <a:ext cx="5178367" cy="5433917"/>
            <a:chOff x="0" y="0"/>
            <a:chExt cx="5220843" cy="7245223"/>
          </a:xfrm>
        </p:grpSpPr>
        <p:sp>
          <p:nvSpPr>
            <p:cNvPr id="51" name="Freeform 7">
              <a:extLst>
                <a:ext uri="{FF2B5EF4-FFF2-40B4-BE49-F238E27FC236}">
                  <a16:creationId xmlns:a16="http://schemas.microsoft.com/office/drawing/2014/main" id="{DB789754-09D5-FB65-92E2-BC10CE2DD80D}"/>
                </a:ext>
              </a:extLst>
            </p:cNvPr>
            <p:cNvSpPr/>
            <p:nvPr/>
          </p:nvSpPr>
          <p:spPr>
            <a:xfrm>
              <a:off x="0" y="0"/>
              <a:ext cx="5220843" cy="7245223"/>
            </a:xfrm>
            <a:custGeom>
              <a:avLst/>
              <a:gdLst/>
              <a:ahLst/>
              <a:cxnLst/>
              <a:rect l="l" t="t" r="r" b="b"/>
              <a:pathLst>
                <a:path w="5220843" h="7245223">
                  <a:moveTo>
                    <a:pt x="0" y="0"/>
                  </a:moveTo>
                  <a:lnTo>
                    <a:pt x="5220843" y="0"/>
                  </a:lnTo>
                  <a:lnTo>
                    <a:pt x="5220843" y="7245223"/>
                  </a:lnTo>
                  <a:lnTo>
                    <a:pt x="0" y="7245223"/>
                  </a:lnTo>
                  <a:close/>
                </a:path>
              </a:pathLst>
            </a:custGeom>
            <a:solidFill>
              <a:srgbClr val="FFFFFF"/>
            </a:solidFill>
          </p:spPr>
        </p:sp>
      </p:grpSp>
      <p:sp>
        <p:nvSpPr>
          <p:cNvPr id="52" name="TextBox 22">
            <a:extLst>
              <a:ext uri="{FF2B5EF4-FFF2-40B4-BE49-F238E27FC236}">
                <a16:creationId xmlns:a16="http://schemas.microsoft.com/office/drawing/2014/main" id="{EEE9D6DA-FDF9-081B-D7ED-EE749E162F09}"/>
              </a:ext>
            </a:extLst>
          </p:cNvPr>
          <p:cNvSpPr txBox="1"/>
          <p:nvPr/>
        </p:nvSpPr>
        <p:spPr>
          <a:xfrm>
            <a:off x="8252413" y="4230173"/>
            <a:ext cx="2890638" cy="461665"/>
          </a:xfrm>
          <a:prstGeom prst="rect">
            <a:avLst/>
          </a:prstGeom>
        </p:spPr>
        <p:txBody>
          <a:bodyPr wrap="square" lIns="0" tIns="0" rIns="0" bIns="0" rtlCol="0" anchor="t">
            <a:spAutoFit/>
          </a:bodyPr>
          <a:lstStyle/>
          <a:p>
            <a:pPr algn="l">
              <a:lnSpc>
                <a:spcPts val="3600"/>
              </a:lnSpc>
            </a:pPr>
            <a:r>
              <a:rPr lang="zh-CN" altLang="en-US" sz="3000">
                <a:solidFill>
                  <a:srgbClr val="0159BA"/>
                </a:solidFill>
                <a:latin typeface="HarmonyOS Sans SC Black" panose="00000A00000000000000" pitchFamily="2" charset="-122"/>
                <a:ea typeface="HarmonyOS Sans SC Black" panose="00000A00000000000000" pitchFamily="2" charset="-122"/>
              </a:rPr>
              <a:t>地基增强服务</a:t>
            </a:r>
            <a:endParaRPr lang="en-US" sz="3000">
              <a:solidFill>
                <a:srgbClr val="0159BA"/>
              </a:solidFill>
              <a:latin typeface="HarmonyOS Sans SC Black" panose="00000A00000000000000" pitchFamily="2" charset="-122"/>
              <a:ea typeface="HarmonyOS Sans SC Black" panose="00000A00000000000000" pitchFamily="2" charset="-122"/>
            </a:endParaRPr>
          </a:p>
        </p:txBody>
      </p:sp>
      <p:sp>
        <p:nvSpPr>
          <p:cNvPr id="53" name="AutoShape 23">
            <a:extLst>
              <a:ext uri="{FF2B5EF4-FFF2-40B4-BE49-F238E27FC236}">
                <a16:creationId xmlns:a16="http://schemas.microsoft.com/office/drawing/2014/main" id="{302BE4BB-F729-6C49-F3DF-FB7E647E5C1D}"/>
              </a:ext>
            </a:extLst>
          </p:cNvPr>
          <p:cNvSpPr/>
          <p:nvPr/>
        </p:nvSpPr>
        <p:spPr>
          <a:xfrm rot="10789614">
            <a:off x="8314366" y="4920922"/>
            <a:ext cx="2922389" cy="0"/>
          </a:xfrm>
          <a:prstGeom prst="line">
            <a:avLst/>
          </a:prstGeom>
          <a:ln w="9525" cap="rnd">
            <a:solidFill>
              <a:srgbClr val="44546A"/>
            </a:solidFill>
            <a:prstDash val="solid"/>
            <a:headEnd type="none" w="sm" len="sm"/>
            <a:tailEnd type="none" w="sm" len="sm"/>
          </a:ln>
        </p:spPr>
      </p:sp>
      <p:sp>
        <p:nvSpPr>
          <p:cNvPr id="54" name="TextBox 24">
            <a:extLst>
              <a:ext uri="{FF2B5EF4-FFF2-40B4-BE49-F238E27FC236}">
                <a16:creationId xmlns:a16="http://schemas.microsoft.com/office/drawing/2014/main" id="{BC1CAE01-9AD2-0BC5-90B6-0DF854CE562B}"/>
              </a:ext>
            </a:extLst>
          </p:cNvPr>
          <p:cNvSpPr txBox="1"/>
          <p:nvPr/>
        </p:nvSpPr>
        <p:spPr>
          <a:xfrm>
            <a:off x="8252413" y="5139978"/>
            <a:ext cx="3939587" cy="2445670"/>
          </a:xfrm>
          <a:prstGeom prst="rect">
            <a:avLst/>
          </a:prstGeom>
        </p:spPr>
        <p:txBody>
          <a:bodyPr wrap="square" lIns="0" tIns="0" rIns="0" bIns="0" rtlCol="0" anchor="t">
            <a:spAutoFit/>
          </a:bodyPr>
          <a:lstStyle/>
          <a:p>
            <a:pPr algn="just">
              <a:lnSpc>
                <a:spcPct val="150000"/>
              </a:lnSpc>
            </a:pPr>
            <a:r>
              <a:rPr lang="zh-CN" altLang="en-US">
                <a:solidFill>
                  <a:srgbClr val="767171"/>
                </a:solidFill>
                <a:latin typeface="HarmonyOS Sans SC Light" panose="00000400000000000000" pitchFamily="2" charset="-122"/>
                <a:ea typeface="HarmonyOS Sans SC Light" panose="00000400000000000000" pitchFamily="2" charset="-122"/>
              </a:rPr>
              <a:t>北斗地基增强系统由</a:t>
            </a:r>
            <a:r>
              <a:rPr lang="en-US" altLang="zh-CN">
                <a:solidFill>
                  <a:srgbClr val="0159BA"/>
                </a:solidFill>
                <a:latin typeface="HarmonyOS Sans SC" panose="00000500000000000000" pitchFamily="2" charset="-122"/>
                <a:ea typeface="HarmonyOS Sans SC" panose="00000500000000000000" pitchFamily="2" charset="-122"/>
              </a:rPr>
              <a:t>2700</a:t>
            </a:r>
            <a:r>
              <a:rPr lang="zh-CN" altLang="en-US">
                <a:solidFill>
                  <a:srgbClr val="0159BA"/>
                </a:solidFill>
                <a:latin typeface="HarmonyOS Sans SC" panose="00000500000000000000" pitchFamily="2" charset="-122"/>
                <a:ea typeface="HarmonyOS Sans SC" panose="00000500000000000000" pitchFamily="2" charset="-122"/>
              </a:rPr>
              <a:t>多个地面参考站点</a:t>
            </a:r>
            <a:r>
              <a:rPr lang="zh-CN" altLang="en-US">
                <a:solidFill>
                  <a:srgbClr val="767171"/>
                </a:solidFill>
                <a:latin typeface="HarmonyOS Sans SC Light" panose="00000400000000000000" pitchFamily="2" charset="-122"/>
                <a:ea typeface="HarmonyOS Sans SC Light" panose="00000400000000000000" pitchFamily="2" charset="-122"/>
              </a:rPr>
              <a:t>和数个数据处理中心组成。其利用北斗</a:t>
            </a:r>
            <a:r>
              <a:rPr lang="en-US" altLang="zh-CN">
                <a:solidFill>
                  <a:srgbClr val="767171"/>
                </a:solidFill>
                <a:latin typeface="HarmonyOS Sans SC Light" panose="00000400000000000000" pitchFamily="2" charset="-122"/>
                <a:ea typeface="HarmonyOS Sans SC Light" panose="00000400000000000000" pitchFamily="2" charset="-122"/>
              </a:rPr>
              <a:t>/GNSS</a:t>
            </a:r>
            <a:r>
              <a:rPr lang="zh-CN" altLang="en-US">
                <a:solidFill>
                  <a:srgbClr val="767171"/>
                </a:solidFill>
                <a:latin typeface="HarmonyOS Sans SC Light" panose="00000400000000000000" pitchFamily="2" charset="-122"/>
                <a:ea typeface="HarmonyOS Sans SC Light" panose="00000400000000000000" pitchFamily="2" charset="-122"/>
              </a:rPr>
              <a:t>高精度接收机，通过地面基准站网，利用卫星、移动通信、数字广播等播发手段，提供</a:t>
            </a:r>
            <a:r>
              <a:rPr lang="en-US" altLang="zh-CN">
                <a:solidFill>
                  <a:srgbClr val="767171"/>
                </a:solidFill>
                <a:latin typeface="HarmonyOS Sans SC Light" panose="00000400000000000000" pitchFamily="2" charset="-122"/>
                <a:ea typeface="HarmonyOS Sans SC Light" panose="00000400000000000000" pitchFamily="2" charset="-122"/>
              </a:rPr>
              <a:t>1-2</a:t>
            </a:r>
            <a:r>
              <a:rPr lang="zh-CN" altLang="en-US">
                <a:solidFill>
                  <a:srgbClr val="767171"/>
                </a:solidFill>
                <a:latin typeface="HarmonyOS Sans SC Light" panose="00000400000000000000" pitchFamily="2" charset="-122"/>
                <a:ea typeface="HarmonyOS Sans SC Light" panose="00000400000000000000" pitchFamily="2" charset="-122"/>
              </a:rPr>
              <a:t>米、分米级和厘米级实时高精度导航定位服务。</a:t>
            </a:r>
          </a:p>
        </p:txBody>
      </p:sp>
      <p:pic>
        <p:nvPicPr>
          <p:cNvPr id="60" name="图形 59">
            <a:extLst>
              <a:ext uri="{FF2B5EF4-FFF2-40B4-BE49-F238E27FC236}">
                <a16:creationId xmlns:a16="http://schemas.microsoft.com/office/drawing/2014/main" id="{83E6AAD2-5127-3550-8ACA-A2BE4CC86F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398980" y="7647837"/>
            <a:ext cx="1101290" cy="1101290"/>
          </a:xfrm>
          <a:prstGeom prst="rect">
            <a:avLst/>
          </a:prstGeom>
        </p:spPr>
      </p:pic>
      <p:pic>
        <p:nvPicPr>
          <p:cNvPr id="61" name="图形 60">
            <a:extLst>
              <a:ext uri="{FF2B5EF4-FFF2-40B4-BE49-F238E27FC236}">
                <a16:creationId xmlns:a16="http://schemas.microsoft.com/office/drawing/2014/main" id="{95CE15F2-09A2-2192-57A7-D16F8E8C7D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181600" y="7656588"/>
            <a:ext cx="1101290" cy="1101290"/>
          </a:xfrm>
          <a:prstGeom prst="rect">
            <a:avLst/>
          </a:prstGeom>
        </p:spPr>
      </p:pic>
      <p:sp>
        <p:nvSpPr>
          <p:cNvPr id="15" name="AutoShape 19">
            <a:extLst>
              <a:ext uri="{FF2B5EF4-FFF2-40B4-BE49-F238E27FC236}">
                <a16:creationId xmlns:a16="http://schemas.microsoft.com/office/drawing/2014/main" id="{98A59AF3-5614-3B29-6443-E7401076E498}"/>
              </a:ext>
            </a:extLst>
          </p:cNvPr>
          <p:cNvSpPr/>
          <p:nvPr/>
        </p:nvSpPr>
        <p:spPr>
          <a:xfrm rot="10776704">
            <a:off x="15026529" y="2633663"/>
            <a:ext cx="1405630" cy="0"/>
          </a:xfrm>
          <a:prstGeom prst="line">
            <a:avLst/>
          </a:prstGeom>
          <a:ln w="9525" cap="rnd">
            <a:solidFill>
              <a:srgbClr val="44546A"/>
            </a:solidFill>
            <a:prstDash val="solid"/>
            <a:headEnd type="none" w="sm" len="sm"/>
            <a:tailEnd type="none" w="sm" len="sm"/>
          </a:ln>
        </p:spPr>
      </p:sp>
      <p:pic>
        <p:nvPicPr>
          <p:cNvPr id="16" name="图形 15">
            <a:extLst>
              <a:ext uri="{FF2B5EF4-FFF2-40B4-BE49-F238E27FC236}">
                <a16:creationId xmlns:a16="http://schemas.microsoft.com/office/drawing/2014/main" id="{27242664-356F-8B95-11BC-BEA5A67760E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384106" y="2872946"/>
            <a:ext cx="678579" cy="678579"/>
          </a:xfrm>
          <a:prstGeom prst="rect">
            <a:avLst/>
          </a:prstGeom>
        </p:spPr>
      </p:pic>
      <p:grpSp>
        <p:nvGrpSpPr>
          <p:cNvPr id="22" name="Group 22">
            <a:extLst>
              <a:ext uri="{FF2B5EF4-FFF2-40B4-BE49-F238E27FC236}">
                <a16:creationId xmlns:a16="http://schemas.microsoft.com/office/drawing/2014/main" id="{28EDB958-F7B0-E6E4-D256-118F3E174805}"/>
              </a:ext>
            </a:extLst>
          </p:cNvPr>
          <p:cNvGrpSpPr/>
          <p:nvPr/>
        </p:nvGrpSpPr>
        <p:grpSpPr>
          <a:xfrm>
            <a:off x="14835147" y="5571454"/>
            <a:ext cx="966214" cy="966214"/>
            <a:chOff x="0" y="0"/>
            <a:chExt cx="1288286" cy="1288286"/>
          </a:xfrm>
        </p:grpSpPr>
        <p:sp>
          <p:nvSpPr>
            <p:cNvPr id="23" name="Freeform 23">
              <a:extLst>
                <a:ext uri="{FF2B5EF4-FFF2-40B4-BE49-F238E27FC236}">
                  <a16:creationId xmlns:a16="http://schemas.microsoft.com/office/drawing/2014/main" id="{F74A58A3-B803-35F2-3B66-D638F293C3AA}"/>
                </a:ext>
              </a:extLst>
            </p:cNvPr>
            <p:cNvSpPr/>
            <p:nvPr/>
          </p:nvSpPr>
          <p:spPr>
            <a:xfrm>
              <a:off x="0" y="0"/>
              <a:ext cx="1288288" cy="1288288"/>
            </a:xfrm>
            <a:custGeom>
              <a:avLst/>
              <a:gdLst/>
              <a:ahLst/>
              <a:cxnLst/>
              <a:rect l="l" t="t" r="r" b="b"/>
              <a:pathLst>
                <a:path w="1288288" h="1288288">
                  <a:moveTo>
                    <a:pt x="0" y="644144"/>
                  </a:moveTo>
                  <a:cubicBezTo>
                    <a:pt x="0" y="288417"/>
                    <a:pt x="288417" y="0"/>
                    <a:pt x="644144" y="0"/>
                  </a:cubicBezTo>
                  <a:cubicBezTo>
                    <a:pt x="999871" y="0"/>
                    <a:pt x="1288288" y="288417"/>
                    <a:pt x="1288288" y="644144"/>
                  </a:cubicBezTo>
                  <a:cubicBezTo>
                    <a:pt x="1288288" y="999871"/>
                    <a:pt x="999871" y="1288288"/>
                    <a:pt x="644144" y="1288288"/>
                  </a:cubicBezTo>
                  <a:cubicBezTo>
                    <a:pt x="288417" y="1288288"/>
                    <a:pt x="0" y="999871"/>
                    <a:pt x="0" y="644144"/>
                  </a:cubicBezTo>
                  <a:close/>
                </a:path>
              </a:pathLst>
            </a:custGeom>
            <a:solidFill>
              <a:srgbClr val="FFFFFF"/>
            </a:solidFill>
          </p:spPr>
        </p:sp>
      </p:grpSp>
      <p:pic>
        <p:nvPicPr>
          <p:cNvPr id="33" name="图形 32">
            <a:extLst>
              <a:ext uri="{FF2B5EF4-FFF2-40B4-BE49-F238E27FC236}">
                <a16:creationId xmlns:a16="http://schemas.microsoft.com/office/drawing/2014/main" id="{AF3DA30B-049E-081A-98EA-75B56DE2C93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4978963" y="5715271"/>
            <a:ext cx="678579" cy="678579"/>
          </a:xfrm>
          <a:prstGeom prst="rect">
            <a:avLst/>
          </a:prstGeom>
        </p:spPr>
      </p:pic>
      <p:sp>
        <p:nvSpPr>
          <p:cNvPr id="24" name="AutoShape 21">
            <a:extLst>
              <a:ext uri="{FF2B5EF4-FFF2-40B4-BE49-F238E27FC236}">
                <a16:creationId xmlns:a16="http://schemas.microsoft.com/office/drawing/2014/main" id="{DC9C6C16-C907-18E8-E5BF-8304BB8930EF}"/>
              </a:ext>
            </a:extLst>
          </p:cNvPr>
          <p:cNvSpPr/>
          <p:nvPr/>
        </p:nvSpPr>
        <p:spPr>
          <a:xfrm rot="10776704">
            <a:off x="14615438" y="5292875"/>
            <a:ext cx="1405630" cy="0"/>
          </a:xfrm>
          <a:prstGeom prst="line">
            <a:avLst/>
          </a:prstGeom>
          <a:ln w="9525" cap="rnd">
            <a:solidFill>
              <a:schemeClr val="bg1"/>
            </a:solidFill>
            <a:prstDash val="solid"/>
            <a:headEnd type="none" w="sm" len="sm"/>
            <a:tailEnd type="none" w="sm" len="sm"/>
          </a:ln>
        </p:spPr>
      </p:sp>
      <p:grpSp>
        <p:nvGrpSpPr>
          <p:cNvPr id="25" name="Group 22">
            <a:extLst>
              <a:ext uri="{FF2B5EF4-FFF2-40B4-BE49-F238E27FC236}">
                <a16:creationId xmlns:a16="http://schemas.microsoft.com/office/drawing/2014/main" id="{2A061458-3F22-593B-8CEF-657EE8697544}"/>
              </a:ext>
            </a:extLst>
          </p:cNvPr>
          <p:cNvGrpSpPr/>
          <p:nvPr/>
        </p:nvGrpSpPr>
        <p:grpSpPr>
          <a:xfrm>
            <a:off x="14835147" y="6920486"/>
            <a:ext cx="966214" cy="966214"/>
            <a:chOff x="0" y="0"/>
            <a:chExt cx="1288286" cy="1288286"/>
          </a:xfrm>
        </p:grpSpPr>
        <p:sp>
          <p:nvSpPr>
            <p:cNvPr id="26" name="Freeform 23">
              <a:extLst>
                <a:ext uri="{FF2B5EF4-FFF2-40B4-BE49-F238E27FC236}">
                  <a16:creationId xmlns:a16="http://schemas.microsoft.com/office/drawing/2014/main" id="{4E5BE0AF-0D1C-F44A-430E-9109C04F8A97}"/>
                </a:ext>
              </a:extLst>
            </p:cNvPr>
            <p:cNvSpPr/>
            <p:nvPr/>
          </p:nvSpPr>
          <p:spPr>
            <a:xfrm>
              <a:off x="0" y="0"/>
              <a:ext cx="1288288" cy="1288288"/>
            </a:xfrm>
            <a:custGeom>
              <a:avLst/>
              <a:gdLst/>
              <a:ahLst/>
              <a:cxnLst/>
              <a:rect l="l" t="t" r="r" b="b"/>
              <a:pathLst>
                <a:path w="1288288" h="1288288">
                  <a:moveTo>
                    <a:pt x="0" y="644144"/>
                  </a:moveTo>
                  <a:cubicBezTo>
                    <a:pt x="0" y="288417"/>
                    <a:pt x="288417" y="0"/>
                    <a:pt x="644144" y="0"/>
                  </a:cubicBezTo>
                  <a:cubicBezTo>
                    <a:pt x="999871" y="0"/>
                    <a:pt x="1288288" y="288417"/>
                    <a:pt x="1288288" y="644144"/>
                  </a:cubicBezTo>
                  <a:cubicBezTo>
                    <a:pt x="1288288" y="999871"/>
                    <a:pt x="999871" y="1288288"/>
                    <a:pt x="644144" y="1288288"/>
                  </a:cubicBezTo>
                  <a:cubicBezTo>
                    <a:pt x="288417" y="1288288"/>
                    <a:pt x="0" y="999871"/>
                    <a:pt x="0" y="644144"/>
                  </a:cubicBezTo>
                  <a:close/>
                </a:path>
              </a:pathLst>
            </a:custGeom>
            <a:solidFill>
              <a:srgbClr val="FFFFFF"/>
            </a:solidFill>
          </p:spPr>
        </p:sp>
      </p:grpSp>
      <p:pic>
        <p:nvPicPr>
          <p:cNvPr id="34" name="图形 33">
            <a:extLst>
              <a:ext uri="{FF2B5EF4-FFF2-40B4-BE49-F238E27FC236}">
                <a16:creationId xmlns:a16="http://schemas.microsoft.com/office/drawing/2014/main" id="{71D7F014-363C-39E3-FAD4-FBA31FFF239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4968258" y="7064303"/>
            <a:ext cx="678579" cy="678579"/>
          </a:xfrm>
          <a:prstGeom prst="rect">
            <a:avLst/>
          </a:prstGeom>
        </p:spPr>
      </p:pic>
      <p:sp>
        <p:nvSpPr>
          <p:cNvPr id="27" name="AutoShape 18">
            <a:extLst>
              <a:ext uri="{FF2B5EF4-FFF2-40B4-BE49-F238E27FC236}">
                <a16:creationId xmlns:a16="http://schemas.microsoft.com/office/drawing/2014/main" id="{2EC8F1EC-46F5-E6BB-161A-467B16310C7F}"/>
              </a:ext>
            </a:extLst>
          </p:cNvPr>
          <p:cNvSpPr/>
          <p:nvPr/>
        </p:nvSpPr>
        <p:spPr>
          <a:xfrm rot="10776704">
            <a:off x="15020581" y="3894363"/>
            <a:ext cx="1405630" cy="0"/>
          </a:xfrm>
          <a:prstGeom prst="line">
            <a:avLst/>
          </a:prstGeom>
          <a:ln w="9525" cap="rnd">
            <a:solidFill>
              <a:srgbClr val="44546A"/>
            </a:solidFill>
            <a:prstDash val="solid"/>
            <a:headEnd type="none" w="sm" len="sm"/>
            <a:tailEnd type="none" w="sm" len="sm"/>
          </a:ln>
        </p:spPr>
      </p:sp>
      <p:pic>
        <p:nvPicPr>
          <p:cNvPr id="28" name="图形 27">
            <a:extLst>
              <a:ext uri="{FF2B5EF4-FFF2-40B4-BE49-F238E27FC236}">
                <a16:creationId xmlns:a16="http://schemas.microsoft.com/office/drawing/2014/main" id="{98108B69-19BD-95A6-DEC8-ED63254E8B3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15384106" y="4229100"/>
            <a:ext cx="678579" cy="678579"/>
          </a:xfrm>
          <a:prstGeom prst="rect">
            <a:avLst/>
          </a:prstGeom>
        </p:spPr>
      </p:pic>
      <p:sp>
        <p:nvSpPr>
          <p:cNvPr id="29" name="AutoShape 18">
            <a:extLst>
              <a:ext uri="{FF2B5EF4-FFF2-40B4-BE49-F238E27FC236}">
                <a16:creationId xmlns:a16="http://schemas.microsoft.com/office/drawing/2014/main" id="{3A6C3866-F3FF-EA89-4B46-3013164D2EE4}"/>
              </a:ext>
            </a:extLst>
          </p:cNvPr>
          <p:cNvSpPr/>
          <p:nvPr/>
        </p:nvSpPr>
        <p:spPr>
          <a:xfrm rot="10776704">
            <a:off x="14601194" y="6715843"/>
            <a:ext cx="1405630" cy="0"/>
          </a:xfrm>
          <a:prstGeom prst="line">
            <a:avLst/>
          </a:prstGeom>
          <a:ln w="9525" cap="rnd">
            <a:solidFill>
              <a:schemeClr val="bg1"/>
            </a:solidFill>
            <a:prstDash val="solid"/>
            <a:headEnd type="none" w="sm" len="sm"/>
            <a:tailEnd type="none" w="sm" len="sm"/>
          </a:ln>
        </p:spPr>
      </p:sp>
    </p:spTree>
    <p:extLst>
      <p:ext uri="{BB962C8B-B14F-4D97-AF65-F5344CB8AC3E}">
        <p14:creationId xmlns:p14="http://schemas.microsoft.com/office/powerpoint/2010/main" val="4225433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30946" cy="10287000"/>
          </a:xfrm>
          <a:custGeom>
            <a:avLst/>
            <a:gdLst/>
            <a:ahLst/>
            <a:cxnLst/>
            <a:rect l="l" t="t" r="r" b="b"/>
            <a:pathLst>
              <a:path w="9730946" h="10287000">
                <a:moveTo>
                  <a:pt x="0" y="0"/>
                </a:moveTo>
                <a:lnTo>
                  <a:pt x="9730946" y="0"/>
                </a:lnTo>
                <a:lnTo>
                  <a:pt x="973094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7" name="Group 5">
            <a:extLst>
              <a:ext uri="{FF2B5EF4-FFF2-40B4-BE49-F238E27FC236}">
                <a16:creationId xmlns:a16="http://schemas.microsoft.com/office/drawing/2014/main" id="{6A0D8A2B-0F13-EDB2-3391-F06B1A8AB0F4}"/>
              </a:ext>
            </a:extLst>
          </p:cNvPr>
          <p:cNvGrpSpPr/>
          <p:nvPr/>
        </p:nvGrpSpPr>
        <p:grpSpPr>
          <a:xfrm>
            <a:off x="1583532" y="2020329"/>
            <a:ext cx="14692980" cy="6246305"/>
            <a:chOff x="0" y="0"/>
            <a:chExt cx="19590640" cy="8328407"/>
          </a:xfrm>
        </p:grpSpPr>
        <p:sp>
          <p:nvSpPr>
            <p:cNvPr id="28" name="Freeform 6">
              <a:extLst>
                <a:ext uri="{FF2B5EF4-FFF2-40B4-BE49-F238E27FC236}">
                  <a16:creationId xmlns:a16="http://schemas.microsoft.com/office/drawing/2014/main" id="{CB0803C5-0954-5AE7-2221-E10112EDD34F}"/>
                </a:ext>
              </a:extLst>
            </p:cNvPr>
            <p:cNvSpPr/>
            <p:nvPr/>
          </p:nvSpPr>
          <p:spPr>
            <a:xfrm>
              <a:off x="0" y="0"/>
              <a:ext cx="19590640" cy="8328407"/>
            </a:xfrm>
            <a:custGeom>
              <a:avLst/>
              <a:gdLst/>
              <a:ahLst/>
              <a:cxnLst/>
              <a:rect l="l" t="t" r="r" b="b"/>
              <a:pathLst>
                <a:path w="19590640" h="8328406">
                  <a:moveTo>
                    <a:pt x="0" y="370713"/>
                  </a:moveTo>
                  <a:cubicBezTo>
                    <a:pt x="0" y="165989"/>
                    <a:pt x="165989" y="0"/>
                    <a:pt x="370713" y="0"/>
                  </a:cubicBezTo>
                  <a:lnTo>
                    <a:pt x="19219926" y="0"/>
                  </a:lnTo>
                  <a:cubicBezTo>
                    <a:pt x="19424650" y="0"/>
                    <a:pt x="19590640" y="165989"/>
                    <a:pt x="19590640" y="370713"/>
                  </a:cubicBezTo>
                  <a:lnTo>
                    <a:pt x="19590640" y="7957693"/>
                  </a:lnTo>
                  <a:cubicBezTo>
                    <a:pt x="19590640" y="8162417"/>
                    <a:pt x="19424650" y="8328406"/>
                    <a:pt x="19219926" y="8328406"/>
                  </a:cubicBezTo>
                  <a:lnTo>
                    <a:pt x="370713" y="8328406"/>
                  </a:lnTo>
                  <a:cubicBezTo>
                    <a:pt x="165989" y="8328406"/>
                    <a:pt x="0" y="8162544"/>
                    <a:pt x="0" y="7957693"/>
                  </a:cubicBezTo>
                  <a:close/>
                </a:path>
              </a:pathLst>
            </a:custGeom>
            <a:blipFill>
              <a:blip r:embed="rId4">
                <a:extLst>
                  <a:ext uri="{28A0092B-C50C-407E-A947-70E740481C1C}">
                    <a14:useLocalDpi xmlns:a14="http://schemas.microsoft.com/office/drawing/2010/main" val="0"/>
                  </a:ext>
                </a:extLst>
              </a:blip>
              <a:stretch>
                <a:fillRect/>
              </a:stretch>
            </a:blipFill>
          </p:spPr>
        </p:sp>
      </p:grpSp>
      <p:grpSp>
        <p:nvGrpSpPr>
          <p:cNvPr id="8" name="Group 8"/>
          <p:cNvGrpSpPr/>
          <p:nvPr/>
        </p:nvGrpSpPr>
        <p:grpSpPr>
          <a:xfrm>
            <a:off x="1583532" y="2020329"/>
            <a:ext cx="14749336" cy="6246342"/>
            <a:chOff x="0" y="0"/>
            <a:chExt cx="19665782" cy="8328456"/>
          </a:xfrm>
        </p:grpSpPr>
        <p:sp>
          <p:nvSpPr>
            <p:cNvPr id="9" name="Freeform 9"/>
            <p:cNvSpPr/>
            <p:nvPr/>
          </p:nvSpPr>
          <p:spPr>
            <a:xfrm>
              <a:off x="0" y="0"/>
              <a:ext cx="19665758" cy="8328406"/>
            </a:xfrm>
            <a:custGeom>
              <a:avLst/>
              <a:gdLst/>
              <a:ahLst/>
              <a:cxnLst/>
              <a:rect l="l" t="t" r="r" b="b"/>
              <a:pathLst>
                <a:path w="19665758" h="8328406">
                  <a:moveTo>
                    <a:pt x="0" y="370713"/>
                  </a:moveTo>
                  <a:cubicBezTo>
                    <a:pt x="0" y="165989"/>
                    <a:pt x="166192" y="0"/>
                    <a:pt x="371167" y="0"/>
                  </a:cubicBezTo>
                  <a:lnTo>
                    <a:pt x="19294590" y="0"/>
                  </a:lnTo>
                  <a:cubicBezTo>
                    <a:pt x="19499565" y="0"/>
                    <a:pt x="19665758" y="165989"/>
                    <a:pt x="19665758" y="370713"/>
                  </a:cubicBezTo>
                  <a:lnTo>
                    <a:pt x="19665758" y="7957693"/>
                  </a:lnTo>
                  <a:cubicBezTo>
                    <a:pt x="19665758" y="8162417"/>
                    <a:pt x="19499565" y="8328406"/>
                    <a:pt x="19294590" y="8328406"/>
                  </a:cubicBezTo>
                  <a:lnTo>
                    <a:pt x="371167" y="8328406"/>
                  </a:lnTo>
                  <a:cubicBezTo>
                    <a:pt x="166192" y="8328406"/>
                    <a:pt x="0" y="8162544"/>
                    <a:pt x="0" y="7957693"/>
                  </a:cubicBezTo>
                  <a:close/>
                </a:path>
              </a:pathLst>
            </a:custGeom>
            <a:gradFill rotWithShape="1">
              <a:gsLst>
                <a:gs pos="0">
                  <a:srgbClr val="0159BA">
                    <a:alpha val="100000"/>
                  </a:srgbClr>
                </a:gs>
                <a:gs pos="100000">
                  <a:srgbClr val="0159BA">
                    <a:alpha val="0"/>
                  </a:srgbClr>
                </a:gs>
              </a:gsLst>
              <a:lin ang="0"/>
            </a:gradFill>
          </p:spPr>
        </p:sp>
      </p:grpSp>
      <p:grpSp>
        <p:nvGrpSpPr>
          <p:cNvPr id="3" name="Group 3"/>
          <p:cNvGrpSpPr/>
          <p:nvPr/>
        </p:nvGrpSpPr>
        <p:grpSpPr>
          <a:xfrm>
            <a:off x="537519" y="852616"/>
            <a:ext cx="835691" cy="835691"/>
            <a:chOff x="0" y="0"/>
            <a:chExt cx="1114254" cy="1114254"/>
          </a:xfrm>
        </p:grpSpPr>
        <p:sp>
          <p:nvSpPr>
            <p:cNvPr id="4" name="Freeform 4"/>
            <p:cNvSpPr/>
            <p:nvPr/>
          </p:nvSpPr>
          <p:spPr>
            <a:xfrm>
              <a:off x="0" y="0"/>
              <a:ext cx="1114298" cy="1114298"/>
            </a:xfrm>
            <a:custGeom>
              <a:avLst/>
              <a:gdLst/>
              <a:ahLst/>
              <a:cxnLst/>
              <a:rect l="l" t="t" r="r" b="b"/>
              <a:pathLst>
                <a:path w="1114298" h="1114298">
                  <a:moveTo>
                    <a:pt x="0" y="557149"/>
                  </a:moveTo>
                  <a:cubicBezTo>
                    <a:pt x="0" y="249428"/>
                    <a:pt x="249428" y="0"/>
                    <a:pt x="557149" y="0"/>
                  </a:cubicBezTo>
                  <a:cubicBezTo>
                    <a:pt x="864870" y="0"/>
                    <a:pt x="1114298" y="249428"/>
                    <a:pt x="1114298" y="557149"/>
                  </a:cubicBezTo>
                  <a:cubicBezTo>
                    <a:pt x="1114298" y="864870"/>
                    <a:pt x="864870" y="1114298"/>
                    <a:pt x="557149" y="1114298"/>
                  </a:cubicBezTo>
                  <a:cubicBezTo>
                    <a:pt x="249428" y="1114298"/>
                    <a:pt x="0" y="864870"/>
                    <a:pt x="0" y="557149"/>
                  </a:cubicBezTo>
                  <a:close/>
                  <a:moveTo>
                    <a:pt x="278511" y="557149"/>
                  </a:moveTo>
                  <a:cubicBezTo>
                    <a:pt x="278511" y="710946"/>
                    <a:pt x="403225" y="835660"/>
                    <a:pt x="557022" y="835660"/>
                  </a:cubicBezTo>
                  <a:cubicBezTo>
                    <a:pt x="710819" y="835660"/>
                    <a:pt x="835660" y="710946"/>
                    <a:pt x="835660" y="557149"/>
                  </a:cubicBezTo>
                  <a:cubicBezTo>
                    <a:pt x="835660" y="403352"/>
                    <a:pt x="710946" y="278511"/>
                    <a:pt x="557149" y="278511"/>
                  </a:cubicBezTo>
                  <a:cubicBezTo>
                    <a:pt x="403352" y="278511"/>
                    <a:pt x="278511" y="403225"/>
                    <a:pt x="278511" y="557149"/>
                  </a:cubicBezTo>
                  <a:close/>
                </a:path>
              </a:pathLst>
            </a:custGeom>
            <a:solidFill>
              <a:srgbClr val="0159BA"/>
            </a:solidFill>
          </p:spPr>
        </p:sp>
      </p:grpSp>
      <p:sp>
        <p:nvSpPr>
          <p:cNvPr id="10" name="TextBox 10"/>
          <p:cNvSpPr txBox="1"/>
          <p:nvPr/>
        </p:nvSpPr>
        <p:spPr>
          <a:xfrm>
            <a:off x="2102931" y="4853519"/>
            <a:ext cx="10787204" cy="1381059"/>
          </a:xfrm>
          <a:prstGeom prst="rect">
            <a:avLst/>
          </a:prstGeom>
        </p:spPr>
        <p:txBody>
          <a:bodyPr lIns="0" tIns="0" rIns="0" bIns="0" rtlCol="0" anchor="t">
            <a:spAutoFit/>
          </a:bodyPr>
          <a:lstStyle/>
          <a:p>
            <a:pPr algn="l">
              <a:lnSpc>
                <a:spcPts val="10800"/>
              </a:lnSpc>
            </a:pPr>
            <a:r>
              <a:rPr lang="zh-CN" altLang="en-US" sz="9000">
                <a:solidFill>
                  <a:srgbClr val="FFFFFF"/>
                </a:solidFill>
                <a:ea typeface="HarmonyOS Sans SC Black" panose="00000A00000000000000" pitchFamily="2" charset="-122"/>
              </a:rPr>
              <a:t>核心技术</a:t>
            </a:r>
            <a:endParaRPr lang="en-US" sz="9000">
              <a:solidFill>
                <a:srgbClr val="FFFFFF"/>
              </a:solidFill>
              <a:ea typeface="HarmonyOS Sans SC Black" panose="00000A00000000000000" pitchFamily="2" charset="-122"/>
            </a:endParaRPr>
          </a:p>
        </p:txBody>
      </p:sp>
      <p:sp>
        <p:nvSpPr>
          <p:cNvPr id="11" name="TextBox 11"/>
          <p:cNvSpPr txBox="1"/>
          <p:nvPr/>
        </p:nvSpPr>
        <p:spPr>
          <a:xfrm>
            <a:off x="2191944" y="4273805"/>
            <a:ext cx="4430238" cy="551433"/>
          </a:xfrm>
          <a:prstGeom prst="rect">
            <a:avLst/>
          </a:prstGeom>
        </p:spPr>
        <p:txBody>
          <a:bodyPr lIns="0" tIns="0" rIns="0" bIns="0" rtlCol="0" anchor="t">
            <a:spAutoFit/>
          </a:bodyPr>
          <a:lstStyle/>
          <a:p>
            <a:pPr algn="l">
              <a:lnSpc>
                <a:spcPts val="4320"/>
              </a:lnSpc>
            </a:pPr>
            <a:r>
              <a:rPr lang="en-US" sz="3600">
                <a:solidFill>
                  <a:srgbClr val="FFFFFF"/>
                </a:solidFill>
                <a:latin typeface="Montserrat Ultra-Bold"/>
              </a:rPr>
              <a:t>PART FOUR</a:t>
            </a:r>
          </a:p>
        </p:txBody>
      </p:sp>
      <p:sp>
        <p:nvSpPr>
          <p:cNvPr id="12" name="Freeform 12"/>
          <p:cNvSpPr/>
          <p:nvPr/>
        </p:nvSpPr>
        <p:spPr>
          <a:xfrm>
            <a:off x="17007777" y="4236075"/>
            <a:ext cx="1280223" cy="1705314"/>
          </a:xfrm>
          <a:custGeom>
            <a:avLst/>
            <a:gdLst/>
            <a:ahLst/>
            <a:cxnLst/>
            <a:rect l="l" t="t" r="r" b="b"/>
            <a:pathLst>
              <a:path w="1280223" h="1705314">
                <a:moveTo>
                  <a:pt x="0" y="0"/>
                </a:moveTo>
                <a:lnTo>
                  <a:pt x="1280223" y="0"/>
                </a:lnTo>
                <a:lnTo>
                  <a:pt x="1280223" y="1705314"/>
                </a:lnTo>
                <a:lnTo>
                  <a:pt x="0" y="1705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7507992" y="4908459"/>
            <a:ext cx="221844" cy="360547"/>
          </a:xfrm>
          <a:custGeom>
            <a:avLst/>
            <a:gdLst/>
            <a:ahLst/>
            <a:cxnLst/>
            <a:rect l="l" t="t" r="r" b="b"/>
            <a:pathLst>
              <a:path w="221844" h="360547">
                <a:moveTo>
                  <a:pt x="0" y="0"/>
                </a:moveTo>
                <a:lnTo>
                  <a:pt x="221844" y="0"/>
                </a:lnTo>
                <a:lnTo>
                  <a:pt x="221844" y="360547"/>
                </a:lnTo>
                <a:lnTo>
                  <a:pt x="0" y="3605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7567798" y="5042949"/>
            <a:ext cx="320476" cy="91564"/>
            <a:chOff x="0" y="0"/>
            <a:chExt cx="427302" cy="122086"/>
          </a:xfrm>
        </p:grpSpPr>
        <p:sp>
          <p:nvSpPr>
            <p:cNvPr id="15" name="Freeform 15"/>
            <p:cNvSpPr/>
            <p:nvPr/>
          </p:nvSpPr>
          <p:spPr>
            <a:xfrm>
              <a:off x="0" y="0"/>
              <a:ext cx="427355" cy="122174"/>
            </a:xfrm>
            <a:custGeom>
              <a:avLst/>
              <a:gdLst/>
              <a:ahLst/>
              <a:cxnLst/>
              <a:rect l="l" t="t" r="r" b="b"/>
              <a:pathLst>
                <a:path w="427355" h="122174">
                  <a:moveTo>
                    <a:pt x="0" y="61087"/>
                  </a:moveTo>
                  <a:cubicBezTo>
                    <a:pt x="0" y="27305"/>
                    <a:pt x="27305" y="0"/>
                    <a:pt x="61087" y="0"/>
                  </a:cubicBezTo>
                  <a:lnTo>
                    <a:pt x="366268" y="0"/>
                  </a:lnTo>
                  <a:cubicBezTo>
                    <a:pt x="399923" y="0"/>
                    <a:pt x="427355" y="27305"/>
                    <a:pt x="427355" y="61087"/>
                  </a:cubicBezTo>
                  <a:cubicBezTo>
                    <a:pt x="427355" y="94869"/>
                    <a:pt x="400050" y="122174"/>
                    <a:pt x="366268" y="122174"/>
                  </a:cubicBezTo>
                  <a:lnTo>
                    <a:pt x="61087" y="122174"/>
                  </a:lnTo>
                  <a:cubicBezTo>
                    <a:pt x="27305" y="122047"/>
                    <a:pt x="0" y="94742"/>
                    <a:pt x="0" y="61087"/>
                  </a:cubicBezTo>
                  <a:close/>
                </a:path>
              </a:pathLst>
            </a:custGeom>
            <a:solidFill>
              <a:srgbClr val="0159BA"/>
            </a:solidFill>
          </p:spPr>
        </p:sp>
      </p:grpSp>
      <p:grpSp>
        <p:nvGrpSpPr>
          <p:cNvPr id="16" name="Group 16"/>
          <p:cNvGrpSpPr/>
          <p:nvPr/>
        </p:nvGrpSpPr>
        <p:grpSpPr>
          <a:xfrm>
            <a:off x="17931840" y="5034422"/>
            <a:ext cx="108620" cy="108619"/>
            <a:chOff x="0" y="0"/>
            <a:chExt cx="144826" cy="144826"/>
          </a:xfrm>
        </p:grpSpPr>
        <p:sp>
          <p:nvSpPr>
            <p:cNvPr id="17" name="Freeform 17"/>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18" name="Group 18"/>
          <p:cNvGrpSpPr/>
          <p:nvPr/>
        </p:nvGrpSpPr>
        <p:grpSpPr>
          <a:xfrm>
            <a:off x="18100094" y="5034422"/>
            <a:ext cx="108620" cy="108619"/>
            <a:chOff x="0" y="0"/>
            <a:chExt cx="144826" cy="144826"/>
          </a:xfrm>
        </p:grpSpPr>
        <p:sp>
          <p:nvSpPr>
            <p:cNvPr id="19" name="Freeform 19"/>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22" name="Group 22"/>
          <p:cNvGrpSpPr/>
          <p:nvPr/>
        </p:nvGrpSpPr>
        <p:grpSpPr>
          <a:xfrm>
            <a:off x="17206982" y="979716"/>
            <a:ext cx="509451" cy="509451"/>
            <a:chOff x="0" y="0"/>
            <a:chExt cx="679268" cy="679268"/>
          </a:xfrm>
        </p:grpSpPr>
        <p:sp>
          <p:nvSpPr>
            <p:cNvPr id="23" name="Freeform 23"/>
            <p:cNvSpPr/>
            <p:nvPr/>
          </p:nvSpPr>
          <p:spPr>
            <a:xfrm>
              <a:off x="0" y="0"/>
              <a:ext cx="679323" cy="679323"/>
            </a:xfrm>
            <a:custGeom>
              <a:avLst/>
              <a:gdLst/>
              <a:ahLst/>
              <a:cxnLst/>
              <a:rect l="l" t="t" r="r" b="b"/>
              <a:pathLst>
                <a:path w="679323" h="679323">
                  <a:moveTo>
                    <a:pt x="0" y="339598"/>
                  </a:moveTo>
                  <a:cubicBezTo>
                    <a:pt x="0" y="152019"/>
                    <a:pt x="152019" y="0"/>
                    <a:pt x="339598" y="0"/>
                  </a:cubicBezTo>
                  <a:cubicBezTo>
                    <a:pt x="527177" y="0"/>
                    <a:pt x="679323" y="152019"/>
                    <a:pt x="679323" y="339598"/>
                  </a:cubicBezTo>
                  <a:cubicBezTo>
                    <a:pt x="679323" y="527177"/>
                    <a:pt x="527177" y="679323"/>
                    <a:pt x="339598" y="679323"/>
                  </a:cubicBezTo>
                  <a:cubicBezTo>
                    <a:pt x="152019" y="679323"/>
                    <a:pt x="0" y="527177"/>
                    <a:pt x="0" y="339598"/>
                  </a:cubicBezTo>
                  <a:close/>
                </a:path>
              </a:pathLst>
            </a:custGeom>
            <a:solidFill>
              <a:srgbClr val="0159BA"/>
            </a:solidFill>
          </p:spPr>
        </p:sp>
      </p:grpSp>
      <p:sp>
        <p:nvSpPr>
          <p:cNvPr id="25" name="TextBox 25"/>
          <p:cNvSpPr txBox="1"/>
          <p:nvPr/>
        </p:nvSpPr>
        <p:spPr>
          <a:xfrm>
            <a:off x="2178108" y="6629286"/>
            <a:ext cx="6661092" cy="1044004"/>
          </a:xfrm>
          <a:prstGeom prst="rect">
            <a:avLst/>
          </a:prstGeom>
        </p:spPr>
        <p:txBody>
          <a:bodyPr wrap="square" lIns="0" tIns="0" rIns="0" bIns="0" rtlCol="0" anchor="t">
            <a:spAutoFit/>
          </a:bodyPr>
          <a:lstStyle/>
          <a:p>
            <a:pPr algn="just">
              <a:lnSpc>
                <a:spcPts val="2808"/>
              </a:lnSpc>
            </a:pPr>
            <a:r>
              <a:rPr lang="zh-CN" altLang="en-US" sz="1800">
                <a:solidFill>
                  <a:srgbClr val="FFFFFF"/>
                </a:solidFill>
                <a:latin typeface="HarmonyOS Sans SC Light" panose="00000400000000000000" pitchFamily="2" charset="-122"/>
                <a:ea typeface="HarmonyOS Sans SC Light" panose="00000400000000000000" pitchFamily="2" charset="-122"/>
              </a:rPr>
              <a:t>北斗全球系统信号设计来自频率资源、系统间的兼容性与互操作、知识产权等方面的严苛约束以及日益细化和更高性能的服务需求。经过不懈地努力，出现了多种具有北斗特色的创新性技术。</a:t>
            </a:r>
            <a:endParaRPr lang="en-US" sz="1800">
              <a:solidFill>
                <a:srgbClr val="FFFFFF"/>
              </a:solidFill>
              <a:latin typeface="HarmonyOS Sans SC Light" panose="00000400000000000000" pitchFamily="2" charset="-122"/>
              <a:ea typeface="HarmonyOS Sans SC Light" panose="00000400000000000000" pitchFamily="2" charset="-122"/>
            </a:endParaRPr>
          </a:p>
        </p:txBody>
      </p:sp>
      <p:sp>
        <p:nvSpPr>
          <p:cNvPr id="26" name="AutoShape 26"/>
          <p:cNvSpPr/>
          <p:nvPr/>
        </p:nvSpPr>
        <p:spPr>
          <a:xfrm rot="10795210">
            <a:off x="2198209" y="6392728"/>
            <a:ext cx="6836257" cy="0"/>
          </a:xfrm>
          <a:prstGeom prst="line">
            <a:avLst/>
          </a:prstGeom>
          <a:ln w="9525" cap="rnd">
            <a:solidFill>
              <a:srgbClr val="FFFFFF"/>
            </a:solidFill>
            <a:prstDash val="solid"/>
            <a:headEnd type="none" w="sm" len="sm"/>
            <a:tailEnd type="none" w="sm" len="sm"/>
          </a:ln>
        </p:spPr>
      </p:sp>
      <p:sp>
        <p:nvSpPr>
          <p:cNvPr id="5" name="TextBox 7">
            <a:extLst>
              <a:ext uri="{FF2B5EF4-FFF2-40B4-BE49-F238E27FC236}">
                <a16:creationId xmlns:a16="http://schemas.microsoft.com/office/drawing/2014/main" id="{5D9F4D9D-352B-3BD5-D100-24C6CE611515}"/>
              </a:ext>
            </a:extLst>
          </p:cNvPr>
          <p:cNvSpPr txBox="1"/>
          <p:nvPr/>
        </p:nvSpPr>
        <p:spPr>
          <a:xfrm>
            <a:off x="1674972" y="9009237"/>
            <a:ext cx="3780171" cy="248209"/>
          </a:xfrm>
          <a:prstGeom prst="rect">
            <a:avLst/>
          </a:prstGeom>
        </p:spPr>
        <p:txBody>
          <a:bodyPr lIns="0" tIns="0" rIns="0" bIns="0" rtlCol="0" anchor="t">
            <a:spAutoFit/>
          </a:bodyPr>
          <a:lstStyle/>
          <a:p>
            <a:pPr algn="just">
              <a:lnSpc>
                <a:spcPts val="1980"/>
              </a:lnSpc>
            </a:pPr>
            <a:r>
              <a:rPr lang="en-US" sz="1650">
                <a:solidFill>
                  <a:srgbClr val="ADB9CA"/>
                </a:solidFill>
                <a:latin typeface="Montserrat"/>
              </a:rPr>
              <a:t>www.beidou.gov.cn</a:t>
            </a:r>
          </a:p>
        </p:txBody>
      </p:sp>
      <p:sp>
        <p:nvSpPr>
          <p:cNvPr id="6" name="TextBox 22">
            <a:extLst>
              <a:ext uri="{FF2B5EF4-FFF2-40B4-BE49-F238E27FC236}">
                <a16:creationId xmlns:a16="http://schemas.microsoft.com/office/drawing/2014/main" id="{B8549E39-7BC3-7653-542A-D80979B81DBB}"/>
              </a:ext>
            </a:extLst>
          </p:cNvPr>
          <p:cNvSpPr txBox="1"/>
          <p:nvPr/>
        </p:nvSpPr>
        <p:spPr>
          <a:xfrm>
            <a:off x="14482422" y="1102994"/>
            <a:ext cx="3162967" cy="272510"/>
          </a:xfrm>
          <a:prstGeom prst="rect">
            <a:avLst/>
          </a:prstGeom>
        </p:spPr>
        <p:txBody>
          <a:bodyPr lIns="0" tIns="0" rIns="0" bIns="0" rtlCol="0" anchor="t">
            <a:spAutoFit/>
          </a:bodyPr>
          <a:lstStyle/>
          <a:p>
            <a:pPr algn="l">
              <a:lnSpc>
                <a:spcPts val="2160"/>
              </a:lnSpc>
            </a:pPr>
            <a:r>
              <a:rPr lang="zh-CN" altLang="en-US" sz="1800">
                <a:solidFill>
                  <a:srgbClr val="8497B0"/>
                </a:solidFill>
                <a:latin typeface="HarmonyOS Sans SC Medium" panose="00000600000000000000" pitchFamily="2" charset="-122"/>
                <a:ea typeface="HarmonyOS Sans SC Medium" panose="00000600000000000000" pitchFamily="2" charset="-122"/>
              </a:rPr>
              <a:t>计算机网络课程报告</a:t>
            </a:r>
            <a:endParaRPr lang="en-US" sz="1800">
              <a:solidFill>
                <a:srgbClr val="8497B0"/>
              </a:solidFill>
              <a:latin typeface="HarmonyOS Sans SC Medium" panose="00000600000000000000" pitchFamily="2" charset="-122"/>
              <a:ea typeface="HarmonyOS Sans SC Medium" panose="00000600000000000000" pitchFamily="2" charset="-122"/>
            </a:endParaRPr>
          </a:p>
        </p:txBody>
      </p:sp>
      <p:pic>
        <p:nvPicPr>
          <p:cNvPr id="29" name="Picture 4">
            <a:extLst>
              <a:ext uri="{FF2B5EF4-FFF2-40B4-BE49-F238E27FC236}">
                <a16:creationId xmlns:a16="http://schemas.microsoft.com/office/drawing/2014/main" id="{D4E69CA9-1C6C-5EF3-5243-C6725DA644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8772" y="852616"/>
            <a:ext cx="835724" cy="8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923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sp>
        <p:nvSpPr>
          <p:cNvPr id="2" name="Freeform 2"/>
          <p:cNvSpPr/>
          <p:nvPr/>
        </p:nvSpPr>
        <p:spPr>
          <a:xfrm>
            <a:off x="1217552" y="0"/>
            <a:ext cx="5626976" cy="10287000"/>
          </a:xfrm>
          <a:custGeom>
            <a:avLst/>
            <a:gdLst/>
            <a:ahLst/>
            <a:cxnLst/>
            <a:rect l="l" t="t" r="r" b="b"/>
            <a:pathLst>
              <a:path w="5626976" h="10287000">
                <a:moveTo>
                  <a:pt x="0" y="0"/>
                </a:moveTo>
                <a:lnTo>
                  <a:pt x="5626975" y="0"/>
                </a:lnTo>
                <a:lnTo>
                  <a:pt x="562697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4445" y="0"/>
            <a:ext cx="5750246" cy="10287000"/>
          </a:xfrm>
          <a:custGeom>
            <a:avLst/>
            <a:gdLst/>
            <a:ahLst/>
            <a:cxnLst/>
            <a:rect l="l" t="t" r="r" b="b"/>
            <a:pathLst>
              <a:path w="5750246" h="10287000">
                <a:moveTo>
                  <a:pt x="0" y="0"/>
                </a:moveTo>
                <a:lnTo>
                  <a:pt x="5750246" y="0"/>
                </a:lnTo>
                <a:lnTo>
                  <a:pt x="5750246"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598034" y="1040966"/>
            <a:ext cx="373857" cy="373857"/>
            <a:chOff x="0" y="0"/>
            <a:chExt cx="498476" cy="498476"/>
          </a:xfrm>
        </p:grpSpPr>
        <p:sp>
          <p:nvSpPr>
            <p:cNvPr id="5" name="Freeform 5"/>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6" name="AutoShape 6"/>
          <p:cNvSpPr/>
          <p:nvPr/>
        </p:nvSpPr>
        <p:spPr>
          <a:xfrm rot="10795543">
            <a:off x="9596036" y="5597287"/>
            <a:ext cx="7347707" cy="0"/>
          </a:xfrm>
          <a:prstGeom prst="line">
            <a:avLst/>
          </a:prstGeom>
          <a:ln w="9525" cap="rnd">
            <a:solidFill>
              <a:srgbClr val="44546A"/>
            </a:solidFill>
            <a:prstDash val="solid"/>
            <a:headEnd type="none" w="sm" len="sm"/>
            <a:tailEnd type="none" w="sm" len="sm"/>
          </a:ln>
        </p:spPr>
        <p:txBody>
          <a:bodyPr/>
          <a:lstStyle/>
          <a:p>
            <a:endParaRPr lang="zh-CN" altLang="en-US"/>
          </a:p>
        </p:txBody>
      </p:sp>
      <p:sp>
        <p:nvSpPr>
          <p:cNvPr id="7" name="Freeform 7"/>
          <p:cNvSpPr/>
          <p:nvPr/>
        </p:nvSpPr>
        <p:spPr>
          <a:xfrm>
            <a:off x="16555884" y="241843"/>
            <a:ext cx="1292530" cy="1292530"/>
          </a:xfrm>
          <a:custGeom>
            <a:avLst/>
            <a:gdLst/>
            <a:ahLst/>
            <a:cxnLst/>
            <a:rect l="l" t="t" r="r" b="b"/>
            <a:pathLst>
              <a:path w="1292530" h="1292530">
                <a:moveTo>
                  <a:pt x="0" y="0"/>
                </a:moveTo>
                <a:lnTo>
                  <a:pt x="1292530" y="0"/>
                </a:lnTo>
                <a:lnTo>
                  <a:pt x="1292530" y="1292531"/>
                </a:lnTo>
                <a:lnTo>
                  <a:pt x="0" y="1292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2041382" y="1892550"/>
            <a:ext cx="6840599" cy="6840571"/>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extLst>
                  <a:ext uri="{28A0092B-C50C-407E-A947-70E740481C1C}">
                    <a14:useLocalDpi xmlns:a14="http://schemas.microsoft.com/office/drawing/2010/main" val="0"/>
                  </a:ext>
                </a:extLst>
              </a:blip>
              <a:stretch>
                <a:fillRect/>
              </a:stretch>
            </a:blipFill>
            <a:ln w="76200">
              <a:solidFill>
                <a:srgbClr val="0159BA"/>
              </a:solidFill>
            </a:ln>
          </p:spPr>
        </p:sp>
      </p:grpSp>
      <p:sp>
        <p:nvSpPr>
          <p:cNvPr id="10" name="TextBox 10"/>
          <p:cNvSpPr txBox="1"/>
          <p:nvPr/>
        </p:nvSpPr>
        <p:spPr>
          <a:xfrm>
            <a:off x="9621439" y="1105499"/>
            <a:ext cx="4340982" cy="708720"/>
          </a:xfrm>
          <a:prstGeom prst="rect">
            <a:avLst/>
          </a:prstGeom>
        </p:spPr>
        <p:txBody>
          <a:bodyPr lIns="0" tIns="0" rIns="0" bIns="0" rtlCol="0" anchor="t">
            <a:spAutoFit/>
          </a:bodyPr>
          <a:lstStyle/>
          <a:p>
            <a:pPr algn="l">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星间链路</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sp>
        <p:nvSpPr>
          <p:cNvPr id="11" name="TextBox 11"/>
          <p:cNvSpPr txBox="1"/>
          <p:nvPr/>
        </p:nvSpPr>
        <p:spPr>
          <a:xfrm>
            <a:off x="9621439" y="3062643"/>
            <a:ext cx="7386801" cy="1614673"/>
          </a:xfrm>
          <a:prstGeom prst="rect">
            <a:avLst/>
          </a:prstGeom>
        </p:spPr>
        <p:txBody>
          <a:bodyPr wrap="square" lIns="0" tIns="0" rIns="0" bIns="0" rtlCol="0" anchor="t">
            <a:spAutoFit/>
          </a:bodyPr>
          <a:lstStyle/>
          <a:p>
            <a:pPr algn="just">
              <a:lnSpc>
                <a:spcPct val="150000"/>
              </a:lnSpc>
            </a:pPr>
            <a:r>
              <a:rPr lang="zh-CN" altLang="en-US" sz="1800">
                <a:solidFill>
                  <a:srgbClr val="767171"/>
                </a:solidFill>
                <a:latin typeface="HarmonyOS Sans SC Light" panose="00000400000000000000" pitchFamily="2" charset="-122"/>
                <a:ea typeface="HarmonyOS Sans SC Light" panose="00000400000000000000" pitchFamily="2" charset="-122"/>
              </a:rPr>
              <a:t>星间链路是实现导航星座自主导航的核心，是提升卫星导航系统自主运行能力的关键。北斗星间链路通过高</a:t>
            </a:r>
            <a:r>
              <a:rPr lang="en-US" altLang="zh-CN" sz="1800">
                <a:solidFill>
                  <a:srgbClr val="767171"/>
                </a:solidFill>
                <a:latin typeface="HarmonyOS Sans SC Light" panose="00000400000000000000" pitchFamily="2" charset="-122"/>
                <a:ea typeface="HarmonyOS Sans SC Light" panose="00000400000000000000" pitchFamily="2" charset="-122"/>
              </a:rPr>
              <a:t>-</a:t>
            </a:r>
            <a:r>
              <a:rPr lang="zh-CN" altLang="en-US" sz="1800">
                <a:solidFill>
                  <a:srgbClr val="767171"/>
                </a:solidFill>
                <a:latin typeface="HarmonyOS Sans SC Light" panose="00000400000000000000" pitchFamily="2" charset="-122"/>
                <a:ea typeface="HarmonyOS Sans SC Light" panose="00000400000000000000" pitchFamily="2" charset="-122"/>
              </a:rPr>
              <a:t>中轨、中</a:t>
            </a:r>
            <a:r>
              <a:rPr lang="en-US" altLang="zh-CN" sz="1800">
                <a:solidFill>
                  <a:srgbClr val="767171"/>
                </a:solidFill>
                <a:latin typeface="HarmonyOS Sans SC Light" panose="00000400000000000000" pitchFamily="2" charset="-122"/>
                <a:ea typeface="HarmonyOS Sans SC Light" panose="00000400000000000000" pitchFamily="2" charset="-122"/>
              </a:rPr>
              <a:t>-</a:t>
            </a:r>
            <a:r>
              <a:rPr lang="zh-CN" altLang="en-US" sz="1800">
                <a:solidFill>
                  <a:srgbClr val="767171"/>
                </a:solidFill>
                <a:latin typeface="HarmonyOS Sans SC Light" panose="00000400000000000000" pitchFamily="2" charset="-122"/>
                <a:ea typeface="HarmonyOS Sans SC Light" panose="00000400000000000000" pitchFamily="2" charset="-122"/>
              </a:rPr>
              <a:t>中轨卫星链路和星</a:t>
            </a:r>
            <a:r>
              <a:rPr lang="en-US" altLang="zh-CN" sz="1800">
                <a:solidFill>
                  <a:srgbClr val="767171"/>
                </a:solidFill>
                <a:latin typeface="HarmonyOS Sans SC Light" panose="00000400000000000000" pitchFamily="2" charset="-122"/>
                <a:ea typeface="HarmonyOS Sans SC Light" panose="00000400000000000000" pitchFamily="2" charset="-122"/>
              </a:rPr>
              <a:t>-</a:t>
            </a:r>
            <a:r>
              <a:rPr lang="zh-CN" altLang="en-US" sz="1800">
                <a:solidFill>
                  <a:srgbClr val="767171"/>
                </a:solidFill>
                <a:latin typeface="HarmonyOS Sans SC Light" panose="00000400000000000000" pitchFamily="2" charset="-122"/>
                <a:ea typeface="HarmonyOS Sans SC Light" panose="00000400000000000000" pitchFamily="2" charset="-122"/>
              </a:rPr>
              <a:t>地（地面锚固站设备）链路，实现“一星通，星星通”。北斗三号配置了</a:t>
            </a:r>
            <a:r>
              <a:rPr lang="en-US" altLang="zh-CN" sz="1800">
                <a:solidFill>
                  <a:srgbClr val="767171"/>
                </a:solidFill>
                <a:latin typeface="HarmonyOS Sans SC Light" panose="00000400000000000000" pitchFamily="2" charset="-122"/>
                <a:ea typeface="HarmonyOS Sans SC Light" panose="00000400000000000000" pitchFamily="2" charset="-122"/>
              </a:rPr>
              <a:t>Ka</a:t>
            </a:r>
            <a:r>
              <a:rPr lang="zh-CN" altLang="en-US" sz="1800">
                <a:solidFill>
                  <a:srgbClr val="767171"/>
                </a:solidFill>
                <a:latin typeface="HarmonyOS Sans SC Light" panose="00000400000000000000" pitchFamily="2" charset="-122"/>
                <a:ea typeface="HarmonyOS Sans SC Light" panose="00000400000000000000" pitchFamily="2" charset="-122"/>
              </a:rPr>
              <a:t>频段星间链路，采用相控阵天线等星间链路设备，实现星间双向精密测距和通信。 </a:t>
            </a:r>
          </a:p>
        </p:txBody>
      </p:sp>
      <p:sp>
        <p:nvSpPr>
          <p:cNvPr id="13" name="TextBox 13"/>
          <p:cNvSpPr txBox="1"/>
          <p:nvPr/>
        </p:nvSpPr>
        <p:spPr>
          <a:xfrm>
            <a:off x="9596039" y="4991100"/>
            <a:ext cx="3118738" cy="466593"/>
          </a:xfrm>
          <a:prstGeom prst="rect">
            <a:avLst/>
          </a:prstGeom>
        </p:spPr>
        <p:txBody>
          <a:bodyPr lIns="0" tIns="0" rIns="0" bIns="0" rtlCol="0" anchor="t">
            <a:spAutoFit/>
          </a:bodyPr>
          <a:lstStyle/>
          <a:p>
            <a:pPr algn="l">
              <a:lnSpc>
                <a:spcPts val="3600"/>
              </a:lnSpc>
            </a:pPr>
            <a:r>
              <a:rPr lang="zh-CN" altLang="en-US" sz="3000">
                <a:solidFill>
                  <a:srgbClr val="82B6F0"/>
                </a:solidFill>
                <a:latin typeface="HarmonyOS Sans SC Black" panose="00000A00000000000000" pitchFamily="2" charset="-122"/>
                <a:ea typeface="HarmonyOS Sans SC Black" panose="00000A00000000000000" pitchFamily="2" charset="-122"/>
              </a:rPr>
              <a:t>技术优势</a:t>
            </a:r>
            <a:endParaRPr lang="en-US" sz="3000">
              <a:solidFill>
                <a:srgbClr val="82B6F0"/>
              </a:solidFill>
              <a:latin typeface="HarmonyOS Sans SC Black" panose="00000A00000000000000" pitchFamily="2" charset="-122"/>
              <a:ea typeface="HarmonyOS Sans SC Black" panose="00000A00000000000000" pitchFamily="2" charset="-122"/>
            </a:endParaRPr>
          </a:p>
        </p:txBody>
      </p:sp>
      <p:sp>
        <p:nvSpPr>
          <p:cNvPr id="14" name="TextBox 14"/>
          <p:cNvSpPr txBox="1"/>
          <p:nvPr/>
        </p:nvSpPr>
        <p:spPr>
          <a:xfrm>
            <a:off x="9621439" y="5816691"/>
            <a:ext cx="7463480" cy="3557512"/>
          </a:xfrm>
          <a:prstGeom prst="rect">
            <a:avLst/>
          </a:prstGeom>
        </p:spPr>
        <p:txBody>
          <a:bodyPr lIns="0" tIns="0" rIns="0" bIns="0" rtlCol="0" anchor="t">
            <a:spAutoFit/>
          </a:bodyPr>
          <a:lstStyle/>
          <a:p>
            <a:pPr algn="just">
              <a:lnSpc>
                <a:spcPts val="2808"/>
              </a:lnSpc>
            </a:pPr>
            <a:r>
              <a:rPr lang="zh-CN" altLang="en-US" sz="1800">
                <a:solidFill>
                  <a:srgbClr val="0159BA"/>
                </a:solidFill>
                <a:latin typeface="HarmonyOS Sans SC" panose="00000500000000000000" pitchFamily="2" charset="-122"/>
                <a:ea typeface="HarmonyOS Sans SC" panose="00000500000000000000" pitchFamily="2" charset="-122"/>
              </a:rPr>
              <a:t>弥补地面测站分布稀疏性缺陷</a:t>
            </a:r>
            <a:r>
              <a:rPr lang="zh-CN" altLang="en-US" sz="1800">
                <a:solidFill>
                  <a:srgbClr val="767171"/>
                </a:solidFill>
                <a:latin typeface="HarmonyOS Sans SC Light" panose="00000400000000000000" pitchFamily="2" charset="-122"/>
                <a:ea typeface="HarmonyOS Sans SC Light" panose="00000400000000000000" pitchFamily="2" charset="-122"/>
              </a:rPr>
              <a:t>。有了星间链路，导航卫星也能成为移动的观测站，弥补监测站分布局限性和稀疏性对星座精密星历确定的不利影响。</a:t>
            </a:r>
            <a:endParaRPr lang="en-US" altLang="zh-CN" sz="1800">
              <a:solidFill>
                <a:srgbClr val="767171"/>
              </a:solidFill>
              <a:latin typeface="HarmonyOS Sans SC Light" panose="00000400000000000000" pitchFamily="2" charset="-122"/>
              <a:ea typeface="HarmonyOS Sans SC Light" panose="00000400000000000000" pitchFamily="2" charset="-122"/>
            </a:endParaRPr>
          </a:p>
          <a:p>
            <a:pPr algn="just">
              <a:lnSpc>
                <a:spcPts val="2808"/>
              </a:lnSpc>
            </a:pPr>
            <a:endParaRPr lang="en-US">
              <a:solidFill>
                <a:srgbClr val="767171"/>
              </a:solidFill>
              <a:latin typeface="HarmonyOS Sans SC Light" panose="00000400000000000000" pitchFamily="2" charset="-122"/>
              <a:ea typeface="HarmonyOS Sans SC Light" panose="00000400000000000000" pitchFamily="2" charset="-122"/>
            </a:endParaRPr>
          </a:p>
          <a:p>
            <a:pPr algn="just">
              <a:lnSpc>
                <a:spcPts val="2808"/>
              </a:lnSpc>
            </a:pPr>
            <a:r>
              <a:rPr lang="zh-CN" altLang="en-US" sz="1800">
                <a:solidFill>
                  <a:srgbClr val="0159BA"/>
                </a:solidFill>
                <a:latin typeface="HarmonyOS Sans SC" panose="00000500000000000000" pitchFamily="2" charset="-122"/>
                <a:ea typeface="HarmonyOS Sans SC" panose="00000500000000000000" pitchFamily="2" charset="-122"/>
              </a:rPr>
              <a:t>提高导航星历更新频度</a:t>
            </a:r>
            <a:r>
              <a:rPr lang="zh-CN" altLang="en-US" sz="1800">
                <a:solidFill>
                  <a:srgbClr val="767171"/>
                </a:solidFill>
                <a:latin typeface="HarmonyOS Sans SC Light" panose="00000400000000000000" pitchFamily="2" charset="-122"/>
                <a:ea typeface="HarmonyOS Sans SC Light" panose="00000400000000000000" pitchFamily="2" charset="-122"/>
              </a:rPr>
              <a:t>。自主导航直接利用星间测量和星载处理更新导航星历，减少了星地之间数据传输环节，导航星历数据龄期可以更短。此外，通过境内注入、星间转发的方式，可以解决境外卫星星历的难题。</a:t>
            </a:r>
            <a:endParaRPr lang="en-US" altLang="zh-CN" sz="1800">
              <a:solidFill>
                <a:srgbClr val="767171"/>
              </a:solidFill>
              <a:latin typeface="HarmonyOS Sans SC Light" panose="00000400000000000000" pitchFamily="2" charset="-122"/>
              <a:ea typeface="HarmonyOS Sans SC Light" panose="00000400000000000000" pitchFamily="2" charset="-122"/>
            </a:endParaRPr>
          </a:p>
          <a:p>
            <a:pPr algn="just">
              <a:lnSpc>
                <a:spcPts val="2808"/>
              </a:lnSpc>
            </a:pPr>
            <a:endParaRPr lang="en-US" altLang="zh-CN">
              <a:solidFill>
                <a:srgbClr val="767171"/>
              </a:solidFill>
              <a:latin typeface="HarmonyOS Sans SC" panose="00000500000000000000" pitchFamily="2" charset="-122"/>
              <a:ea typeface="HarmonyOS Sans SC" panose="00000500000000000000" pitchFamily="2" charset="-122"/>
            </a:endParaRPr>
          </a:p>
          <a:p>
            <a:pPr algn="just">
              <a:lnSpc>
                <a:spcPts val="2808"/>
              </a:lnSpc>
            </a:pPr>
            <a:r>
              <a:rPr lang="zh-CN" altLang="en-US" sz="1800">
                <a:solidFill>
                  <a:srgbClr val="0159BA"/>
                </a:solidFill>
                <a:latin typeface="HarmonyOS Sans SC" panose="00000500000000000000" pitchFamily="2" charset="-122"/>
                <a:ea typeface="HarmonyOS Sans SC" panose="00000500000000000000" pitchFamily="2" charset="-122"/>
              </a:rPr>
              <a:t>提高导航系统可靠性</a:t>
            </a:r>
            <a:r>
              <a:rPr lang="zh-CN" altLang="en-US" sz="1800">
                <a:solidFill>
                  <a:srgbClr val="767171"/>
                </a:solidFill>
                <a:latin typeface="HarmonyOS Sans SC Light" panose="00000400000000000000" pitchFamily="2" charset="-122"/>
                <a:ea typeface="HarmonyOS Sans SC Light" panose="00000400000000000000" pitchFamily="2" charset="-122"/>
              </a:rPr>
              <a:t>。自主导航产生的导航星历可用于在轨评估地面运控系统上注星历，为地面预报星历精度在轨实时评估提供了一种新的手段。星间测量的高可见性及测量频度，可有效提高卫星可监测弧段。</a:t>
            </a:r>
            <a:endParaRPr lang="en-US" sz="1800">
              <a:solidFill>
                <a:srgbClr val="767171"/>
              </a:solidFill>
              <a:latin typeface="HarmonyOS Sans SC Light" panose="00000400000000000000" pitchFamily="2" charset="-122"/>
              <a:ea typeface="HarmonyOS Sans SC Light" panose="00000400000000000000" pitchFamily="2" charset="-122"/>
            </a:endParaRPr>
          </a:p>
        </p:txBody>
      </p:sp>
      <p:sp>
        <p:nvSpPr>
          <p:cNvPr id="19" name="AutoShape 6">
            <a:extLst>
              <a:ext uri="{FF2B5EF4-FFF2-40B4-BE49-F238E27FC236}">
                <a16:creationId xmlns:a16="http://schemas.microsoft.com/office/drawing/2014/main" id="{492EEC99-6F1F-341E-8BA2-81499B86B0B5}"/>
              </a:ext>
            </a:extLst>
          </p:cNvPr>
          <p:cNvSpPr/>
          <p:nvPr/>
        </p:nvSpPr>
        <p:spPr>
          <a:xfrm rot="10795543">
            <a:off x="9621436" y="2953280"/>
            <a:ext cx="7347707" cy="0"/>
          </a:xfrm>
          <a:prstGeom prst="line">
            <a:avLst/>
          </a:prstGeom>
          <a:ln w="9525" cap="rnd">
            <a:solidFill>
              <a:srgbClr val="44546A"/>
            </a:solidFill>
            <a:prstDash val="solid"/>
            <a:headEnd type="none" w="sm" len="sm"/>
            <a:tailEnd type="none" w="sm" len="sm"/>
          </a:ln>
        </p:spPr>
      </p:sp>
      <p:sp>
        <p:nvSpPr>
          <p:cNvPr id="20" name="TextBox 13">
            <a:extLst>
              <a:ext uri="{FF2B5EF4-FFF2-40B4-BE49-F238E27FC236}">
                <a16:creationId xmlns:a16="http://schemas.microsoft.com/office/drawing/2014/main" id="{B8D54591-08C6-9258-5D06-F4853D5A753D}"/>
              </a:ext>
            </a:extLst>
          </p:cNvPr>
          <p:cNvSpPr txBox="1"/>
          <p:nvPr/>
        </p:nvSpPr>
        <p:spPr>
          <a:xfrm>
            <a:off x="9596039" y="2305925"/>
            <a:ext cx="3118738" cy="466593"/>
          </a:xfrm>
          <a:prstGeom prst="rect">
            <a:avLst/>
          </a:prstGeom>
        </p:spPr>
        <p:txBody>
          <a:bodyPr lIns="0" tIns="0" rIns="0" bIns="0" rtlCol="0" anchor="t">
            <a:spAutoFit/>
          </a:bodyPr>
          <a:lstStyle/>
          <a:p>
            <a:pPr algn="l">
              <a:lnSpc>
                <a:spcPts val="3600"/>
              </a:lnSpc>
            </a:pPr>
            <a:r>
              <a:rPr lang="zh-CN" altLang="en-US" sz="3000">
                <a:solidFill>
                  <a:srgbClr val="82B6F0"/>
                </a:solidFill>
                <a:latin typeface="HarmonyOS Sans SC Black" panose="00000A00000000000000" pitchFamily="2" charset="-122"/>
                <a:ea typeface="HarmonyOS Sans SC Black" panose="00000A00000000000000" pitchFamily="2" charset="-122"/>
              </a:rPr>
              <a:t>技术实现</a:t>
            </a:r>
            <a:endParaRPr lang="en-US" sz="3000">
              <a:solidFill>
                <a:srgbClr val="82B6F0"/>
              </a:solidFill>
              <a:latin typeface="HarmonyOS Sans SC Black" panose="00000A00000000000000" pitchFamily="2" charset="-122"/>
              <a:ea typeface="HarmonyOS Sans SC Black" panose="00000A00000000000000"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pic>
        <p:nvPicPr>
          <p:cNvPr id="3074" name="Picture 2" descr="新京报：全世界一半以上的国家已经开始使用北斗系统_凤凰网">
            <a:extLst>
              <a:ext uri="{FF2B5EF4-FFF2-40B4-BE49-F238E27FC236}">
                <a16:creationId xmlns:a16="http://schemas.microsoft.com/office/drawing/2014/main" id="{4F52F57E-175A-658A-767B-F40B56EB3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125" t="24322" r="-1" b="1"/>
          <a:stretch/>
        </p:blipFill>
        <p:spPr bwMode="auto">
          <a:xfrm>
            <a:off x="0" y="0"/>
            <a:ext cx="13022238"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p:cNvGrpSpPr/>
          <p:nvPr/>
        </p:nvGrpSpPr>
        <p:grpSpPr>
          <a:xfrm>
            <a:off x="0" y="0"/>
            <a:ext cx="4499853" cy="10287000"/>
            <a:chOff x="0" y="0"/>
            <a:chExt cx="1185146" cy="2709333"/>
          </a:xfrm>
        </p:grpSpPr>
        <p:sp>
          <p:nvSpPr>
            <p:cNvPr id="4" name="Freeform 4"/>
            <p:cNvSpPr/>
            <p:nvPr/>
          </p:nvSpPr>
          <p:spPr>
            <a:xfrm>
              <a:off x="0" y="0"/>
              <a:ext cx="1185146" cy="2709333"/>
            </a:xfrm>
            <a:custGeom>
              <a:avLst/>
              <a:gdLst/>
              <a:ahLst/>
              <a:cxnLst/>
              <a:rect l="l" t="t" r="r" b="b"/>
              <a:pathLst>
                <a:path w="1185146" h="2709333">
                  <a:moveTo>
                    <a:pt x="0" y="0"/>
                  </a:moveTo>
                  <a:lnTo>
                    <a:pt x="1185146" y="0"/>
                  </a:lnTo>
                  <a:lnTo>
                    <a:pt x="1185146" y="2709333"/>
                  </a:lnTo>
                  <a:lnTo>
                    <a:pt x="0" y="2709333"/>
                  </a:lnTo>
                  <a:close/>
                </a:path>
              </a:pathLst>
            </a:custGeom>
            <a:gradFill rotWithShape="1">
              <a:gsLst>
                <a:gs pos="0">
                  <a:srgbClr val="0159BA">
                    <a:alpha val="100000"/>
                  </a:srgbClr>
                </a:gs>
                <a:gs pos="100000">
                  <a:srgbClr val="0159BA">
                    <a:alpha val="0"/>
                  </a:srgbClr>
                </a:gs>
              </a:gsLst>
              <a:lin ang="0"/>
            </a:gradFill>
          </p:spPr>
        </p:sp>
        <p:sp>
          <p:nvSpPr>
            <p:cNvPr id="5" name="TextBox 5"/>
            <p:cNvSpPr txBox="1"/>
            <p:nvPr/>
          </p:nvSpPr>
          <p:spPr>
            <a:xfrm>
              <a:off x="0" y="-66675"/>
              <a:ext cx="1185146" cy="2776008"/>
            </a:xfrm>
            <a:prstGeom prst="rect">
              <a:avLst/>
            </a:prstGeom>
          </p:spPr>
          <p:txBody>
            <a:bodyPr lIns="50800" tIns="50800" rIns="50800" bIns="50800" rtlCol="0" anchor="ctr"/>
            <a:lstStyle/>
            <a:p>
              <a:pPr algn="ctr">
                <a:lnSpc>
                  <a:spcPts val="2808"/>
                </a:lnSpc>
              </a:pPr>
              <a:endParaRPr/>
            </a:p>
          </p:txBody>
        </p:sp>
      </p:grpSp>
      <p:grpSp>
        <p:nvGrpSpPr>
          <p:cNvPr id="6" name="Group 6"/>
          <p:cNvGrpSpPr/>
          <p:nvPr/>
        </p:nvGrpSpPr>
        <p:grpSpPr>
          <a:xfrm>
            <a:off x="2781472" y="-3247134"/>
            <a:ext cx="17157318" cy="16781268"/>
            <a:chOff x="0" y="0"/>
            <a:chExt cx="22876424" cy="22375024"/>
          </a:xfrm>
        </p:grpSpPr>
        <p:sp>
          <p:nvSpPr>
            <p:cNvPr id="7" name="Freeform 7"/>
            <p:cNvSpPr/>
            <p:nvPr/>
          </p:nvSpPr>
          <p:spPr>
            <a:xfrm>
              <a:off x="0" y="0"/>
              <a:ext cx="22876511" cy="22375113"/>
            </a:xfrm>
            <a:custGeom>
              <a:avLst/>
              <a:gdLst/>
              <a:ahLst/>
              <a:cxnLst/>
              <a:rect l="l" t="t" r="r" b="b"/>
              <a:pathLst>
                <a:path w="22876511" h="22375113">
                  <a:moveTo>
                    <a:pt x="0" y="11187557"/>
                  </a:moveTo>
                  <a:cubicBezTo>
                    <a:pt x="0" y="5008880"/>
                    <a:pt x="5121021" y="0"/>
                    <a:pt x="11438255" y="0"/>
                  </a:cubicBezTo>
                  <a:cubicBezTo>
                    <a:pt x="17755490" y="0"/>
                    <a:pt x="22876511" y="5008880"/>
                    <a:pt x="22876511" y="11187557"/>
                  </a:cubicBezTo>
                  <a:cubicBezTo>
                    <a:pt x="22876511" y="17366233"/>
                    <a:pt x="17755490" y="22375113"/>
                    <a:pt x="11438255" y="22375113"/>
                  </a:cubicBezTo>
                  <a:cubicBezTo>
                    <a:pt x="5121021" y="22375113"/>
                    <a:pt x="0" y="17366235"/>
                    <a:pt x="0" y="11187557"/>
                  </a:cubicBezTo>
                  <a:close/>
                </a:path>
              </a:pathLst>
            </a:custGeom>
            <a:solidFill>
              <a:srgbClr val="F4F7FA"/>
            </a:solidFill>
          </p:spPr>
        </p:sp>
      </p:grpSp>
      <p:sp>
        <p:nvSpPr>
          <p:cNvPr id="8" name="Freeform 8"/>
          <p:cNvSpPr/>
          <p:nvPr/>
        </p:nvSpPr>
        <p:spPr>
          <a:xfrm>
            <a:off x="12454000" y="3037114"/>
            <a:ext cx="681873" cy="350849"/>
          </a:xfrm>
          <a:custGeom>
            <a:avLst/>
            <a:gdLst/>
            <a:ahLst/>
            <a:cxnLst/>
            <a:rect l="l" t="t" r="r" b="b"/>
            <a:pathLst>
              <a:path w="681873" h="350849">
                <a:moveTo>
                  <a:pt x="0" y="0"/>
                </a:moveTo>
                <a:lnTo>
                  <a:pt x="681873" y="0"/>
                </a:lnTo>
                <a:lnTo>
                  <a:pt x="681873" y="350849"/>
                </a:lnTo>
                <a:lnTo>
                  <a:pt x="0" y="3508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89150" y="5426868"/>
            <a:ext cx="16109702" cy="4212432"/>
            <a:chOff x="0" y="0"/>
            <a:chExt cx="21479602" cy="7484564"/>
          </a:xfrm>
        </p:grpSpPr>
        <p:sp>
          <p:nvSpPr>
            <p:cNvPr id="10" name="Freeform 10"/>
            <p:cNvSpPr/>
            <p:nvPr/>
          </p:nvSpPr>
          <p:spPr>
            <a:xfrm>
              <a:off x="0" y="0"/>
              <a:ext cx="21479638" cy="7484618"/>
            </a:xfrm>
            <a:custGeom>
              <a:avLst/>
              <a:gdLst/>
              <a:ahLst/>
              <a:cxnLst/>
              <a:rect l="l" t="t" r="r" b="b"/>
              <a:pathLst>
                <a:path w="21479638" h="7484618">
                  <a:moveTo>
                    <a:pt x="0" y="0"/>
                  </a:moveTo>
                  <a:lnTo>
                    <a:pt x="21479638" y="0"/>
                  </a:lnTo>
                  <a:lnTo>
                    <a:pt x="21479638" y="7484618"/>
                  </a:lnTo>
                  <a:lnTo>
                    <a:pt x="0" y="7484618"/>
                  </a:lnTo>
                  <a:close/>
                </a:path>
              </a:pathLst>
            </a:custGeom>
            <a:solidFill>
              <a:srgbClr val="FFFFFF"/>
            </a:solidFill>
          </p:spPr>
        </p:sp>
      </p:grpSp>
      <p:grpSp>
        <p:nvGrpSpPr>
          <p:cNvPr id="20" name="Group 20"/>
          <p:cNvGrpSpPr/>
          <p:nvPr/>
        </p:nvGrpSpPr>
        <p:grpSpPr>
          <a:xfrm>
            <a:off x="14131768" y="979714"/>
            <a:ext cx="708593" cy="708592"/>
            <a:chOff x="0" y="0"/>
            <a:chExt cx="944790" cy="944790"/>
          </a:xfrm>
        </p:grpSpPr>
        <p:sp>
          <p:nvSpPr>
            <p:cNvPr id="21" name="Freeform 21"/>
            <p:cNvSpPr/>
            <p:nvPr/>
          </p:nvSpPr>
          <p:spPr>
            <a:xfrm>
              <a:off x="0" y="0"/>
              <a:ext cx="944880" cy="944880"/>
            </a:xfrm>
            <a:custGeom>
              <a:avLst/>
              <a:gdLst/>
              <a:ahLst/>
              <a:cxnLst/>
              <a:rect l="l" t="t" r="r" b="b"/>
              <a:pathLst>
                <a:path w="944880" h="944880">
                  <a:moveTo>
                    <a:pt x="0" y="472440"/>
                  </a:moveTo>
                  <a:cubicBezTo>
                    <a:pt x="0" y="211455"/>
                    <a:pt x="211455" y="0"/>
                    <a:pt x="472440" y="0"/>
                  </a:cubicBezTo>
                  <a:cubicBezTo>
                    <a:pt x="733425" y="0"/>
                    <a:pt x="944880" y="211455"/>
                    <a:pt x="944880" y="472440"/>
                  </a:cubicBezTo>
                  <a:cubicBezTo>
                    <a:pt x="944880" y="733425"/>
                    <a:pt x="733425" y="944880"/>
                    <a:pt x="472440" y="944880"/>
                  </a:cubicBezTo>
                  <a:cubicBezTo>
                    <a:pt x="211455" y="944880"/>
                    <a:pt x="0" y="733298"/>
                    <a:pt x="0" y="472440"/>
                  </a:cubicBezTo>
                  <a:close/>
                </a:path>
              </a:pathLst>
            </a:custGeom>
            <a:solidFill>
              <a:srgbClr val="0159BA"/>
            </a:solidFill>
          </p:spPr>
        </p:sp>
      </p:grpSp>
      <p:grpSp>
        <p:nvGrpSpPr>
          <p:cNvPr id="25" name="组合 24">
            <a:extLst>
              <a:ext uri="{FF2B5EF4-FFF2-40B4-BE49-F238E27FC236}">
                <a16:creationId xmlns:a16="http://schemas.microsoft.com/office/drawing/2014/main" id="{97D420BE-3247-060E-DF78-2B4BAE7D1663}"/>
              </a:ext>
            </a:extLst>
          </p:cNvPr>
          <p:cNvGrpSpPr/>
          <p:nvPr/>
        </p:nvGrpSpPr>
        <p:grpSpPr>
          <a:xfrm>
            <a:off x="5060706" y="5884068"/>
            <a:ext cx="7958019" cy="3417438"/>
            <a:chOff x="5060706" y="4208004"/>
            <a:chExt cx="7958019" cy="4810134"/>
          </a:xfrm>
        </p:grpSpPr>
        <p:sp>
          <p:nvSpPr>
            <p:cNvPr id="19" name="AutoShape 19"/>
            <p:cNvSpPr/>
            <p:nvPr/>
          </p:nvSpPr>
          <p:spPr>
            <a:xfrm rot="5393192">
              <a:off x="2655639" y="6613071"/>
              <a:ext cx="4810134" cy="0"/>
            </a:xfrm>
            <a:prstGeom prst="line">
              <a:avLst/>
            </a:prstGeom>
            <a:ln w="9525" cap="rnd">
              <a:solidFill>
                <a:srgbClr val="44546A"/>
              </a:solidFill>
              <a:prstDash val="solid"/>
              <a:headEnd type="none" w="sm" len="sm"/>
              <a:tailEnd type="none" w="sm" len="sm"/>
            </a:ln>
          </p:spPr>
        </p:sp>
        <p:sp>
          <p:nvSpPr>
            <p:cNvPr id="22" name="AutoShape 22"/>
            <p:cNvSpPr/>
            <p:nvPr/>
          </p:nvSpPr>
          <p:spPr>
            <a:xfrm rot="5393192">
              <a:off x="6634648" y="6613071"/>
              <a:ext cx="4810134" cy="0"/>
            </a:xfrm>
            <a:prstGeom prst="line">
              <a:avLst/>
            </a:prstGeom>
            <a:ln w="9525" cap="rnd">
              <a:solidFill>
                <a:srgbClr val="44546A"/>
              </a:solidFill>
              <a:prstDash val="solid"/>
              <a:headEnd type="none" w="sm" len="sm"/>
              <a:tailEnd type="none" w="sm" len="sm"/>
            </a:ln>
          </p:spPr>
        </p:sp>
        <p:sp>
          <p:nvSpPr>
            <p:cNvPr id="23" name="AutoShape 23"/>
            <p:cNvSpPr/>
            <p:nvPr/>
          </p:nvSpPr>
          <p:spPr>
            <a:xfrm rot="5393192">
              <a:off x="10613658" y="6613071"/>
              <a:ext cx="4810134" cy="0"/>
            </a:xfrm>
            <a:prstGeom prst="line">
              <a:avLst/>
            </a:prstGeom>
            <a:ln w="9525" cap="rnd">
              <a:solidFill>
                <a:srgbClr val="44546A"/>
              </a:solidFill>
              <a:prstDash val="solid"/>
              <a:headEnd type="none" w="sm" len="sm"/>
              <a:tailEnd type="none" w="sm" len="sm"/>
            </a:ln>
          </p:spPr>
        </p:sp>
      </p:grpSp>
      <p:sp>
        <p:nvSpPr>
          <p:cNvPr id="26" name="TextBox 26"/>
          <p:cNvSpPr txBox="1"/>
          <p:nvPr/>
        </p:nvSpPr>
        <p:spPr>
          <a:xfrm>
            <a:off x="4267119" y="5798376"/>
            <a:ext cx="599065" cy="551433"/>
          </a:xfrm>
          <a:prstGeom prst="rect">
            <a:avLst/>
          </a:prstGeom>
        </p:spPr>
        <p:txBody>
          <a:bodyPr lIns="0" tIns="0" rIns="0" bIns="0" rtlCol="0" anchor="t">
            <a:spAutoFit/>
          </a:bodyPr>
          <a:lstStyle/>
          <a:p>
            <a:pPr algn="ctr">
              <a:lnSpc>
                <a:spcPts val="4320"/>
              </a:lnSpc>
            </a:pPr>
            <a:r>
              <a:rPr lang="en-US" sz="3600">
                <a:solidFill>
                  <a:srgbClr val="8497B0"/>
                </a:solidFill>
                <a:latin typeface="Montserrat Ultra-Bold"/>
              </a:rPr>
              <a:t>03</a:t>
            </a:r>
          </a:p>
        </p:txBody>
      </p:sp>
      <p:sp>
        <p:nvSpPr>
          <p:cNvPr id="27" name="TextBox 27"/>
          <p:cNvSpPr txBox="1"/>
          <p:nvPr/>
        </p:nvSpPr>
        <p:spPr>
          <a:xfrm>
            <a:off x="1842742" y="8116685"/>
            <a:ext cx="3024793" cy="689291"/>
          </a:xfrm>
          <a:prstGeom prst="rect">
            <a:avLst/>
          </a:prstGeom>
        </p:spPr>
        <p:txBody>
          <a:bodyPr lIns="0" tIns="0" rIns="0" bIns="0" rtlCol="0" anchor="t">
            <a:spAutoFit/>
          </a:bodyPr>
          <a:lstStyle/>
          <a:p>
            <a:pPr algn="l">
              <a:lnSpc>
                <a:spcPts val="2808"/>
              </a:lnSpc>
            </a:pPr>
            <a:r>
              <a:rPr lang="zh-CN" altLang="en-US" sz="1800">
                <a:solidFill>
                  <a:srgbClr val="ADB9CA"/>
                </a:solidFill>
                <a:latin typeface="HarmonyOS Sans SC Light" panose="00000400000000000000" pitchFamily="2" charset="-122"/>
                <a:ea typeface="HarmonyOS Sans SC Light" panose="00000400000000000000" pitchFamily="2" charset="-122"/>
              </a:rPr>
              <a:t>导航定位、通信数传</a:t>
            </a:r>
            <a:endParaRPr lang="en-US" altLang="zh-CN" sz="1800">
              <a:solidFill>
                <a:srgbClr val="ADB9CA"/>
              </a:solidFill>
              <a:latin typeface="HarmonyOS Sans SC Light" panose="00000400000000000000" pitchFamily="2" charset="-122"/>
              <a:ea typeface="HarmonyOS Sans SC Light" panose="00000400000000000000" pitchFamily="2" charset="-122"/>
            </a:endParaRPr>
          </a:p>
          <a:p>
            <a:pPr algn="l">
              <a:lnSpc>
                <a:spcPts val="2808"/>
              </a:lnSpc>
            </a:pPr>
            <a:r>
              <a:rPr lang="zh-CN" altLang="en-US" sz="1800">
                <a:solidFill>
                  <a:srgbClr val="ADB9CA"/>
                </a:solidFill>
                <a:latin typeface="HarmonyOS Sans SC Light" panose="00000400000000000000" pitchFamily="2" charset="-122"/>
                <a:ea typeface="HarmonyOS Sans SC Light" panose="00000400000000000000" pitchFamily="2" charset="-122"/>
              </a:rPr>
              <a:t>两大功能及七项服务</a:t>
            </a:r>
            <a:endParaRPr lang="en-US" sz="1800">
              <a:solidFill>
                <a:srgbClr val="ADB9CA"/>
              </a:solidFill>
              <a:latin typeface="HarmonyOS Sans SC Light" panose="00000400000000000000" pitchFamily="2" charset="-122"/>
              <a:ea typeface="HarmonyOS Sans SC Light" panose="00000400000000000000" pitchFamily="2" charset="-122"/>
            </a:endParaRPr>
          </a:p>
        </p:txBody>
      </p:sp>
      <p:sp>
        <p:nvSpPr>
          <p:cNvPr id="28" name="TextBox 28"/>
          <p:cNvSpPr txBox="1"/>
          <p:nvPr/>
        </p:nvSpPr>
        <p:spPr>
          <a:xfrm>
            <a:off x="1842742" y="7425499"/>
            <a:ext cx="3118738" cy="551433"/>
          </a:xfrm>
          <a:prstGeom prst="rect">
            <a:avLst/>
          </a:prstGeom>
        </p:spPr>
        <p:txBody>
          <a:bodyPr lIns="0" tIns="0" rIns="0" bIns="0" rtlCol="0" anchor="t">
            <a:spAutoFit/>
          </a:bodyPr>
          <a:lstStyle/>
          <a:p>
            <a:pPr algn="l">
              <a:lnSpc>
                <a:spcPts val="4320"/>
              </a:lnSpc>
            </a:pPr>
            <a:r>
              <a:rPr lang="zh-CN" altLang="en-US" sz="3600">
                <a:solidFill>
                  <a:srgbClr val="0159BA"/>
                </a:solidFill>
                <a:latin typeface="HarmonyOS Sans SC Black" panose="00000A00000000000000" pitchFamily="2" charset="-122"/>
                <a:ea typeface="HarmonyOS Sans SC Black" panose="00000A00000000000000" pitchFamily="2" charset="-122"/>
              </a:rPr>
              <a:t>系统功能</a:t>
            </a:r>
            <a:endParaRPr lang="en-US" sz="3600">
              <a:solidFill>
                <a:srgbClr val="0159BA"/>
              </a:solidFill>
              <a:latin typeface="HarmonyOS Sans SC Black" panose="00000A00000000000000" pitchFamily="2" charset="-122"/>
              <a:ea typeface="HarmonyOS Sans SC Black" panose="00000A00000000000000" pitchFamily="2" charset="-122"/>
            </a:endParaRPr>
          </a:p>
        </p:txBody>
      </p:sp>
      <p:sp>
        <p:nvSpPr>
          <p:cNvPr id="29" name="TextBox 29"/>
          <p:cNvSpPr txBox="1"/>
          <p:nvPr/>
        </p:nvSpPr>
        <p:spPr>
          <a:xfrm>
            <a:off x="1842742" y="7079251"/>
            <a:ext cx="2754705" cy="205184"/>
          </a:xfrm>
          <a:prstGeom prst="rect">
            <a:avLst/>
          </a:prstGeom>
        </p:spPr>
        <p:txBody>
          <a:bodyPr lIns="0" tIns="0" rIns="0" bIns="0" rtlCol="0" anchor="t">
            <a:spAutoFit/>
          </a:bodyPr>
          <a:lstStyle/>
          <a:p>
            <a:pPr algn="l">
              <a:lnSpc>
                <a:spcPts val="1620"/>
              </a:lnSpc>
            </a:pPr>
            <a:r>
              <a:rPr lang="en-US" sz="1350">
                <a:solidFill>
                  <a:srgbClr val="ADB9CA"/>
                </a:solidFill>
                <a:latin typeface="Montserrat"/>
              </a:rPr>
              <a:t>System Functions</a:t>
            </a:r>
          </a:p>
        </p:txBody>
      </p:sp>
      <p:sp>
        <p:nvSpPr>
          <p:cNvPr id="30" name="TextBox 30"/>
          <p:cNvSpPr txBox="1"/>
          <p:nvPr/>
        </p:nvSpPr>
        <p:spPr>
          <a:xfrm>
            <a:off x="14399366" y="1155145"/>
            <a:ext cx="3292030" cy="1381059"/>
          </a:xfrm>
          <a:prstGeom prst="rect">
            <a:avLst/>
          </a:prstGeom>
        </p:spPr>
        <p:txBody>
          <a:bodyPr lIns="0" tIns="0" rIns="0" bIns="0" rtlCol="0" anchor="t">
            <a:spAutoFit/>
          </a:bodyPr>
          <a:lstStyle/>
          <a:p>
            <a:pPr algn="l">
              <a:lnSpc>
                <a:spcPts val="10800"/>
              </a:lnSpc>
            </a:pPr>
            <a:r>
              <a:rPr lang="en-US" sz="9000">
                <a:solidFill>
                  <a:srgbClr val="8497B0"/>
                </a:solidFill>
                <a:latin typeface="HarmonyOS Sans SC Black" panose="00000A00000000000000" pitchFamily="2" charset="-122"/>
                <a:ea typeface="HarmonyOS Sans SC Black" panose="00000A00000000000000" pitchFamily="2" charset="-122"/>
              </a:rPr>
              <a:t>目录</a:t>
            </a:r>
          </a:p>
        </p:txBody>
      </p:sp>
      <p:sp>
        <p:nvSpPr>
          <p:cNvPr id="31" name="TextBox 31"/>
          <p:cNvSpPr txBox="1"/>
          <p:nvPr/>
        </p:nvSpPr>
        <p:spPr>
          <a:xfrm>
            <a:off x="13792200" y="2476500"/>
            <a:ext cx="3101741" cy="352293"/>
          </a:xfrm>
          <a:prstGeom prst="rect">
            <a:avLst/>
          </a:prstGeom>
        </p:spPr>
        <p:txBody>
          <a:bodyPr lIns="0" tIns="0" rIns="0" bIns="0" rtlCol="0" anchor="t">
            <a:spAutoFit/>
          </a:bodyPr>
          <a:lstStyle/>
          <a:p>
            <a:pPr algn="r">
              <a:lnSpc>
                <a:spcPts val="2879"/>
              </a:lnSpc>
            </a:pPr>
            <a:r>
              <a:rPr lang="en-US" sz="2400" spc="1236">
                <a:solidFill>
                  <a:srgbClr val="0159BA"/>
                </a:solidFill>
                <a:latin typeface="Montserrat Ultra-Bold"/>
              </a:rPr>
              <a:t>CONTENTS</a:t>
            </a:r>
          </a:p>
        </p:txBody>
      </p:sp>
      <p:sp>
        <p:nvSpPr>
          <p:cNvPr id="32" name="TextBox 32"/>
          <p:cNvSpPr txBox="1"/>
          <p:nvPr/>
        </p:nvSpPr>
        <p:spPr>
          <a:xfrm>
            <a:off x="13350578" y="2983643"/>
            <a:ext cx="3367145" cy="504690"/>
          </a:xfrm>
          <a:prstGeom prst="rect">
            <a:avLst/>
          </a:prstGeom>
        </p:spPr>
        <p:txBody>
          <a:bodyPr lIns="0" tIns="0" rIns="0" bIns="0" rtlCol="0" anchor="t">
            <a:spAutoFit/>
          </a:bodyPr>
          <a:lstStyle/>
          <a:p>
            <a:pPr algn="r">
              <a:lnSpc>
                <a:spcPts val="1980"/>
              </a:lnSpc>
            </a:pPr>
            <a:r>
              <a:rPr lang="en-US" sz="1650">
                <a:solidFill>
                  <a:srgbClr val="BFBFBF"/>
                </a:solidFill>
                <a:latin typeface="Montserrat"/>
              </a:rPr>
              <a:t>BEIDOU NAVIGATION SATELLITE SYSTEM</a:t>
            </a:r>
          </a:p>
        </p:txBody>
      </p:sp>
      <p:sp>
        <p:nvSpPr>
          <p:cNvPr id="33" name="TextBox 33"/>
          <p:cNvSpPr txBox="1"/>
          <p:nvPr/>
        </p:nvSpPr>
        <p:spPr>
          <a:xfrm>
            <a:off x="8201646" y="5798376"/>
            <a:ext cx="688032" cy="551433"/>
          </a:xfrm>
          <a:prstGeom prst="rect">
            <a:avLst/>
          </a:prstGeom>
        </p:spPr>
        <p:txBody>
          <a:bodyPr lIns="0" tIns="0" rIns="0" bIns="0" rtlCol="0" anchor="t">
            <a:spAutoFit/>
          </a:bodyPr>
          <a:lstStyle/>
          <a:p>
            <a:pPr algn="ctr">
              <a:lnSpc>
                <a:spcPts val="4320"/>
              </a:lnSpc>
            </a:pPr>
            <a:r>
              <a:rPr lang="en-US" sz="3600">
                <a:solidFill>
                  <a:srgbClr val="8497B0"/>
                </a:solidFill>
                <a:latin typeface="Montserrat Ultra-Bold"/>
              </a:rPr>
              <a:t>04</a:t>
            </a:r>
          </a:p>
        </p:txBody>
      </p:sp>
      <p:sp>
        <p:nvSpPr>
          <p:cNvPr id="34" name="TextBox 34"/>
          <p:cNvSpPr txBox="1"/>
          <p:nvPr/>
        </p:nvSpPr>
        <p:spPr>
          <a:xfrm>
            <a:off x="5821752" y="8116685"/>
            <a:ext cx="3024793" cy="684931"/>
          </a:xfrm>
          <a:prstGeom prst="rect">
            <a:avLst/>
          </a:prstGeom>
        </p:spPr>
        <p:txBody>
          <a:bodyPr lIns="0" tIns="0" rIns="0" bIns="0" rtlCol="0" anchor="t">
            <a:spAutoFit/>
          </a:bodyPr>
          <a:lstStyle/>
          <a:p>
            <a:pPr algn="l">
              <a:lnSpc>
                <a:spcPts val="2808"/>
              </a:lnSpc>
            </a:pPr>
            <a:r>
              <a:rPr lang="zh-CN" altLang="en-US" sz="1800">
                <a:solidFill>
                  <a:srgbClr val="ADB9CA"/>
                </a:solidFill>
                <a:latin typeface="HarmonyOS Sans SC Light" panose="00000400000000000000" pitchFamily="2" charset="-122"/>
                <a:ea typeface="HarmonyOS Sans SC Light" panose="00000400000000000000" pitchFamily="2" charset="-122"/>
              </a:rPr>
              <a:t>星间链路、</a:t>
            </a:r>
            <a:r>
              <a:rPr lang="en-US" altLang="zh-CN" sz="1800">
                <a:solidFill>
                  <a:srgbClr val="ADB9CA"/>
                </a:solidFill>
                <a:latin typeface="HarmonyOS Sans SC Light" panose="00000400000000000000" pitchFamily="2" charset="-122"/>
                <a:ea typeface="HarmonyOS Sans SC Light" panose="00000400000000000000" pitchFamily="2" charset="-122"/>
              </a:rPr>
              <a:t>ACE-BOC</a:t>
            </a:r>
          </a:p>
          <a:p>
            <a:pPr algn="l">
              <a:lnSpc>
                <a:spcPts val="2808"/>
              </a:lnSpc>
            </a:pPr>
            <a:r>
              <a:rPr lang="zh-CN" altLang="en-US" sz="1800">
                <a:solidFill>
                  <a:srgbClr val="ADB9CA"/>
                </a:solidFill>
                <a:latin typeface="HarmonyOS Sans SC Light" panose="00000400000000000000" pitchFamily="2" charset="-122"/>
                <a:ea typeface="HarmonyOS Sans SC Light" panose="00000400000000000000" pitchFamily="2" charset="-122"/>
              </a:rPr>
              <a:t>正交复用</a:t>
            </a:r>
            <a:r>
              <a:rPr lang="en-US" altLang="zh-CN" sz="1800">
                <a:solidFill>
                  <a:srgbClr val="ADB9CA"/>
                </a:solidFill>
                <a:latin typeface="HarmonyOS Sans SC Light" panose="00000400000000000000" pitchFamily="2" charset="-122"/>
                <a:ea typeface="HarmonyOS Sans SC Light" panose="00000400000000000000" pitchFamily="2" charset="-122"/>
              </a:rPr>
              <a:t>BOC</a:t>
            </a:r>
            <a:r>
              <a:rPr lang="zh-CN" altLang="en-US" sz="1800">
                <a:solidFill>
                  <a:srgbClr val="ADB9CA"/>
                </a:solidFill>
                <a:latin typeface="HarmonyOS Sans SC Light" panose="00000400000000000000" pitchFamily="2" charset="-122"/>
                <a:ea typeface="HarmonyOS Sans SC Light" panose="00000400000000000000" pitchFamily="2" charset="-122"/>
              </a:rPr>
              <a:t>等</a:t>
            </a:r>
            <a:endParaRPr lang="en-US" sz="1800">
              <a:solidFill>
                <a:srgbClr val="ADB9CA"/>
              </a:solidFill>
              <a:latin typeface="HarmonyOS Sans SC Light" panose="00000400000000000000" pitchFamily="2" charset="-122"/>
              <a:ea typeface="HarmonyOS Sans SC Light" panose="00000400000000000000" pitchFamily="2" charset="-122"/>
            </a:endParaRPr>
          </a:p>
        </p:txBody>
      </p:sp>
      <p:sp>
        <p:nvSpPr>
          <p:cNvPr id="35" name="TextBox 35"/>
          <p:cNvSpPr txBox="1"/>
          <p:nvPr/>
        </p:nvSpPr>
        <p:spPr>
          <a:xfrm>
            <a:off x="5821752" y="7425499"/>
            <a:ext cx="3118738" cy="551433"/>
          </a:xfrm>
          <a:prstGeom prst="rect">
            <a:avLst/>
          </a:prstGeom>
        </p:spPr>
        <p:txBody>
          <a:bodyPr lIns="0" tIns="0" rIns="0" bIns="0" rtlCol="0" anchor="t">
            <a:spAutoFit/>
          </a:bodyPr>
          <a:lstStyle/>
          <a:p>
            <a:pPr algn="l">
              <a:lnSpc>
                <a:spcPts val="4320"/>
              </a:lnSpc>
            </a:pPr>
            <a:r>
              <a:rPr lang="zh-CN" altLang="en-US" sz="3600">
                <a:solidFill>
                  <a:srgbClr val="0159BA"/>
                </a:solidFill>
                <a:latin typeface="HarmonyOS Sans SC Black" panose="00000A00000000000000" pitchFamily="2" charset="-122"/>
                <a:ea typeface="HarmonyOS Sans SC Black" panose="00000A00000000000000" pitchFamily="2" charset="-122"/>
              </a:rPr>
              <a:t>核心技术</a:t>
            </a:r>
            <a:endParaRPr lang="en-US" sz="3600">
              <a:solidFill>
                <a:srgbClr val="0159BA"/>
              </a:solidFill>
              <a:latin typeface="HarmonyOS Sans SC Black" panose="00000A00000000000000" pitchFamily="2" charset="-122"/>
              <a:ea typeface="HarmonyOS Sans SC Black" panose="00000A00000000000000" pitchFamily="2" charset="-122"/>
            </a:endParaRPr>
          </a:p>
        </p:txBody>
      </p:sp>
      <p:sp>
        <p:nvSpPr>
          <p:cNvPr id="36" name="TextBox 36"/>
          <p:cNvSpPr txBox="1"/>
          <p:nvPr/>
        </p:nvSpPr>
        <p:spPr>
          <a:xfrm>
            <a:off x="5821752" y="7079251"/>
            <a:ext cx="2754705" cy="205184"/>
          </a:xfrm>
          <a:prstGeom prst="rect">
            <a:avLst/>
          </a:prstGeom>
        </p:spPr>
        <p:txBody>
          <a:bodyPr lIns="0" tIns="0" rIns="0" bIns="0" rtlCol="0" anchor="t">
            <a:spAutoFit/>
          </a:bodyPr>
          <a:lstStyle/>
          <a:p>
            <a:pPr algn="l">
              <a:lnSpc>
                <a:spcPts val="1620"/>
              </a:lnSpc>
            </a:pPr>
            <a:r>
              <a:rPr lang="en-US" sz="1350">
                <a:solidFill>
                  <a:srgbClr val="ADB9CA"/>
                </a:solidFill>
                <a:latin typeface="Montserrat"/>
              </a:rPr>
              <a:t>Core Technologies</a:t>
            </a:r>
          </a:p>
        </p:txBody>
      </p:sp>
      <p:sp>
        <p:nvSpPr>
          <p:cNvPr id="37" name="TextBox 37"/>
          <p:cNvSpPr txBox="1"/>
          <p:nvPr/>
        </p:nvSpPr>
        <p:spPr>
          <a:xfrm>
            <a:off x="12179452" y="5798376"/>
            <a:ext cx="690438" cy="551433"/>
          </a:xfrm>
          <a:prstGeom prst="rect">
            <a:avLst/>
          </a:prstGeom>
        </p:spPr>
        <p:txBody>
          <a:bodyPr lIns="0" tIns="0" rIns="0" bIns="0" rtlCol="0" anchor="t">
            <a:spAutoFit/>
          </a:bodyPr>
          <a:lstStyle/>
          <a:p>
            <a:pPr algn="ctr">
              <a:lnSpc>
                <a:spcPts val="4320"/>
              </a:lnSpc>
            </a:pPr>
            <a:r>
              <a:rPr lang="en-US" sz="3600">
                <a:solidFill>
                  <a:srgbClr val="8497B0"/>
                </a:solidFill>
                <a:latin typeface="Montserrat Ultra-Bold"/>
              </a:rPr>
              <a:t>05</a:t>
            </a:r>
          </a:p>
        </p:txBody>
      </p:sp>
      <p:sp>
        <p:nvSpPr>
          <p:cNvPr id="38" name="TextBox 38"/>
          <p:cNvSpPr txBox="1"/>
          <p:nvPr/>
        </p:nvSpPr>
        <p:spPr>
          <a:xfrm>
            <a:off x="9800762" y="8116685"/>
            <a:ext cx="3024794" cy="684931"/>
          </a:xfrm>
          <a:prstGeom prst="rect">
            <a:avLst/>
          </a:prstGeom>
        </p:spPr>
        <p:txBody>
          <a:bodyPr lIns="0" tIns="0" rIns="0" bIns="0" rtlCol="0" anchor="t">
            <a:spAutoFit/>
          </a:bodyPr>
          <a:lstStyle/>
          <a:p>
            <a:pPr algn="l">
              <a:lnSpc>
                <a:spcPts val="2808"/>
              </a:lnSpc>
            </a:pPr>
            <a:r>
              <a:rPr lang="zh-CN" altLang="en-US" sz="1800">
                <a:solidFill>
                  <a:srgbClr val="ADB9CA"/>
                </a:solidFill>
                <a:latin typeface="HarmonyOS Sans SC Light" panose="00000400000000000000" pitchFamily="2" charset="-122"/>
                <a:ea typeface="HarmonyOS Sans SC Light" panose="00000400000000000000" pitchFamily="2" charset="-122"/>
              </a:rPr>
              <a:t>涵盖精准农业、交通运输、</a:t>
            </a:r>
            <a:endParaRPr lang="en-US" altLang="zh-CN" sz="1800">
              <a:solidFill>
                <a:srgbClr val="ADB9CA"/>
              </a:solidFill>
              <a:latin typeface="HarmonyOS Sans SC Light" panose="00000400000000000000" pitchFamily="2" charset="-122"/>
              <a:ea typeface="HarmonyOS Sans SC Light" panose="00000400000000000000" pitchFamily="2" charset="-122"/>
            </a:endParaRPr>
          </a:p>
          <a:p>
            <a:pPr algn="l">
              <a:lnSpc>
                <a:spcPts val="2808"/>
              </a:lnSpc>
            </a:pPr>
            <a:r>
              <a:rPr lang="zh-CN" altLang="en-US">
                <a:solidFill>
                  <a:srgbClr val="ADB9CA"/>
                </a:solidFill>
                <a:latin typeface="HarmonyOS Sans SC Light" panose="00000400000000000000" pitchFamily="2" charset="-122"/>
                <a:ea typeface="HarmonyOS Sans SC Light" panose="00000400000000000000" pitchFamily="2" charset="-122"/>
              </a:rPr>
              <a:t>抢险救灾等多领域</a:t>
            </a:r>
            <a:endParaRPr lang="en-US" sz="1800">
              <a:solidFill>
                <a:srgbClr val="ADB9CA"/>
              </a:solidFill>
              <a:latin typeface="HarmonyOS Sans SC Light" panose="00000400000000000000" pitchFamily="2" charset="-122"/>
              <a:ea typeface="HarmonyOS Sans SC Light" panose="00000400000000000000" pitchFamily="2" charset="-122"/>
            </a:endParaRPr>
          </a:p>
        </p:txBody>
      </p:sp>
      <p:sp>
        <p:nvSpPr>
          <p:cNvPr id="39" name="TextBox 39"/>
          <p:cNvSpPr txBox="1"/>
          <p:nvPr/>
        </p:nvSpPr>
        <p:spPr>
          <a:xfrm>
            <a:off x="9800762" y="7425499"/>
            <a:ext cx="3118738" cy="551433"/>
          </a:xfrm>
          <a:prstGeom prst="rect">
            <a:avLst/>
          </a:prstGeom>
        </p:spPr>
        <p:txBody>
          <a:bodyPr lIns="0" tIns="0" rIns="0" bIns="0" rtlCol="0" anchor="t">
            <a:spAutoFit/>
          </a:bodyPr>
          <a:lstStyle/>
          <a:p>
            <a:pPr algn="l">
              <a:lnSpc>
                <a:spcPts val="4320"/>
              </a:lnSpc>
            </a:pPr>
            <a:r>
              <a:rPr lang="zh-CN" altLang="en-US" sz="3600">
                <a:solidFill>
                  <a:srgbClr val="0159BA"/>
                </a:solidFill>
                <a:latin typeface="HarmonyOS Sans SC Black" panose="00000A00000000000000" pitchFamily="2" charset="-122"/>
                <a:ea typeface="HarmonyOS Sans SC Black" panose="00000A00000000000000" pitchFamily="2" charset="-122"/>
              </a:rPr>
              <a:t>市场应用</a:t>
            </a:r>
            <a:endParaRPr lang="en-US" sz="3600">
              <a:solidFill>
                <a:srgbClr val="0159BA"/>
              </a:solidFill>
              <a:latin typeface="HarmonyOS Sans SC Black" panose="00000A00000000000000" pitchFamily="2" charset="-122"/>
              <a:ea typeface="HarmonyOS Sans SC Black" panose="00000A00000000000000" pitchFamily="2" charset="-122"/>
            </a:endParaRPr>
          </a:p>
        </p:txBody>
      </p:sp>
      <p:sp>
        <p:nvSpPr>
          <p:cNvPr id="40" name="TextBox 40"/>
          <p:cNvSpPr txBox="1"/>
          <p:nvPr/>
        </p:nvSpPr>
        <p:spPr>
          <a:xfrm>
            <a:off x="9800762" y="7079251"/>
            <a:ext cx="2754705" cy="205184"/>
          </a:xfrm>
          <a:prstGeom prst="rect">
            <a:avLst/>
          </a:prstGeom>
        </p:spPr>
        <p:txBody>
          <a:bodyPr lIns="0" tIns="0" rIns="0" bIns="0" rtlCol="0" anchor="t">
            <a:spAutoFit/>
          </a:bodyPr>
          <a:lstStyle/>
          <a:p>
            <a:pPr algn="l">
              <a:lnSpc>
                <a:spcPts val="1620"/>
              </a:lnSpc>
            </a:pPr>
            <a:r>
              <a:rPr lang="en-US" sz="1350">
                <a:solidFill>
                  <a:srgbClr val="ADB9CA"/>
                </a:solidFill>
                <a:latin typeface="Montserrat"/>
              </a:rPr>
              <a:t>Market Applications</a:t>
            </a:r>
          </a:p>
        </p:txBody>
      </p:sp>
      <p:sp>
        <p:nvSpPr>
          <p:cNvPr id="41" name="TextBox 41"/>
          <p:cNvSpPr txBox="1"/>
          <p:nvPr/>
        </p:nvSpPr>
        <p:spPr>
          <a:xfrm>
            <a:off x="16136821" y="5798376"/>
            <a:ext cx="733718" cy="551433"/>
          </a:xfrm>
          <a:prstGeom prst="rect">
            <a:avLst/>
          </a:prstGeom>
        </p:spPr>
        <p:txBody>
          <a:bodyPr lIns="0" tIns="0" rIns="0" bIns="0" rtlCol="0" anchor="t">
            <a:spAutoFit/>
          </a:bodyPr>
          <a:lstStyle/>
          <a:p>
            <a:pPr algn="ctr">
              <a:lnSpc>
                <a:spcPts val="4320"/>
              </a:lnSpc>
            </a:pPr>
            <a:r>
              <a:rPr lang="en-US" sz="3600">
                <a:solidFill>
                  <a:srgbClr val="8497B0"/>
                </a:solidFill>
                <a:latin typeface="Montserrat Ultra-Bold"/>
              </a:rPr>
              <a:t>06</a:t>
            </a:r>
          </a:p>
        </p:txBody>
      </p:sp>
      <p:sp>
        <p:nvSpPr>
          <p:cNvPr id="42" name="TextBox 42"/>
          <p:cNvSpPr txBox="1"/>
          <p:nvPr/>
        </p:nvSpPr>
        <p:spPr>
          <a:xfrm>
            <a:off x="13779771" y="8116685"/>
            <a:ext cx="3024793" cy="684931"/>
          </a:xfrm>
          <a:prstGeom prst="rect">
            <a:avLst/>
          </a:prstGeom>
        </p:spPr>
        <p:txBody>
          <a:bodyPr lIns="0" tIns="0" rIns="0" bIns="0" rtlCol="0" anchor="t">
            <a:spAutoFit/>
          </a:bodyPr>
          <a:lstStyle/>
          <a:p>
            <a:pPr algn="l">
              <a:lnSpc>
                <a:spcPts val="2808"/>
              </a:lnSpc>
            </a:pPr>
            <a:r>
              <a:rPr lang="zh-CN" altLang="en-US" sz="1800">
                <a:solidFill>
                  <a:srgbClr val="ADB9CA"/>
                </a:solidFill>
                <a:latin typeface="HarmonyOS Sans SC Light" panose="00000400000000000000" pitchFamily="2" charset="-122"/>
                <a:ea typeface="HarmonyOS Sans SC Light" panose="00000400000000000000" pitchFamily="2" charset="-122"/>
              </a:rPr>
              <a:t>北斗发展不停歇，</a:t>
            </a:r>
            <a:endParaRPr lang="en-US" altLang="zh-CN" sz="1800">
              <a:solidFill>
                <a:srgbClr val="ADB9CA"/>
              </a:solidFill>
              <a:latin typeface="HarmonyOS Sans SC Light" panose="00000400000000000000" pitchFamily="2" charset="-122"/>
              <a:ea typeface="HarmonyOS Sans SC Light" panose="00000400000000000000" pitchFamily="2" charset="-122"/>
            </a:endParaRPr>
          </a:p>
          <a:p>
            <a:pPr algn="l">
              <a:lnSpc>
                <a:spcPts val="2808"/>
              </a:lnSpc>
            </a:pPr>
            <a:r>
              <a:rPr lang="zh-CN" altLang="en-US" sz="1800">
                <a:solidFill>
                  <a:srgbClr val="ADB9CA"/>
                </a:solidFill>
                <a:latin typeface="HarmonyOS Sans SC Light" panose="00000400000000000000" pitchFamily="2" charset="-122"/>
                <a:ea typeface="HarmonyOS Sans SC Light" panose="00000400000000000000" pitchFamily="2" charset="-122"/>
              </a:rPr>
              <a:t>不断推动北斗系统升级</a:t>
            </a:r>
            <a:endParaRPr lang="en-US" sz="1800">
              <a:solidFill>
                <a:srgbClr val="ADB9CA"/>
              </a:solidFill>
              <a:latin typeface="HarmonyOS Sans SC Light" panose="00000400000000000000" pitchFamily="2" charset="-122"/>
              <a:ea typeface="HarmonyOS Sans SC Light" panose="00000400000000000000" pitchFamily="2" charset="-122"/>
            </a:endParaRPr>
          </a:p>
        </p:txBody>
      </p:sp>
      <p:sp>
        <p:nvSpPr>
          <p:cNvPr id="43" name="TextBox 43"/>
          <p:cNvSpPr txBox="1"/>
          <p:nvPr/>
        </p:nvSpPr>
        <p:spPr>
          <a:xfrm>
            <a:off x="13779771" y="7425499"/>
            <a:ext cx="3118738" cy="551433"/>
          </a:xfrm>
          <a:prstGeom prst="rect">
            <a:avLst/>
          </a:prstGeom>
        </p:spPr>
        <p:txBody>
          <a:bodyPr lIns="0" tIns="0" rIns="0" bIns="0" rtlCol="0" anchor="t">
            <a:spAutoFit/>
          </a:bodyPr>
          <a:lstStyle/>
          <a:p>
            <a:pPr algn="l">
              <a:lnSpc>
                <a:spcPts val="4320"/>
              </a:lnSpc>
            </a:pPr>
            <a:r>
              <a:rPr lang="zh-CN" altLang="en-US" sz="3600">
                <a:solidFill>
                  <a:srgbClr val="0159BA"/>
                </a:solidFill>
                <a:latin typeface="HarmonyOS Sans SC Black" panose="00000A00000000000000" pitchFamily="2" charset="-122"/>
                <a:ea typeface="HarmonyOS Sans SC Black" panose="00000A00000000000000" pitchFamily="2" charset="-122"/>
              </a:rPr>
              <a:t>发展前景</a:t>
            </a:r>
            <a:endParaRPr lang="en-US" sz="3600">
              <a:solidFill>
                <a:srgbClr val="0159BA"/>
              </a:solidFill>
              <a:latin typeface="HarmonyOS Sans SC Black" panose="00000A00000000000000" pitchFamily="2" charset="-122"/>
              <a:ea typeface="HarmonyOS Sans SC Black" panose="00000A00000000000000" pitchFamily="2" charset="-122"/>
            </a:endParaRPr>
          </a:p>
        </p:txBody>
      </p:sp>
      <p:sp>
        <p:nvSpPr>
          <p:cNvPr id="44" name="TextBox 44"/>
          <p:cNvSpPr txBox="1"/>
          <p:nvPr/>
        </p:nvSpPr>
        <p:spPr>
          <a:xfrm>
            <a:off x="13779771" y="7079251"/>
            <a:ext cx="2754705" cy="205184"/>
          </a:xfrm>
          <a:prstGeom prst="rect">
            <a:avLst/>
          </a:prstGeom>
        </p:spPr>
        <p:txBody>
          <a:bodyPr lIns="0" tIns="0" rIns="0" bIns="0" rtlCol="0" anchor="t">
            <a:spAutoFit/>
          </a:bodyPr>
          <a:lstStyle/>
          <a:p>
            <a:pPr algn="l">
              <a:lnSpc>
                <a:spcPts val="1620"/>
              </a:lnSpc>
            </a:pPr>
            <a:r>
              <a:rPr lang="en-US" sz="1350">
                <a:solidFill>
                  <a:srgbClr val="ADB9CA"/>
                </a:solidFill>
                <a:latin typeface="Montserrat"/>
              </a:rPr>
              <a:t>Development Prospects</a:t>
            </a:r>
          </a:p>
        </p:txBody>
      </p:sp>
      <p:grpSp>
        <p:nvGrpSpPr>
          <p:cNvPr id="3098" name="Group 9">
            <a:extLst>
              <a:ext uri="{FF2B5EF4-FFF2-40B4-BE49-F238E27FC236}">
                <a16:creationId xmlns:a16="http://schemas.microsoft.com/office/drawing/2014/main" id="{2154262F-1246-7942-8486-5049225845F7}"/>
              </a:ext>
            </a:extLst>
          </p:cNvPr>
          <p:cNvGrpSpPr/>
          <p:nvPr/>
        </p:nvGrpSpPr>
        <p:grpSpPr>
          <a:xfrm>
            <a:off x="1076642" y="748902"/>
            <a:ext cx="8001609" cy="4212432"/>
            <a:chOff x="0" y="0"/>
            <a:chExt cx="21479602" cy="7484564"/>
          </a:xfrm>
        </p:grpSpPr>
        <p:sp>
          <p:nvSpPr>
            <p:cNvPr id="3099" name="Freeform 10">
              <a:extLst>
                <a:ext uri="{FF2B5EF4-FFF2-40B4-BE49-F238E27FC236}">
                  <a16:creationId xmlns:a16="http://schemas.microsoft.com/office/drawing/2014/main" id="{08CCE55A-A6D7-821B-FE7C-6C416E040322}"/>
                </a:ext>
              </a:extLst>
            </p:cNvPr>
            <p:cNvSpPr/>
            <p:nvPr/>
          </p:nvSpPr>
          <p:spPr>
            <a:xfrm>
              <a:off x="0" y="0"/>
              <a:ext cx="21479638" cy="7484618"/>
            </a:xfrm>
            <a:custGeom>
              <a:avLst/>
              <a:gdLst/>
              <a:ahLst/>
              <a:cxnLst/>
              <a:rect l="l" t="t" r="r" b="b"/>
              <a:pathLst>
                <a:path w="21479638" h="7484618">
                  <a:moveTo>
                    <a:pt x="0" y="0"/>
                  </a:moveTo>
                  <a:lnTo>
                    <a:pt x="21479638" y="0"/>
                  </a:lnTo>
                  <a:lnTo>
                    <a:pt x="21479638" y="7484618"/>
                  </a:lnTo>
                  <a:lnTo>
                    <a:pt x="0" y="7484618"/>
                  </a:lnTo>
                  <a:close/>
                </a:path>
              </a:pathLst>
            </a:custGeom>
            <a:solidFill>
              <a:srgbClr val="FFFFFF"/>
            </a:solidFill>
          </p:spPr>
        </p:sp>
      </p:grpSp>
      <p:sp>
        <p:nvSpPr>
          <p:cNvPr id="3101" name="AutoShape 19">
            <a:extLst>
              <a:ext uri="{FF2B5EF4-FFF2-40B4-BE49-F238E27FC236}">
                <a16:creationId xmlns:a16="http://schemas.microsoft.com/office/drawing/2014/main" id="{8D4D85FF-D1E4-1760-FD5E-159314A7232E}"/>
              </a:ext>
            </a:extLst>
          </p:cNvPr>
          <p:cNvSpPr/>
          <p:nvPr/>
        </p:nvSpPr>
        <p:spPr>
          <a:xfrm rot="5393192">
            <a:off x="3339479" y="2914821"/>
            <a:ext cx="3417438" cy="0"/>
          </a:xfrm>
          <a:prstGeom prst="line">
            <a:avLst/>
          </a:prstGeom>
          <a:ln w="9525" cap="rnd">
            <a:solidFill>
              <a:srgbClr val="44546A"/>
            </a:solidFill>
            <a:prstDash val="solid"/>
            <a:headEnd type="none" w="sm" len="sm"/>
            <a:tailEnd type="none" w="sm" len="sm"/>
          </a:ln>
        </p:spPr>
      </p:sp>
      <p:sp>
        <p:nvSpPr>
          <p:cNvPr id="3104" name="TextBox 26">
            <a:extLst>
              <a:ext uri="{FF2B5EF4-FFF2-40B4-BE49-F238E27FC236}">
                <a16:creationId xmlns:a16="http://schemas.microsoft.com/office/drawing/2014/main" id="{B0DC1856-666B-F513-4149-D8369AA9476D}"/>
              </a:ext>
            </a:extLst>
          </p:cNvPr>
          <p:cNvSpPr txBox="1"/>
          <p:nvPr/>
        </p:nvSpPr>
        <p:spPr>
          <a:xfrm>
            <a:off x="4254611" y="1120410"/>
            <a:ext cx="599065" cy="542892"/>
          </a:xfrm>
          <a:prstGeom prst="rect">
            <a:avLst/>
          </a:prstGeom>
        </p:spPr>
        <p:txBody>
          <a:bodyPr lIns="0" tIns="0" rIns="0" bIns="0" rtlCol="0" anchor="t">
            <a:spAutoFit/>
          </a:bodyPr>
          <a:lstStyle/>
          <a:p>
            <a:pPr algn="ctr">
              <a:lnSpc>
                <a:spcPts val="4320"/>
              </a:lnSpc>
            </a:pPr>
            <a:r>
              <a:rPr lang="en-US" sz="3600">
                <a:solidFill>
                  <a:srgbClr val="8497B0"/>
                </a:solidFill>
                <a:latin typeface="Montserrat Ultra-Bold"/>
              </a:rPr>
              <a:t>01</a:t>
            </a:r>
          </a:p>
        </p:txBody>
      </p:sp>
      <p:sp>
        <p:nvSpPr>
          <p:cNvPr id="3105" name="TextBox 27">
            <a:extLst>
              <a:ext uri="{FF2B5EF4-FFF2-40B4-BE49-F238E27FC236}">
                <a16:creationId xmlns:a16="http://schemas.microsoft.com/office/drawing/2014/main" id="{E2563BC2-8DF3-A39C-9267-311F3EA23BAC}"/>
              </a:ext>
            </a:extLst>
          </p:cNvPr>
          <p:cNvSpPr txBox="1"/>
          <p:nvPr/>
        </p:nvSpPr>
        <p:spPr>
          <a:xfrm>
            <a:off x="1830234" y="3438719"/>
            <a:ext cx="3024793" cy="689291"/>
          </a:xfrm>
          <a:prstGeom prst="rect">
            <a:avLst/>
          </a:prstGeom>
        </p:spPr>
        <p:txBody>
          <a:bodyPr lIns="0" tIns="0" rIns="0" bIns="0" rtlCol="0" anchor="t">
            <a:spAutoFit/>
          </a:bodyPr>
          <a:lstStyle/>
          <a:p>
            <a:pPr algn="l">
              <a:lnSpc>
                <a:spcPts val="2808"/>
              </a:lnSpc>
            </a:pPr>
            <a:r>
              <a:rPr lang="zh-CN" altLang="en-US" sz="1800">
                <a:solidFill>
                  <a:srgbClr val="ADB9CA"/>
                </a:solidFill>
                <a:latin typeface="HarmonyOS Sans SC Light" panose="00000400000000000000" pitchFamily="2" charset="-122"/>
                <a:ea typeface="HarmonyOS Sans SC Light" panose="00000400000000000000" pitchFamily="2" charset="-122"/>
              </a:rPr>
              <a:t>北斗卫星导航系统</a:t>
            </a:r>
            <a:endParaRPr lang="en-US" altLang="zh-CN" sz="1800">
              <a:solidFill>
                <a:srgbClr val="ADB9CA"/>
              </a:solidFill>
              <a:latin typeface="HarmonyOS Sans SC Light" panose="00000400000000000000" pitchFamily="2" charset="-122"/>
              <a:ea typeface="HarmonyOS Sans SC Light" panose="00000400000000000000" pitchFamily="2" charset="-122"/>
            </a:endParaRPr>
          </a:p>
          <a:p>
            <a:pPr algn="l">
              <a:lnSpc>
                <a:spcPts val="2808"/>
              </a:lnSpc>
            </a:pPr>
            <a:r>
              <a:rPr lang="zh-CN" altLang="en-US">
                <a:solidFill>
                  <a:srgbClr val="ADB9CA"/>
                </a:solidFill>
                <a:latin typeface="HarmonyOS Sans SC Light" panose="00000400000000000000" pitchFamily="2" charset="-122"/>
                <a:ea typeface="HarmonyOS Sans SC Light" panose="00000400000000000000" pitchFamily="2" charset="-122"/>
              </a:rPr>
              <a:t>“三步走”计划</a:t>
            </a:r>
            <a:endParaRPr lang="en-US" sz="1800">
              <a:solidFill>
                <a:srgbClr val="ADB9CA"/>
              </a:solidFill>
              <a:latin typeface="HarmonyOS Sans SC Light" panose="00000400000000000000" pitchFamily="2" charset="-122"/>
              <a:ea typeface="HarmonyOS Sans SC Light" panose="00000400000000000000" pitchFamily="2" charset="-122"/>
            </a:endParaRPr>
          </a:p>
        </p:txBody>
      </p:sp>
      <p:sp>
        <p:nvSpPr>
          <p:cNvPr id="3106" name="TextBox 28">
            <a:extLst>
              <a:ext uri="{FF2B5EF4-FFF2-40B4-BE49-F238E27FC236}">
                <a16:creationId xmlns:a16="http://schemas.microsoft.com/office/drawing/2014/main" id="{24058BF7-2520-34A7-D558-05D2C28A9513}"/>
              </a:ext>
            </a:extLst>
          </p:cNvPr>
          <p:cNvSpPr txBox="1"/>
          <p:nvPr/>
        </p:nvSpPr>
        <p:spPr>
          <a:xfrm>
            <a:off x="1830234" y="2747533"/>
            <a:ext cx="3118738" cy="551433"/>
          </a:xfrm>
          <a:prstGeom prst="rect">
            <a:avLst/>
          </a:prstGeom>
        </p:spPr>
        <p:txBody>
          <a:bodyPr lIns="0" tIns="0" rIns="0" bIns="0" rtlCol="0" anchor="t">
            <a:spAutoFit/>
          </a:bodyPr>
          <a:lstStyle/>
          <a:p>
            <a:pPr algn="l">
              <a:lnSpc>
                <a:spcPts val="4320"/>
              </a:lnSpc>
            </a:pPr>
            <a:r>
              <a:rPr lang="zh-CN" altLang="en-US" sz="3600">
                <a:solidFill>
                  <a:srgbClr val="0159BA"/>
                </a:solidFill>
                <a:latin typeface="HarmonyOS Sans SC Black" panose="00000A00000000000000" pitchFamily="2" charset="-122"/>
                <a:ea typeface="HarmonyOS Sans SC Black" panose="00000A00000000000000" pitchFamily="2" charset="-122"/>
              </a:rPr>
              <a:t>发展历史</a:t>
            </a:r>
            <a:endParaRPr lang="en-US" sz="3600">
              <a:solidFill>
                <a:srgbClr val="0159BA"/>
              </a:solidFill>
              <a:latin typeface="HarmonyOS Sans SC Black" panose="00000A00000000000000" pitchFamily="2" charset="-122"/>
              <a:ea typeface="HarmonyOS Sans SC Black" panose="00000A00000000000000" pitchFamily="2" charset="-122"/>
            </a:endParaRPr>
          </a:p>
        </p:txBody>
      </p:sp>
      <p:sp>
        <p:nvSpPr>
          <p:cNvPr id="3107" name="TextBox 29">
            <a:extLst>
              <a:ext uri="{FF2B5EF4-FFF2-40B4-BE49-F238E27FC236}">
                <a16:creationId xmlns:a16="http://schemas.microsoft.com/office/drawing/2014/main" id="{6213AA58-9E3F-9E7F-B665-3A2D7F13968A}"/>
              </a:ext>
            </a:extLst>
          </p:cNvPr>
          <p:cNvSpPr txBox="1"/>
          <p:nvPr/>
        </p:nvSpPr>
        <p:spPr>
          <a:xfrm>
            <a:off x="1830234" y="2401285"/>
            <a:ext cx="2754705" cy="205184"/>
          </a:xfrm>
          <a:prstGeom prst="rect">
            <a:avLst/>
          </a:prstGeom>
        </p:spPr>
        <p:txBody>
          <a:bodyPr lIns="0" tIns="0" rIns="0" bIns="0" rtlCol="0" anchor="t">
            <a:spAutoFit/>
          </a:bodyPr>
          <a:lstStyle/>
          <a:p>
            <a:pPr algn="l">
              <a:lnSpc>
                <a:spcPts val="1620"/>
              </a:lnSpc>
            </a:pPr>
            <a:r>
              <a:rPr lang="en-US" sz="1350">
                <a:solidFill>
                  <a:srgbClr val="ADB9CA"/>
                </a:solidFill>
                <a:latin typeface="Montserrat"/>
              </a:rPr>
              <a:t>Development History</a:t>
            </a:r>
          </a:p>
        </p:txBody>
      </p:sp>
      <p:sp>
        <p:nvSpPr>
          <p:cNvPr id="3108" name="TextBox 33">
            <a:extLst>
              <a:ext uri="{FF2B5EF4-FFF2-40B4-BE49-F238E27FC236}">
                <a16:creationId xmlns:a16="http://schemas.microsoft.com/office/drawing/2014/main" id="{2B4D62B4-328A-015B-3E46-861830A0CFEA}"/>
              </a:ext>
            </a:extLst>
          </p:cNvPr>
          <p:cNvSpPr txBox="1"/>
          <p:nvPr/>
        </p:nvSpPr>
        <p:spPr>
          <a:xfrm>
            <a:off x="8189138" y="1120410"/>
            <a:ext cx="688032" cy="542892"/>
          </a:xfrm>
          <a:prstGeom prst="rect">
            <a:avLst/>
          </a:prstGeom>
        </p:spPr>
        <p:txBody>
          <a:bodyPr lIns="0" tIns="0" rIns="0" bIns="0" rtlCol="0" anchor="t">
            <a:spAutoFit/>
          </a:bodyPr>
          <a:lstStyle/>
          <a:p>
            <a:pPr algn="ctr">
              <a:lnSpc>
                <a:spcPts val="4320"/>
              </a:lnSpc>
            </a:pPr>
            <a:r>
              <a:rPr lang="en-US" sz="3600">
                <a:solidFill>
                  <a:srgbClr val="8497B0"/>
                </a:solidFill>
                <a:latin typeface="Montserrat Ultra-Bold"/>
              </a:rPr>
              <a:t>02</a:t>
            </a:r>
          </a:p>
        </p:txBody>
      </p:sp>
      <p:sp>
        <p:nvSpPr>
          <p:cNvPr id="3109" name="TextBox 34">
            <a:extLst>
              <a:ext uri="{FF2B5EF4-FFF2-40B4-BE49-F238E27FC236}">
                <a16:creationId xmlns:a16="http://schemas.microsoft.com/office/drawing/2014/main" id="{389BC20D-3DC5-6481-06A1-E1B06ED43DB6}"/>
              </a:ext>
            </a:extLst>
          </p:cNvPr>
          <p:cNvSpPr txBox="1"/>
          <p:nvPr/>
        </p:nvSpPr>
        <p:spPr>
          <a:xfrm>
            <a:off x="5809244" y="3438719"/>
            <a:ext cx="3024793" cy="689291"/>
          </a:xfrm>
          <a:prstGeom prst="rect">
            <a:avLst/>
          </a:prstGeom>
        </p:spPr>
        <p:txBody>
          <a:bodyPr lIns="0" tIns="0" rIns="0" bIns="0" rtlCol="0" anchor="t">
            <a:spAutoFit/>
          </a:bodyPr>
          <a:lstStyle/>
          <a:p>
            <a:pPr algn="l">
              <a:lnSpc>
                <a:spcPts val="2808"/>
              </a:lnSpc>
            </a:pPr>
            <a:r>
              <a:rPr lang="zh-CN" altLang="en-US" sz="1800">
                <a:solidFill>
                  <a:srgbClr val="ADB9CA"/>
                </a:solidFill>
                <a:latin typeface="HarmonyOS Sans SC Light" panose="00000400000000000000" pitchFamily="2" charset="-122"/>
                <a:ea typeface="HarmonyOS Sans SC Light" panose="00000400000000000000" pitchFamily="2" charset="-122"/>
              </a:rPr>
              <a:t>由空间段、地面段、</a:t>
            </a:r>
            <a:endParaRPr lang="en-US" altLang="zh-CN" sz="1800">
              <a:solidFill>
                <a:srgbClr val="ADB9CA"/>
              </a:solidFill>
              <a:latin typeface="HarmonyOS Sans SC Light" panose="00000400000000000000" pitchFamily="2" charset="-122"/>
              <a:ea typeface="HarmonyOS Sans SC Light" panose="00000400000000000000" pitchFamily="2" charset="-122"/>
            </a:endParaRPr>
          </a:p>
          <a:p>
            <a:pPr algn="l">
              <a:lnSpc>
                <a:spcPts val="2808"/>
              </a:lnSpc>
            </a:pPr>
            <a:r>
              <a:rPr lang="zh-CN" altLang="en-US" sz="1800">
                <a:solidFill>
                  <a:srgbClr val="ADB9CA"/>
                </a:solidFill>
                <a:latin typeface="HarmonyOS Sans SC Light" panose="00000400000000000000" pitchFamily="2" charset="-122"/>
                <a:ea typeface="HarmonyOS Sans SC Light" panose="00000400000000000000" pitchFamily="2" charset="-122"/>
              </a:rPr>
              <a:t>用户段三部分构成</a:t>
            </a:r>
            <a:endParaRPr lang="en-US" sz="1800">
              <a:solidFill>
                <a:srgbClr val="ADB9CA"/>
              </a:solidFill>
              <a:latin typeface="HarmonyOS Sans SC Light" panose="00000400000000000000" pitchFamily="2" charset="-122"/>
              <a:ea typeface="HarmonyOS Sans SC Light" panose="00000400000000000000" pitchFamily="2" charset="-122"/>
            </a:endParaRPr>
          </a:p>
        </p:txBody>
      </p:sp>
      <p:sp>
        <p:nvSpPr>
          <p:cNvPr id="3110" name="TextBox 35">
            <a:extLst>
              <a:ext uri="{FF2B5EF4-FFF2-40B4-BE49-F238E27FC236}">
                <a16:creationId xmlns:a16="http://schemas.microsoft.com/office/drawing/2014/main" id="{FC0461B3-8989-8B7D-FBC3-0752F977EFF7}"/>
              </a:ext>
            </a:extLst>
          </p:cNvPr>
          <p:cNvSpPr txBox="1"/>
          <p:nvPr/>
        </p:nvSpPr>
        <p:spPr>
          <a:xfrm>
            <a:off x="5809244" y="2747533"/>
            <a:ext cx="3118738" cy="551433"/>
          </a:xfrm>
          <a:prstGeom prst="rect">
            <a:avLst/>
          </a:prstGeom>
        </p:spPr>
        <p:txBody>
          <a:bodyPr lIns="0" tIns="0" rIns="0" bIns="0" rtlCol="0" anchor="t">
            <a:spAutoFit/>
          </a:bodyPr>
          <a:lstStyle/>
          <a:p>
            <a:pPr algn="l">
              <a:lnSpc>
                <a:spcPts val="4320"/>
              </a:lnSpc>
            </a:pPr>
            <a:r>
              <a:rPr lang="zh-CN" altLang="en-US" sz="3600">
                <a:solidFill>
                  <a:srgbClr val="0159BA"/>
                </a:solidFill>
                <a:latin typeface="HarmonyOS Sans SC Black" panose="00000A00000000000000" pitchFamily="2" charset="-122"/>
                <a:ea typeface="HarmonyOS Sans SC Black" panose="00000A00000000000000" pitchFamily="2" charset="-122"/>
              </a:rPr>
              <a:t>系统构成</a:t>
            </a:r>
            <a:endParaRPr lang="en-US" sz="3600">
              <a:solidFill>
                <a:srgbClr val="0159BA"/>
              </a:solidFill>
              <a:latin typeface="HarmonyOS Sans SC Black" panose="00000A00000000000000" pitchFamily="2" charset="-122"/>
              <a:ea typeface="HarmonyOS Sans SC Black" panose="00000A00000000000000" pitchFamily="2" charset="-122"/>
            </a:endParaRPr>
          </a:p>
        </p:txBody>
      </p:sp>
      <p:sp>
        <p:nvSpPr>
          <p:cNvPr id="3111" name="TextBox 36">
            <a:extLst>
              <a:ext uri="{FF2B5EF4-FFF2-40B4-BE49-F238E27FC236}">
                <a16:creationId xmlns:a16="http://schemas.microsoft.com/office/drawing/2014/main" id="{F2DC430B-5CFE-D5F9-7C2D-491F8526F948}"/>
              </a:ext>
            </a:extLst>
          </p:cNvPr>
          <p:cNvSpPr txBox="1"/>
          <p:nvPr/>
        </p:nvSpPr>
        <p:spPr>
          <a:xfrm>
            <a:off x="5809244" y="2401285"/>
            <a:ext cx="2754705" cy="205184"/>
          </a:xfrm>
          <a:prstGeom prst="rect">
            <a:avLst/>
          </a:prstGeom>
        </p:spPr>
        <p:txBody>
          <a:bodyPr lIns="0" tIns="0" rIns="0" bIns="0" rtlCol="0" anchor="t">
            <a:spAutoFit/>
          </a:bodyPr>
          <a:lstStyle/>
          <a:p>
            <a:pPr algn="l">
              <a:lnSpc>
                <a:spcPts val="1620"/>
              </a:lnSpc>
            </a:pPr>
            <a:r>
              <a:rPr lang="en-US" sz="1350">
                <a:solidFill>
                  <a:srgbClr val="ADB9CA"/>
                </a:solidFill>
                <a:latin typeface="Montserrat"/>
              </a:rPr>
              <a:t>System Components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sp>
        <p:nvSpPr>
          <p:cNvPr id="2" name="Freeform 2"/>
          <p:cNvSpPr/>
          <p:nvPr/>
        </p:nvSpPr>
        <p:spPr>
          <a:xfrm>
            <a:off x="1217552" y="0"/>
            <a:ext cx="5626976" cy="10287000"/>
          </a:xfrm>
          <a:custGeom>
            <a:avLst/>
            <a:gdLst/>
            <a:ahLst/>
            <a:cxnLst/>
            <a:rect l="l" t="t" r="r" b="b"/>
            <a:pathLst>
              <a:path w="5626976" h="10287000">
                <a:moveTo>
                  <a:pt x="0" y="0"/>
                </a:moveTo>
                <a:lnTo>
                  <a:pt x="5626975" y="0"/>
                </a:lnTo>
                <a:lnTo>
                  <a:pt x="562697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4445" y="0"/>
            <a:ext cx="5750246" cy="10287000"/>
          </a:xfrm>
          <a:custGeom>
            <a:avLst/>
            <a:gdLst/>
            <a:ahLst/>
            <a:cxnLst/>
            <a:rect l="l" t="t" r="r" b="b"/>
            <a:pathLst>
              <a:path w="5750246" h="10287000">
                <a:moveTo>
                  <a:pt x="0" y="0"/>
                </a:moveTo>
                <a:lnTo>
                  <a:pt x="5750246" y="0"/>
                </a:lnTo>
                <a:lnTo>
                  <a:pt x="5750246"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598034" y="647700"/>
            <a:ext cx="373857" cy="373857"/>
            <a:chOff x="0" y="0"/>
            <a:chExt cx="498476" cy="498476"/>
          </a:xfrm>
        </p:grpSpPr>
        <p:sp>
          <p:nvSpPr>
            <p:cNvPr id="5" name="Freeform 5"/>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7" name="Freeform 7"/>
          <p:cNvSpPr/>
          <p:nvPr/>
        </p:nvSpPr>
        <p:spPr>
          <a:xfrm>
            <a:off x="16555884" y="241843"/>
            <a:ext cx="1292530" cy="1292530"/>
          </a:xfrm>
          <a:custGeom>
            <a:avLst/>
            <a:gdLst/>
            <a:ahLst/>
            <a:cxnLst/>
            <a:rect l="l" t="t" r="r" b="b"/>
            <a:pathLst>
              <a:path w="1292530" h="1292530">
                <a:moveTo>
                  <a:pt x="0" y="0"/>
                </a:moveTo>
                <a:lnTo>
                  <a:pt x="1292530" y="0"/>
                </a:lnTo>
                <a:lnTo>
                  <a:pt x="1292530" y="1292531"/>
                </a:lnTo>
                <a:lnTo>
                  <a:pt x="0" y="1292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2041382" y="1892550"/>
            <a:ext cx="6840599" cy="6840571"/>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extLst>
                <a:ext uri="{28A0092B-C50C-407E-A947-70E740481C1C}">
                  <a14:useLocalDpi xmlns:a14="http://schemas.microsoft.com/office/drawing/2010/main" val="0"/>
                </a:ext>
              </a:extLst>
            </a:blip>
            <a:stretch>
              <a:fillRect/>
            </a:stretch>
          </a:blipFill>
          <a:ln w="76200">
            <a:solidFill>
              <a:srgbClr val="0159BA"/>
            </a:solidFill>
          </a:ln>
        </p:spPr>
      </p:sp>
      <p:sp>
        <p:nvSpPr>
          <p:cNvPr id="10" name="TextBox 10"/>
          <p:cNvSpPr txBox="1"/>
          <p:nvPr/>
        </p:nvSpPr>
        <p:spPr>
          <a:xfrm>
            <a:off x="9621439" y="712233"/>
            <a:ext cx="4340982" cy="708720"/>
          </a:xfrm>
          <a:prstGeom prst="rect">
            <a:avLst/>
          </a:prstGeom>
        </p:spPr>
        <p:txBody>
          <a:bodyPr lIns="0" tIns="0" rIns="0" bIns="0" rtlCol="0" anchor="t">
            <a:spAutoFit/>
          </a:bodyPr>
          <a:lstStyle/>
          <a:p>
            <a:pPr algn="l">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正交复用</a:t>
            </a:r>
            <a:r>
              <a:rPr lang="en-US" sz="4800">
                <a:solidFill>
                  <a:srgbClr val="0159BA"/>
                </a:solidFill>
                <a:latin typeface="HarmonyOS Sans SC Black" panose="00000A00000000000000" pitchFamily="2" charset="-122"/>
                <a:ea typeface="HarmonyOS Sans SC Black" panose="00000A00000000000000" pitchFamily="2" charset="-122"/>
              </a:rPr>
              <a:t>BOC</a:t>
            </a:r>
          </a:p>
        </p:txBody>
      </p:sp>
      <p:sp>
        <p:nvSpPr>
          <p:cNvPr id="11" name="TextBox 11"/>
          <p:cNvSpPr txBox="1"/>
          <p:nvPr/>
        </p:nvSpPr>
        <p:spPr>
          <a:xfrm>
            <a:off x="9621439" y="2740776"/>
            <a:ext cx="7463479" cy="2445670"/>
          </a:xfrm>
          <a:prstGeom prst="rect">
            <a:avLst/>
          </a:prstGeom>
        </p:spPr>
        <p:txBody>
          <a:bodyPr wrap="square" lIns="0" tIns="0" rIns="0" bIns="0" rtlCol="0" anchor="t">
            <a:spAutoFit/>
          </a:bodyPr>
          <a:lstStyle/>
          <a:p>
            <a:pPr algn="just">
              <a:lnSpc>
                <a:spcPct val="150000"/>
              </a:lnSpc>
            </a:pPr>
            <a:r>
              <a:rPr lang="zh-CN" altLang="en-US" sz="1800">
                <a:solidFill>
                  <a:srgbClr val="767171"/>
                </a:solidFill>
                <a:latin typeface="HarmonyOS Sans SC Light" panose="00000400000000000000" pitchFamily="2" charset="-122"/>
                <a:ea typeface="HarmonyOS Sans SC Light" panose="00000400000000000000" pitchFamily="2" charset="-122"/>
              </a:rPr>
              <a:t>为保持与</a:t>
            </a:r>
            <a:r>
              <a:rPr lang="en-US" altLang="zh-CN">
                <a:solidFill>
                  <a:srgbClr val="767171"/>
                </a:solidFill>
                <a:latin typeface="HarmonyOS Sans SC Light" panose="00000400000000000000" pitchFamily="2" charset="-122"/>
                <a:ea typeface="HarmonyOS Sans SC Light" panose="00000400000000000000" pitchFamily="2" charset="-122"/>
              </a:rPr>
              <a:t>GPS L1C</a:t>
            </a:r>
            <a:r>
              <a:rPr lang="zh-CN" altLang="en-US">
                <a:solidFill>
                  <a:srgbClr val="767171"/>
                </a:solidFill>
                <a:latin typeface="HarmonyOS Sans SC Light" panose="00000400000000000000" pitchFamily="2" charset="-122"/>
                <a:ea typeface="HarmonyOS Sans SC Light" panose="00000400000000000000" pitchFamily="2" charset="-122"/>
              </a:rPr>
              <a:t>、</a:t>
            </a:r>
            <a:r>
              <a:rPr lang="en-US" altLang="zh-CN">
                <a:solidFill>
                  <a:srgbClr val="767171"/>
                </a:solidFill>
                <a:latin typeface="HarmonyOS Sans SC Light" panose="00000400000000000000" pitchFamily="2" charset="-122"/>
                <a:ea typeface="HarmonyOS Sans SC Light" panose="00000400000000000000" pitchFamily="2" charset="-122"/>
              </a:rPr>
              <a:t>Galileo E1</a:t>
            </a:r>
            <a:r>
              <a:rPr lang="zh-CN" altLang="en-US">
                <a:solidFill>
                  <a:srgbClr val="767171"/>
                </a:solidFill>
                <a:latin typeface="HarmonyOS Sans SC Light" panose="00000400000000000000" pitchFamily="2" charset="-122"/>
                <a:ea typeface="HarmonyOS Sans SC Light" panose="00000400000000000000" pitchFamily="2" charset="-122"/>
              </a:rPr>
              <a:t>系统的较高兼容性和互操作性，</a:t>
            </a:r>
            <a:r>
              <a:rPr lang="zh-CN" altLang="en-US" sz="1800">
                <a:solidFill>
                  <a:srgbClr val="767171"/>
                </a:solidFill>
                <a:latin typeface="HarmonyOS Sans SC Light" panose="00000400000000000000" pitchFamily="2" charset="-122"/>
                <a:ea typeface="HarmonyOS Sans SC Light" panose="00000400000000000000" pitchFamily="2" charset="-122"/>
              </a:rPr>
              <a:t>北斗系统的民用信号</a:t>
            </a:r>
            <a:r>
              <a:rPr lang="en-US" altLang="zh-CN" sz="1800">
                <a:solidFill>
                  <a:srgbClr val="767171"/>
                </a:solidFill>
                <a:latin typeface="HarmonyOS Sans SC Light" panose="00000400000000000000" pitchFamily="2" charset="-122"/>
                <a:ea typeface="HarmonyOS Sans SC Light" panose="00000400000000000000" pitchFamily="2" charset="-122"/>
              </a:rPr>
              <a:t>B1C</a:t>
            </a:r>
            <a:r>
              <a:rPr lang="zh-CN" altLang="en-US" sz="1800">
                <a:solidFill>
                  <a:srgbClr val="767171"/>
                </a:solidFill>
                <a:latin typeface="HarmonyOS Sans SC Light" panose="00000400000000000000" pitchFamily="2" charset="-122"/>
                <a:ea typeface="HarmonyOS Sans SC Light" panose="00000400000000000000" pitchFamily="2" charset="-122"/>
              </a:rPr>
              <a:t>的中心频率设在</a:t>
            </a:r>
            <a:r>
              <a:rPr lang="en-US" altLang="zh-CN" sz="1800">
                <a:solidFill>
                  <a:srgbClr val="0159BA"/>
                </a:solidFill>
                <a:latin typeface="HarmonyOS Sans SC" panose="00000500000000000000" pitchFamily="2" charset="-122"/>
                <a:ea typeface="HarmonyOS Sans SC" panose="00000500000000000000" pitchFamily="2" charset="-122"/>
              </a:rPr>
              <a:t>1575.42MHz</a:t>
            </a:r>
            <a:r>
              <a:rPr lang="zh-CN" altLang="en-US" sz="1800">
                <a:solidFill>
                  <a:srgbClr val="767171"/>
                </a:solidFill>
                <a:latin typeface="HarmonyOS Sans SC Light" panose="00000400000000000000" pitchFamily="2" charset="-122"/>
                <a:ea typeface="HarmonyOS Sans SC Light" panose="00000400000000000000" pitchFamily="2" charset="-122"/>
              </a:rPr>
              <a:t>，与前二者频点重叠。因此需要在保证互操作能力</a:t>
            </a:r>
            <a:r>
              <a:rPr lang="zh-CN" altLang="en-US">
                <a:solidFill>
                  <a:srgbClr val="767171"/>
                </a:solidFill>
                <a:latin typeface="HarmonyOS Sans SC Light" panose="00000400000000000000" pitchFamily="2" charset="-122"/>
                <a:ea typeface="HarmonyOS Sans SC Light" panose="00000400000000000000" pitchFamily="2" charset="-122"/>
              </a:rPr>
              <a:t>、</a:t>
            </a:r>
            <a:r>
              <a:rPr lang="zh-CN" altLang="en-US" sz="1800">
                <a:solidFill>
                  <a:srgbClr val="767171"/>
                </a:solidFill>
                <a:latin typeface="HarmonyOS Sans SC Light" panose="00000400000000000000" pitchFamily="2" charset="-122"/>
                <a:ea typeface="HarmonyOS Sans SC Light" panose="00000400000000000000" pitchFamily="2" charset="-122"/>
              </a:rPr>
              <a:t>测距精度和稳健性的前提下，同时支持多种不同的接收处理策略，为高中低端接收机在定位性能和复杂度上提供多个平衡点。尽管</a:t>
            </a:r>
            <a:r>
              <a:rPr lang="en-US" altLang="zh-CN" sz="1800">
                <a:solidFill>
                  <a:srgbClr val="767171"/>
                </a:solidFill>
                <a:latin typeface="HarmonyOS Sans SC Light" panose="00000400000000000000" pitchFamily="2" charset="-122"/>
                <a:ea typeface="HarmonyOS Sans SC Light" panose="00000400000000000000" pitchFamily="2" charset="-122"/>
              </a:rPr>
              <a:t>GPS L1C</a:t>
            </a:r>
            <a:r>
              <a:rPr lang="zh-CN" altLang="en-US" sz="1800">
                <a:solidFill>
                  <a:srgbClr val="767171"/>
                </a:solidFill>
                <a:latin typeface="HarmonyOS Sans SC Light" panose="00000400000000000000" pitchFamily="2" charset="-122"/>
                <a:ea typeface="HarmonyOS Sans SC Light" panose="00000400000000000000" pitchFamily="2" charset="-122"/>
              </a:rPr>
              <a:t>所使用的时分复用</a:t>
            </a:r>
            <a:r>
              <a:rPr lang="en-US" altLang="zh-CN" sz="1800">
                <a:solidFill>
                  <a:srgbClr val="767171"/>
                </a:solidFill>
                <a:latin typeface="HarmonyOS Sans SC Light" panose="00000400000000000000" pitchFamily="2" charset="-122"/>
                <a:ea typeface="HarmonyOS Sans SC Light" panose="00000400000000000000" pitchFamily="2" charset="-122"/>
              </a:rPr>
              <a:t>BOC</a:t>
            </a:r>
            <a:r>
              <a:rPr lang="zh-CN" altLang="en-US" sz="1800">
                <a:solidFill>
                  <a:srgbClr val="767171"/>
                </a:solidFill>
                <a:latin typeface="HarmonyOS Sans SC Light" panose="00000400000000000000" pitchFamily="2" charset="-122"/>
                <a:ea typeface="HarmonyOS Sans SC Light" panose="00000400000000000000" pitchFamily="2" charset="-122"/>
              </a:rPr>
              <a:t>（</a:t>
            </a:r>
            <a:r>
              <a:rPr lang="en-US" altLang="zh-CN" sz="1800">
                <a:solidFill>
                  <a:srgbClr val="767171"/>
                </a:solidFill>
                <a:latin typeface="HarmonyOS Sans SC Light" panose="00000400000000000000" pitchFamily="2" charset="-122"/>
                <a:ea typeface="HarmonyOS Sans SC Light" panose="00000400000000000000" pitchFamily="2" charset="-122"/>
              </a:rPr>
              <a:t>TMBOC</a:t>
            </a:r>
            <a:r>
              <a:rPr lang="zh-CN" altLang="en-US" sz="1800">
                <a:solidFill>
                  <a:srgbClr val="767171"/>
                </a:solidFill>
                <a:latin typeface="HarmonyOS Sans SC Light" panose="00000400000000000000" pitchFamily="2" charset="-122"/>
                <a:ea typeface="HarmonyOS Sans SC Light" panose="00000400000000000000" pitchFamily="2" charset="-122"/>
              </a:rPr>
              <a:t>）满足</a:t>
            </a:r>
            <a:r>
              <a:rPr lang="en-US" altLang="zh-CN" sz="1800">
                <a:solidFill>
                  <a:srgbClr val="767171"/>
                </a:solidFill>
                <a:latin typeface="HarmonyOS Sans SC Light" panose="00000400000000000000" pitchFamily="2" charset="-122"/>
                <a:ea typeface="HarmonyOS Sans SC Light" panose="00000400000000000000" pitchFamily="2" charset="-122"/>
              </a:rPr>
              <a:t>B1</a:t>
            </a:r>
            <a:r>
              <a:rPr lang="zh-CN" altLang="en-US" sz="1800">
                <a:solidFill>
                  <a:srgbClr val="767171"/>
                </a:solidFill>
                <a:latin typeface="HarmonyOS Sans SC Light" panose="00000400000000000000" pitchFamily="2" charset="-122"/>
                <a:ea typeface="HarmonyOS Sans SC Light" panose="00000400000000000000" pitchFamily="2" charset="-122"/>
              </a:rPr>
              <a:t>频点设计要求，但其专利保护为北斗未来的导航产业发展带来了潜在威胁。</a:t>
            </a:r>
            <a:endParaRPr lang="en-US" altLang="zh-CN" sz="1800">
              <a:solidFill>
                <a:srgbClr val="767171"/>
              </a:solidFill>
              <a:latin typeface="HarmonyOS Sans SC Light" panose="00000400000000000000" pitchFamily="2" charset="-122"/>
              <a:ea typeface="HarmonyOS Sans SC Light" panose="00000400000000000000" pitchFamily="2" charset="-122"/>
            </a:endParaRPr>
          </a:p>
        </p:txBody>
      </p:sp>
      <p:pic>
        <p:nvPicPr>
          <p:cNvPr id="15" name="图片 14">
            <a:extLst>
              <a:ext uri="{FF2B5EF4-FFF2-40B4-BE49-F238E27FC236}">
                <a16:creationId xmlns:a16="http://schemas.microsoft.com/office/drawing/2014/main" id="{20CC635B-60B5-EAFA-CD6E-895934B2FEA5}"/>
              </a:ext>
            </a:extLst>
          </p:cNvPr>
          <p:cNvPicPr>
            <a:picLocks noChangeAspect="1"/>
          </p:cNvPicPr>
          <p:nvPr/>
        </p:nvPicPr>
        <p:blipFill>
          <a:blip r:embed="rId9"/>
          <a:stretch>
            <a:fillRect/>
          </a:stretch>
        </p:blipFill>
        <p:spPr>
          <a:xfrm>
            <a:off x="2656096" y="3771900"/>
            <a:ext cx="5576888" cy="3193178"/>
          </a:xfrm>
          <a:prstGeom prst="rect">
            <a:avLst/>
          </a:prstGeom>
        </p:spPr>
      </p:pic>
      <p:sp>
        <p:nvSpPr>
          <p:cNvPr id="17" name="文本框 16">
            <a:extLst>
              <a:ext uri="{FF2B5EF4-FFF2-40B4-BE49-F238E27FC236}">
                <a16:creationId xmlns:a16="http://schemas.microsoft.com/office/drawing/2014/main" id="{06F9B16B-1DC1-0F75-D33E-994F6C83BDC3}"/>
              </a:ext>
            </a:extLst>
          </p:cNvPr>
          <p:cNvSpPr txBox="1"/>
          <p:nvPr/>
        </p:nvSpPr>
        <p:spPr>
          <a:xfrm>
            <a:off x="3913026" y="7372685"/>
            <a:ext cx="3052407" cy="369332"/>
          </a:xfrm>
          <a:prstGeom prst="rect">
            <a:avLst/>
          </a:prstGeom>
          <a:noFill/>
        </p:spPr>
        <p:txBody>
          <a:bodyPr wrap="square">
            <a:spAutoFit/>
          </a:bodyPr>
          <a:lstStyle/>
          <a:p>
            <a:pPr algn="ctr"/>
            <a:r>
              <a:rPr lang="en-US" altLang="zh-CN">
                <a:solidFill>
                  <a:srgbClr val="0159BA"/>
                </a:solidFill>
                <a:latin typeface="HarmonyOS Sans SC Light" panose="00000400000000000000" pitchFamily="2" charset="-122"/>
                <a:ea typeface="HarmonyOS Sans SC Light" panose="00000400000000000000" pitchFamily="2" charset="-122"/>
              </a:rPr>
              <a:t>QMBOC </a:t>
            </a:r>
            <a:r>
              <a:rPr lang="zh-CN" altLang="en-US">
                <a:solidFill>
                  <a:srgbClr val="0159BA"/>
                </a:solidFill>
                <a:latin typeface="HarmonyOS Sans SC Light" panose="00000400000000000000" pitchFamily="2" charset="-122"/>
                <a:ea typeface="HarmonyOS Sans SC Light" panose="00000400000000000000" pitchFamily="2" charset="-122"/>
              </a:rPr>
              <a:t>信号匹配接收框图</a:t>
            </a:r>
          </a:p>
        </p:txBody>
      </p:sp>
      <p:sp>
        <p:nvSpPr>
          <p:cNvPr id="18" name="AutoShape 6">
            <a:extLst>
              <a:ext uri="{FF2B5EF4-FFF2-40B4-BE49-F238E27FC236}">
                <a16:creationId xmlns:a16="http://schemas.microsoft.com/office/drawing/2014/main" id="{4ED2ECDB-83AE-0372-1282-71D1BC9E4C07}"/>
              </a:ext>
            </a:extLst>
          </p:cNvPr>
          <p:cNvSpPr/>
          <p:nvPr/>
        </p:nvSpPr>
        <p:spPr>
          <a:xfrm rot="10795543">
            <a:off x="9621436" y="2560014"/>
            <a:ext cx="7347707" cy="0"/>
          </a:xfrm>
          <a:prstGeom prst="line">
            <a:avLst/>
          </a:prstGeom>
          <a:ln w="9525" cap="rnd">
            <a:solidFill>
              <a:srgbClr val="44546A"/>
            </a:solidFill>
            <a:prstDash val="solid"/>
            <a:headEnd type="none" w="sm" len="sm"/>
            <a:tailEnd type="none" w="sm" len="sm"/>
          </a:ln>
        </p:spPr>
      </p:sp>
      <p:sp>
        <p:nvSpPr>
          <p:cNvPr id="19" name="TextBox 13">
            <a:extLst>
              <a:ext uri="{FF2B5EF4-FFF2-40B4-BE49-F238E27FC236}">
                <a16:creationId xmlns:a16="http://schemas.microsoft.com/office/drawing/2014/main" id="{3E2E6EBE-91E9-D0D8-E46A-6E15B3FEF91B}"/>
              </a:ext>
            </a:extLst>
          </p:cNvPr>
          <p:cNvSpPr txBox="1"/>
          <p:nvPr/>
        </p:nvSpPr>
        <p:spPr>
          <a:xfrm>
            <a:off x="9596039" y="1912659"/>
            <a:ext cx="3118738" cy="466593"/>
          </a:xfrm>
          <a:prstGeom prst="rect">
            <a:avLst/>
          </a:prstGeom>
        </p:spPr>
        <p:txBody>
          <a:bodyPr lIns="0" tIns="0" rIns="0" bIns="0" rtlCol="0" anchor="t">
            <a:spAutoFit/>
          </a:bodyPr>
          <a:lstStyle/>
          <a:p>
            <a:pPr algn="l">
              <a:lnSpc>
                <a:spcPts val="3600"/>
              </a:lnSpc>
            </a:pPr>
            <a:r>
              <a:rPr lang="zh-CN" altLang="en-US" sz="3000">
                <a:solidFill>
                  <a:srgbClr val="82B6F0"/>
                </a:solidFill>
                <a:latin typeface="HarmonyOS Sans SC Black" panose="00000A00000000000000" pitchFamily="2" charset="-122"/>
                <a:ea typeface="HarmonyOS Sans SC Black" panose="00000A00000000000000" pitchFamily="2" charset="-122"/>
              </a:rPr>
              <a:t>技术背景</a:t>
            </a:r>
            <a:endParaRPr lang="en-US" sz="3000">
              <a:solidFill>
                <a:srgbClr val="82B6F0"/>
              </a:solidFill>
              <a:latin typeface="HarmonyOS Sans SC Black" panose="00000A00000000000000" pitchFamily="2" charset="-122"/>
              <a:ea typeface="HarmonyOS Sans SC Black" panose="00000A00000000000000" pitchFamily="2" charset="-122"/>
            </a:endParaRPr>
          </a:p>
        </p:txBody>
      </p:sp>
      <p:sp>
        <p:nvSpPr>
          <p:cNvPr id="20" name="AutoShape 6">
            <a:extLst>
              <a:ext uri="{FF2B5EF4-FFF2-40B4-BE49-F238E27FC236}">
                <a16:creationId xmlns:a16="http://schemas.microsoft.com/office/drawing/2014/main" id="{82EEFA4A-322F-6A26-5A91-A3D63DFB97E0}"/>
              </a:ext>
            </a:extLst>
          </p:cNvPr>
          <p:cNvSpPr/>
          <p:nvPr/>
        </p:nvSpPr>
        <p:spPr>
          <a:xfrm rot="10795543">
            <a:off x="9621436" y="6202797"/>
            <a:ext cx="7347707" cy="0"/>
          </a:xfrm>
          <a:prstGeom prst="line">
            <a:avLst/>
          </a:prstGeom>
          <a:ln w="9525" cap="rnd">
            <a:solidFill>
              <a:srgbClr val="44546A"/>
            </a:solidFill>
            <a:prstDash val="solid"/>
            <a:headEnd type="none" w="sm" len="sm"/>
            <a:tailEnd type="none" w="sm" len="sm"/>
          </a:ln>
        </p:spPr>
      </p:sp>
      <p:sp>
        <p:nvSpPr>
          <p:cNvPr id="21" name="TextBox 13">
            <a:extLst>
              <a:ext uri="{FF2B5EF4-FFF2-40B4-BE49-F238E27FC236}">
                <a16:creationId xmlns:a16="http://schemas.microsoft.com/office/drawing/2014/main" id="{3FD01B87-9AB0-E8F8-8630-C8A3DFB06C68}"/>
              </a:ext>
            </a:extLst>
          </p:cNvPr>
          <p:cNvSpPr txBox="1"/>
          <p:nvPr/>
        </p:nvSpPr>
        <p:spPr>
          <a:xfrm>
            <a:off x="9596039" y="5555442"/>
            <a:ext cx="3118738" cy="466593"/>
          </a:xfrm>
          <a:prstGeom prst="rect">
            <a:avLst/>
          </a:prstGeom>
        </p:spPr>
        <p:txBody>
          <a:bodyPr lIns="0" tIns="0" rIns="0" bIns="0" rtlCol="0" anchor="t">
            <a:spAutoFit/>
          </a:bodyPr>
          <a:lstStyle/>
          <a:p>
            <a:pPr algn="l">
              <a:lnSpc>
                <a:spcPts val="3600"/>
              </a:lnSpc>
            </a:pPr>
            <a:r>
              <a:rPr lang="zh-CN" altLang="en-US" sz="3000">
                <a:solidFill>
                  <a:srgbClr val="82B6F0"/>
                </a:solidFill>
                <a:latin typeface="HarmonyOS Sans SC Black" panose="00000A00000000000000" pitchFamily="2" charset="-122"/>
                <a:ea typeface="HarmonyOS Sans SC Black" panose="00000A00000000000000" pitchFamily="2" charset="-122"/>
              </a:rPr>
              <a:t>技术细节</a:t>
            </a:r>
            <a:endParaRPr lang="en-US" sz="3000">
              <a:solidFill>
                <a:srgbClr val="82B6F0"/>
              </a:solidFill>
              <a:latin typeface="HarmonyOS Sans SC Black" panose="00000A00000000000000" pitchFamily="2" charset="-122"/>
              <a:ea typeface="HarmonyOS Sans SC Black" panose="00000A00000000000000" pitchFamily="2" charset="-122"/>
            </a:endParaRPr>
          </a:p>
        </p:txBody>
      </p:sp>
      <p:sp>
        <p:nvSpPr>
          <p:cNvPr id="25" name="文本框 24">
            <a:extLst>
              <a:ext uri="{FF2B5EF4-FFF2-40B4-BE49-F238E27FC236}">
                <a16:creationId xmlns:a16="http://schemas.microsoft.com/office/drawing/2014/main" id="{5091F2BD-3E3D-DC7A-311F-6D4C3E5864A3}"/>
              </a:ext>
            </a:extLst>
          </p:cNvPr>
          <p:cNvSpPr txBox="1"/>
          <p:nvPr/>
        </p:nvSpPr>
        <p:spPr>
          <a:xfrm>
            <a:off x="9596039" y="6391031"/>
            <a:ext cx="7488880" cy="3276666"/>
          </a:xfrm>
          <a:prstGeom prst="rect">
            <a:avLst/>
          </a:prstGeom>
        </p:spPr>
        <p:txBody>
          <a:bodyPr wrap="square" lIns="0" tIns="0" rIns="0" bIns="0" rtlCol="0" anchor="t">
            <a:spAutoFit/>
          </a:bodyPr>
          <a:lstStyle>
            <a:defPPr>
              <a:defRPr lang="en-US"/>
            </a:defPPr>
            <a:lvl1pPr algn="just">
              <a:lnSpc>
                <a:spcPct val="150000"/>
              </a:lnSpc>
              <a:defRPr>
                <a:solidFill>
                  <a:srgbClr val="767171"/>
                </a:solidFill>
                <a:latin typeface="HarmonyOS Sans SC Light" panose="00000400000000000000" pitchFamily="2" charset="-122"/>
                <a:ea typeface="HarmonyOS Sans SC Light" panose="00000400000000000000" pitchFamily="2" charset="-122"/>
              </a:defRPr>
            </a:lvl1pPr>
          </a:lstStyle>
          <a:p>
            <a:r>
              <a:rPr lang="zh-CN" altLang="en-US"/>
              <a:t>正交复用</a:t>
            </a:r>
            <a:r>
              <a:rPr lang="en-US" altLang="zh-CN"/>
              <a:t>BOC</a:t>
            </a:r>
            <a:r>
              <a:rPr lang="zh-CN" altLang="en-US"/>
              <a:t>（</a:t>
            </a:r>
            <a:r>
              <a:rPr lang="en-US" altLang="zh-CN"/>
              <a:t>QMBOC</a:t>
            </a:r>
            <a:r>
              <a:rPr lang="zh-CN" altLang="en-US"/>
              <a:t>）技术的出现打破了在</a:t>
            </a:r>
            <a:r>
              <a:rPr lang="en-US" altLang="zh-CN"/>
              <a:t>B1C</a:t>
            </a:r>
            <a:r>
              <a:rPr lang="zh-CN" altLang="en-US"/>
              <a:t>信号设计中面对的专利壁垒。</a:t>
            </a:r>
            <a:r>
              <a:rPr lang="en-US" altLang="zh-CN"/>
              <a:t>QMBOC</a:t>
            </a:r>
            <a:r>
              <a:rPr lang="zh-CN" altLang="en-US"/>
              <a:t>将</a:t>
            </a:r>
            <a:r>
              <a:rPr lang="en-US" altLang="zh-CN">
                <a:solidFill>
                  <a:srgbClr val="0159BA"/>
                </a:solidFill>
                <a:latin typeface="HarmonyOS Sans SC" panose="00000500000000000000" pitchFamily="2" charset="-122"/>
                <a:ea typeface="HarmonyOS Sans SC" panose="00000500000000000000" pitchFamily="2" charset="-122"/>
              </a:rPr>
              <a:t>BOC(1,1)</a:t>
            </a:r>
            <a:r>
              <a:rPr lang="zh-CN" altLang="en-US">
                <a:solidFill>
                  <a:srgbClr val="0159BA"/>
                </a:solidFill>
                <a:latin typeface="HarmonyOS Sans SC" panose="00000500000000000000" pitchFamily="2" charset="-122"/>
                <a:ea typeface="HarmonyOS Sans SC" panose="00000500000000000000" pitchFamily="2" charset="-122"/>
              </a:rPr>
              <a:t>信号</a:t>
            </a:r>
            <a:r>
              <a:rPr lang="zh-CN" altLang="en-US"/>
              <a:t>与</a:t>
            </a:r>
            <a:r>
              <a:rPr lang="en-US" altLang="zh-CN">
                <a:solidFill>
                  <a:srgbClr val="0159BA"/>
                </a:solidFill>
                <a:latin typeface="HarmonyOS Sans SC" panose="00000500000000000000" pitchFamily="2" charset="-122"/>
                <a:ea typeface="HarmonyOS Sans SC" panose="00000500000000000000" pitchFamily="2" charset="-122"/>
              </a:rPr>
              <a:t>BOC(6,1)</a:t>
            </a:r>
            <a:r>
              <a:rPr lang="zh-CN" altLang="en-US">
                <a:solidFill>
                  <a:srgbClr val="0159BA"/>
                </a:solidFill>
                <a:latin typeface="HarmonyOS Sans SC" panose="00000500000000000000" pitchFamily="2" charset="-122"/>
                <a:ea typeface="HarmonyOS Sans SC" panose="00000500000000000000" pitchFamily="2" charset="-122"/>
              </a:rPr>
              <a:t>信号</a:t>
            </a:r>
            <a:r>
              <a:rPr lang="zh-CN" altLang="en-US"/>
              <a:t>分量分别调制在载波的两个</a:t>
            </a:r>
            <a:r>
              <a:rPr lang="zh-CN" altLang="en-US">
                <a:solidFill>
                  <a:srgbClr val="0159BA"/>
                </a:solidFill>
                <a:latin typeface="HarmonyOS Sans SC" panose="00000500000000000000" pitchFamily="2" charset="-122"/>
                <a:ea typeface="HarmonyOS Sans SC" panose="00000500000000000000" pitchFamily="2" charset="-122"/>
              </a:rPr>
              <a:t>彼此正交的相位</a:t>
            </a:r>
            <a:r>
              <a:rPr lang="zh-CN" altLang="en-US"/>
              <a:t>上，不仅避免了两分量之间互相关分量的影响，而且规避</a:t>
            </a:r>
            <a:r>
              <a:rPr lang="en-US" altLang="zh-CN"/>
              <a:t>TMBOC</a:t>
            </a:r>
            <a:r>
              <a:rPr lang="zh-CN" altLang="en-US"/>
              <a:t>以及</a:t>
            </a:r>
            <a:r>
              <a:rPr lang="en-US" altLang="zh-CN"/>
              <a:t>CBOC</a:t>
            </a:r>
            <a:r>
              <a:rPr lang="zh-CN" altLang="en-US"/>
              <a:t>的专利问题。</a:t>
            </a:r>
            <a:r>
              <a:rPr lang="en-US" altLang="zh-CN"/>
              <a:t>QMBOC</a:t>
            </a:r>
            <a:r>
              <a:rPr lang="zh-CN" altLang="en-US"/>
              <a:t>的功率谱与</a:t>
            </a:r>
            <a:r>
              <a:rPr lang="en-US" altLang="zh-CN"/>
              <a:t>TMBOC</a:t>
            </a:r>
            <a:r>
              <a:rPr lang="zh-CN" altLang="en-US"/>
              <a:t>相同，同样可以采用类</a:t>
            </a:r>
            <a:r>
              <a:rPr lang="en-US" altLang="zh-CN"/>
              <a:t>BOC(1,1)</a:t>
            </a:r>
            <a:r>
              <a:rPr lang="zh-CN" altLang="en-US"/>
              <a:t>的低复杂度接收模式以及高性能匹配接收模式，与</a:t>
            </a:r>
            <a:r>
              <a:rPr lang="en-US" altLang="zh-CN"/>
              <a:t>GPS</a:t>
            </a:r>
            <a:r>
              <a:rPr lang="zh-CN" altLang="en-US"/>
              <a:t>和</a:t>
            </a:r>
            <a:r>
              <a:rPr lang="en-US" altLang="zh-CN"/>
              <a:t>Galileo</a:t>
            </a:r>
            <a:r>
              <a:rPr lang="zh-CN" altLang="en-US"/>
              <a:t>系统有很好的兼容性与互操作性。在接收性能方面，</a:t>
            </a:r>
            <a:r>
              <a:rPr lang="en-US" altLang="zh-CN"/>
              <a:t>TMBOC</a:t>
            </a:r>
            <a:r>
              <a:rPr lang="zh-CN" altLang="en-US"/>
              <a:t>与</a:t>
            </a:r>
            <a:r>
              <a:rPr lang="en-US" altLang="zh-CN"/>
              <a:t>QMBOC</a:t>
            </a:r>
            <a:r>
              <a:rPr lang="zh-CN" altLang="en-US"/>
              <a:t>在匹配接收时有相同的</a:t>
            </a:r>
            <a:r>
              <a:rPr lang="en-US" altLang="zh-CN"/>
              <a:t>Gabor</a:t>
            </a:r>
            <a:r>
              <a:rPr lang="zh-CN" altLang="en-US"/>
              <a:t>带宽，从而具有相同的捕获、跟踪性能；而在非匹配接收下，</a:t>
            </a:r>
            <a:r>
              <a:rPr lang="en-US" altLang="zh-CN"/>
              <a:t>QMBOC</a:t>
            </a:r>
            <a:r>
              <a:rPr lang="zh-CN" altLang="en-US"/>
              <a:t>的捕获、跟踪灵敏度均优于</a:t>
            </a:r>
            <a:r>
              <a:rPr lang="en-US" altLang="zh-CN"/>
              <a:t>TMBOC</a:t>
            </a:r>
            <a:r>
              <a:rPr lang="zh-CN" altLang="en-US"/>
              <a:t>。</a:t>
            </a:r>
            <a:endParaRPr lang="en-US" altLang="zh-CN"/>
          </a:p>
        </p:txBody>
      </p:sp>
    </p:spTree>
    <p:extLst>
      <p:ext uri="{BB962C8B-B14F-4D97-AF65-F5344CB8AC3E}">
        <p14:creationId xmlns:p14="http://schemas.microsoft.com/office/powerpoint/2010/main" val="1858297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sp>
        <p:nvSpPr>
          <p:cNvPr id="2" name="Freeform 2"/>
          <p:cNvSpPr/>
          <p:nvPr/>
        </p:nvSpPr>
        <p:spPr>
          <a:xfrm>
            <a:off x="1217552" y="0"/>
            <a:ext cx="5626976" cy="10287000"/>
          </a:xfrm>
          <a:custGeom>
            <a:avLst/>
            <a:gdLst/>
            <a:ahLst/>
            <a:cxnLst/>
            <a:rect l="l" t="t" r="r" b="b"/>
            <a:pathLst>
              <a:path w="5626976" h="10287000">
                <a:moveTo>
                  <a:pt x="0" y="0"/>
                </a:moveTo>
                <a:lnTo>
                  <a:pt x="5626975" y="0"/>
                </a:lnTo>
                <a:lnTo>
                  <a:pt x="562697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4445" y="0"/>
            <a:ext cx="5750246" cy="10287000"/>
          </a:xfrm>
          <a:custGeom>
            <a:avLst/>
            <a:gdLst/>
            <a:ahLst/>
            <a:cxnLst/>
            <a:rect l="l" t="t" r="r" b="b"/>
            <a:pathLst>
              <a:path w="5750246" h="10287000">
                <a:moveTo>
                  <a:pt x="0" y="0"/>
                </a:moveTo>
                <a:lnTo>
                  <a:pt x="5750246" y="0"/>
                </a:lnTo>
                <a:lnTo>
                  <a:pt x="5750246"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598034" y="958601"/>
            <a:ext cx="373857" cy="373857"/>
            <a:chOff x="0" y="0"/>
            <a:chExt cx="498476" cy="498476"/>
          </a:xfrm>
        </p:grpSpPr>
        <p:sp>
          <p:nvSpPr>
            <p:cNvPr id="5" name="Freeform 5"/>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7" name="Freeform 7"/>
          <p:cNvSpPr/>
          <p:nvPr/>
        </p:nvSpPr>
        <p:spPr>
          <a:xfrm>
            <a:off x="16555884" y="241843"/>
            <a:ext cx="1292530" cy="1292530"/>
          </a:xfrm>
          <a:custGeom>
            <a:avLst/>
            <a:gdLst/>
            <a:ahLst/>
            <a:cxnLst/>
            <a:rect l="l" t="t" r="r" b="b"/>
            <a:pathLst>
              <a:path w="1292530" h="1292530">
                <a:moveTo>
                  <a:pt x="0" y="0"/>
                </a:moveTo>
                <a:lnTo>
                  <a:pt x="1292530" y="0"/>
                </a:lnTo>
                <a:lnTo>
                  <a:pt x="1292530" y="1292531"/>
                </a:lnTo>
                <a:lnTo>
                  <a:pt x="0" y="1292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2041382" y="1892550"/>
            <a:ext cx="6840599" cy="6840571"/>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extLst>
                <a:ext uri="{28A0092B-C50C-407E-A947-70E740481C1C}">
                  <a14:useLocalDpi xmlns:a14="http://schemas.microsoft.com/office/drawing/2010/main" val="0"/>
                </a:ext>
              </a:extLst>
            </a:blip>
            <a:stretch>
              <a:fillRect/>
            </a:stretch>
          </a:blipFill>
          <a:ln w="76200">
            <a:solidFill>
              <a:srgbClr val="0159BA"/>
            </a:solidFill>
          </a:ln>
        </p:spPr>
      </p:sp>
      <p:sp>
        <p:nvSpPr>
          <p:cNvPr id="10" name="TextBox 10"/>
          <p:cNvSpPr txBox="1"/>
          <p:nvPr/>
        </p:nvSpPr>
        <p:spPr>
          <a:xfrm>
            <a:off x="9621438" y="1023134"/>
            <a:ext cx="6934445" cy="708720"/>
          </a:xfrm>
          <a:prstGeom prst="rect">
            <a:avLst/>
          </a:prstGeom>
        </p:spPr>
        <p:txBody>
          <a:bodyPr wrap="square" lIns="0" tIns="0" rIns="0" bIns="0" rtlCol="0" anchor="t">
            <a:spAutoFit/>
          </a:bodyPr>
          <a:lstStyle/>
          <a:p>
            <a:pPr algn="l">
              <a:lnSpc>
                <a:spcPts val="5759"/>
              </a:lnSpc>
            </a:pPr>
            <a:r>
              <a:rPr lang="en-US" altLang="zh-CN" sz="4400">
                <a:solidFill>
                  <a:srgbClr val="0159BA"/>
                </a:solidFill>
                <a:latin typeface="HarmonyOS Sans SC Black" panose="00000A00000000000000" pitchFamily="2" charset="-122"/>
                <a:ea typeface="HarmonyOS Sans SC Black" panose="00000A00000000000000" pitchFamily="2" charset="-122"/>
              </a:rPr>
              <a:t>TD-AltBOC</a:t>
            </a:r>
            <a:r>
              <a:rPr lang="zh-CN" altLang="en-US" sz="4400">
                <a:solidFill>
                  <a:srgbClr val="0159BA"/>
                </a:solidFill>
                <a:latin typeface="HarmonyOS Sans SC Black" panose="00000A00000000000000" pitchFamily="2" charset="-122"/>
                <a:ea typeface="HarmonyOS Sans SC Black" panose="00000A00000000000000" pitchFamily="2" charset="-122"/>
              </a:rPr>
              <a:t>与</a:t>
            </a:r>
            <a:r>
              <a:rPr lang="en-US" altLang="zh-CN" sz="4400">
                <a:solidFill>
                  <a:srgbClr val="0159BA"/>
                </a:solidFill>
                <a:latin typeface="HarmonyOS Sans SC Black" panose="00000A00000000000000" pitchFamily="2" charset="-122"/>
                <a:ea typeface="HarmonyOS Sans SC Black" panose="00000A00000000000000" pitchFamily="2" charset="-122"/>
              </a:rPr>
              <a:t>ACE-BOC</a:t>
            </a:r>
            <a:endParaRPr lang="en-US" sz="4400">
              <a:solidFill>
                <a:srgbClr val="0159BA"/>
              </a:solidFill>
              <a:latin typeface="HarmonyOS Sans SC Black" panose="00000A00000000000000" pitchFamily="2" charset="-122"/>
              <a:ea typeface="HarmonyOS Sans SC Black" panose="00000A00000000000000" pitchFamily="2" charset="-122"/>
            </a:endParaRPr>
          </a:p>
        </p:txBody>
      </p:sp>
      <p:sp>
        <p:nvSpPr>
          <p:cNvPr id="11" name="TextBox 11"/>
          <p:cNvSpPr txBox="1"/>
          <p:nvPr/>
        </p:nvSpPr>
        <p:spPr>
          <a:xfrm>
            <a:off x="9621439" y="3051677"/>
            <a:ext cx="7218761" cy="2445670"/>
          </a:xfrm>
          <a:prstGeom prst="rect">
            <a:avLst/>
          </a:prstGeom>
        </p:spPr>
        <p:txBody>
          <a:bodyPr wrap="square" lIns="0" tIns="0" rIns="0" bIns="0" rtlCol="0" anchor="t">
            <a:spAutoFit/>
          </a:bodyPr>
          <a:lstStyle/>
          <a:p>
            <a:pPr algn="just">
              <a:lnSpc>
                <a:spcPct val="150000"/>
              </a:lnSpc>
            </a:pPr>
            <a:r>
              <a:rPr lang="zh-CN" altLang="en-US" sz="1800">
                <a:solidFill>
                  <a:srgbClr val="767171"/>
                </a:solidFill>
                <a:latin typeface="HarmonyOS Sans SC Light" panose="00000400000000000000" pitchFamily="2" charset="-122"/>
                <a:ea typeface="HarmonyOS Sans SC Light" panose="00000400000000000000" pitchFamily="2" charset="-122"/>
              </a:rPr>
              <a:t>为了支持与</a:t>
            </a:r>
            <a:r>
              <a:rPr lang="en-US" altLang="zh-CN" sz="1800">
                <a:solidFill>
                  <a:srgbClr val="767171"/>
                </a:solidFill>
                <a:latin typeface="HarmonyOS Sans SC Light" panose="00000400000000000000" pitchFamily="2" charset="-122"/>
                <a:ea typeface="HarmonyOS Sans SC Light" panose="00000400000000000000" pitchFamily="2" charset="-122"/>
              </a:rPr>
              <a:t>GPS L5</a:t>
            </a:r>
            <a:r>
              <a:rPr lang="zh-CN" altLang="en-US" sz="1800">
                <a:solidFill>
                  <a:srgbClr val="767171"/>
                </a:solidFill>
                <a:latin typeface="HarmonyOS Sans SC Light" panose="00000400000000000000" pitchFamily="2" charset="-122"/>
                <a:ea typeface="HarmonyOS Sans SC Light" panose="00000400000000000000" pitchFamily="2" charset="-122"/>
              </a:rPr>
              <a:t>和 </a:t>
            </a:r>
            <a:r>
              <a:rPr lang="en-US" altLang="zh-CN" sz="1800">
                <a:solidFill>
                  <a:srgbClr val="767171"/>
                </a:solidFill>
                <a:latin typeface="HarmonyOS Sans SC Light" panose="00000400000000000000" pitchFamily="2" charset="-122"/>
                <a:ea typeface="HarmonyOS Sans SC Light" panose="00000400000000000000" pitchFamily="2" charset="-122"/>
              </a:rPr>
              <a:t>Galileo E5</a:t>
            </a:r>
            <a:r>
              <a:rPr lang="zh-CN" altLang="en-US" sz="1800">
                <a:solidFill>
                  <a:srgbClr val="767171"/>
                </a:solidFill>
                <a:latin typeface="HarmonyOS Sans SC Light" panose="00000400000000000000" pitchFamily="2" charset="-122"/>
                <a:ea typeface="HarmonyOS Sans SC Light" panose="00000400000000000000" pitchFamily="2" charset="-122"/>
              </a:rPr>
              <a:t>之间的互操作，</a:t>
            </a:r>
            <a:r>
              <a:rPr lang="en-US" altLang="zh-CN" sz="1800">
                <a:solidFill>
                  <a:srgbClr val="767171"/>
                </a:solidFill>
                <a:latin typeface="HarmonyOS Sans SC Light" panose="00000400000000000000" pitchFamily="2" charset="-122"/>
                <a:ea typeface="HarmonyOS Sans SC Light" panose="00000400000000000000" pitchFamily="2" charset="-122"/>
              </a:rPr>
              <a:t>BDS</a:t>
            </a:r>
            <a:r>
              <a:rPr lang="zh-CN" altLang="en-US" sz="1800">
                <a:solidFill>
                  <a:srgbClr val="767171"/>
                </a:solidFill>
                <a:latin typeface="HarmonyOS Sans SC Light" panose="00000400000000000000" pitchFamily="2" charset="-122"/>
                <a:ea typeface="HarmonyOS Sans SC Light" panose="00000400000000000000" pitchFamily="2" charset="-122"/>
              </a:rPr>
              <a:t>全球系统将在</a:t>
            </a:r>
            <a:r>
              <a:rPr lang="en-US" altLang="zh-CN" sz="1800">
                <a:solidFill>
                  <a:srgbClr val="767171"/>
                </a:solidFill>
                <a:latin typeface="HarmonyOS Sans SC Light" panose="00000400000000000000" pitchFamily="2" charset="-122"/>
                <a:ea typeface="HarmonyOS Sans SC Light" panose="00000400000000000000" pitchFamily="2" charset="-122"/>
              </a:rPr>
              <a:t>B2</a:t>
            </a:r>
            <a:r>
              <a:rPr lang="zh-CN" altLang="en-US" sz="1800">
                <a:solidFill>
                  <a:srgbClr val="767171"/>
                </a:solidFill>
                <a:latin typeface="HarmonyOS Sans SC Light" panose="00000400000000000000" pitchFamily="2" charset="-122"/>
                <a:ea typeface="HarmonyOS Sans SC Light" panose="00000400000000000000" pitchFamily="2" charset="-122"/>
              </a:rPr>
              <a:t>频段的两个中心频点一一</a:t>
            </a:r>
            <a:r>
              <a:rPr lang="en-US" altLang="zh-CN" sz="1800">
                <a:solidFill>
                  <a:srgbClr val="767171"/>
                </a:solidFill>
                <a:latin typeface="HarmonyOS Sans SC Light" panose="00000400000000000000" pitchFamily="2" charset="-122"/>
                <a:ea typeface="HarmonyOS Sans SC Light" panose="00000400000000000000" pitchFamily="2" charset="-122"/>
              </a:rPr>
              <a:t>B2a</a:t>
            </a:r>
            <a:r>
              <a:rPr lang="zh-CN" altLang="en-US" sz="1800">
                <a:solidFill>
                  <a:srgbClr val="767171"/>
                </a:solidFill>
                <a:latin typeface="HarmonyOS Sans SC Light" panose="00000400000000000000" pitchFamily="2" charset="-122"/>
                <a:ea typeface="HarmonyOS Sans SC Light" panose="00000400000000000000" pitchFamily="2" charset="-122"/>
              </a:rPr>
              <a:t>和</a:t>
            </a:r>
            <a:r>
              <a:rPr lang="en-US" altLang="zh-CN" sz="1800">
                <a:solidFill>
                  <a:srgbClr val="767171"/>
                </a:solidFill>
                <a:latin typeface="HarmonyOS Sans SC Light" panose="00000400000000000000" pitchFamily="2" charset="-122"/>
                <a:ea typeface="HarmonyOS Sans SC Light" panose="00000400000000000000" pitchFamily="2" charset="-122"/>
              </a:rPr>
              <a:t>B2b</a:t>
            </a:r>
            <a:r>
              <a:rPr lang="zh-CN" altLang="en-US" sz="1800">
                <a:solidFill>
                  <a:srgbClr val="767171"/>
                </a:solidFill>
                <a:latin typeface="HarmonyOS Sans SC Light" panose="00000400000000000000" pitchFamily="2" charset="-122"/>
                <a:ea typeface="HarmonyOS Sans SC Light" panose="00000400000000000000" pitchFamily="2" charset="-122"/>
              </a:rPr>
              <a:t>上播发宽带信号。信号应具有较高的测距性能和抗频带内干扰的能力。时分</a:t>
            </a:r>
            <a:r>
              <a:rPr lang="en-US" altLang="zh-CN" sz="1800">
                <a:solidFill>
                  <a:srgbClr val="767171"/>
                </a:solidFill>
                <a:latin typeface="HarmonyOS Sans SC Light" panose="00000400000000000000" pitchFamily="2" charset="-122"/>
                <a:ea typeface="HarmonyOS Sans SC Light" panose="00000400000000000000" pitchFamily="2" charset="-122"/>
              </a:rPr>
              <a:t>AltBOc</a:t>
            </a:r>
            <a:r>
              <a:rPr lang="zh-CN" altLang="en-US" sz="1800">
                <a:solidFill>
                  <a:srgbClr val="767171"/>
                </a:solidFill>
                <a:latin typeface="HarmonyOS Sans SC Light" panose="00000400000000000000" pitchFamily="2" charset="-122"/>
                <a:ea typeface="HarmonyOS Sans SC Light" panose="00000400000000000000" pitchFamily="2" charset="-122"/>
              </a:rPr>
              <a:t>（</a:t>
            </a:r>
            <a:r>
              <a:rPr lang="en-US" altLang="zh-CN" sz="1800">
                <a:solidFill>
                  <a:srgbClr val="767171"/>
                </a:solidFill>
                <a:latin typeface="HarmonyOS Sans SC Light" panose="00000400000000000000" pitchFamily="2" charset="-122"/>
                <a:ea typeface="HarmonyOS Sans SC Light" panose="00000400000000000000" pitchFamily="2" charset="-122"/>
              </a:rPr>
              <a:t>TD-AltBOC</a:t>
            </a:r>
            <a:r>
              <a:rPr lang="zh-CN" altLang="en-US" sz="1800">
                <a:solidFill>
                  <a:srgbClr val="767171"/>
                </a:solidFill>
                <a:latin typeface="HarmonyOS Sans SC Light" panose="00000400000000000000" pitchFamily="2" charset="-122"/>
                <a:ea typeface="HarmonyOS Sans SC Light" panose="00000400000000000000" pitchFamily="2" charset="-122"/>
              </a:rPr>
              <a:t>），是我国具有自主知识产权的一种调制技术，为了降低发射机的实现复杂度，其每一边带的数据、导频分量采用</a:t>
            </a:r>
            <a:r>
              <a:rPr lang="zh-CN" altLang="en-US" sz="1800">
                <a:solidFill>
                  <a:srgbClr val="0159BA"/>
                </a:solidFill>
                <a:latin typeface="HarmonyOS Sans SC" panose="00000500000000000000" pitchFamily="2" charset="-122"/>
                <a:ea typeface="HarmonyOS Sans SC" panose="00000500000000000000" pitchFamily="2" charset="-122"/>
              </a:rPr>
              <a:t>时分复用技术形成一路二值信号</a:t>
            </a:r>
            <a:r>
              <a:rPr lang="zh-CN" altLang="en-US" sz="1800">
                <a:solidFill>
                  <a:srgbClr val="767171"/>
                </a:solidFill>
                <a:latin typeface="HarmonyOS Sans SC Light" panose="00000400000000000000" pitchFamily="2" charset="-122"/>
                <a:ea typeface="HarmonyOS Sans SC Light" panose="00000400000000000000" pitchFamily="2" charset="-122"/>
              </a:rPr>
              <a:t>，之后使用</a:t>
            </a:r>
            <a:r>
              <a:rPr lang="en-US" altLang="zh-CN" sz="1800">
                <a:solidFill>
                  <a:srgbClr val="767171"/>
                </a:solidFill>
                <a:latin typeface="HarmonyOS Sans SC Light" panose="00000400000000000000" pitchFamily="2" charset="-122"/>
                <a:ea typeface="HarmonyOS Sans SC Light" panose="00000400000000000000" pitchFamily="2" charset="-122"/>
              </a:rPr>
              <a:t>2</a:t>
            </a:r>
            <a:r>
              <a:rPr lang="zh-CN" altLang="en-US" sz="1800">
                <a:solidFill>
                  <a:srgbClr val="767171"/>
                </a:solidFill>
                <a:latin typeface="HarmonyOS Sans SC Light" panose="00000400000000000000" pitchFamily="2" charset="-122"/>
                <a:ea typeface="HarmonyOS Sans SC Light" panose="00000400000000000000" pitchFamily="2" charset="-122"/>
              </a:rPr>
              <a:t>分量</a:t>
            </a:r>
            <a:r>
              <a:rPr lang="en-US" altLang="zh-CN" sz="1800">
                <a:solidFill>
                  <a:srgbClr val="767171"/>
                </a:solidFill>
                <a:latin typeface="HarmonyOS Sans SC Light" panose="00000400000000000000" pitchFamily="2" charset="-122"/>
                <a:ea typeface="HarmonyOS Sans SC Light" panose="00000400000000000000" pitchFamily="2" charset="-122"/>
              </a:rPr>
              <a:t>ABOC</a:t>
            </a:r>
            <a:r>
              <a:rPr lang="zh-CN" altLang="en-US" sz="1800">
                <a:solidFill>
                  <a:srgbClr val="767171"/>
                </a:solidFill>
                <a:latin typeface="HarmonyOS Sans SC Light" panose="00000400000000000000" pitchFamily="2" charset="-122"/>
                <a:ea typeface="HarmonyOS Sans SC Light" panose="00000400000000000000" pitchFamily="2" charset="-122"/>
              </a:rPr>
              <a:t>技术，进行合并发射。</a:t>
            </a:r>
            <a:endParaRPr lang="en-US" altLang="zh-CN" sz="1800">
              <a:solidFill>
                <a:srgbClr val="767171"/>
              </a:solidFill>
              <a:latin typeface="HarmonyOS Sans SC Light" panose="00000400000000000000" pitchFamily="2" charset="-122"/>
              <a:ea typeface="HarmonyOS Sans SC Light" panose="00000400000000000000" pitchFamily="2" charset="-122"/>
            </a:endParaRPr>
          </a:p>
        </p:txBody>
      </p:sp>
      <p:sp>
        <p:nvSpPr>
          <p:cNvPr id="17" name="文本框 16">
            <a:extLst>
              <a:ext uri="{FF2B5EF4-FFF2-40B4-BE49-F238E27FC236}">
                <a16:creationId xmlns:a16="http://schemas.microsoft.com/office/drawing/2014/main" id="{06F9B16B-1DC1-0F75-D33E-994F6C83BDC3}"/>
              </a:ext>
            </a:extLst>
          </p:cNvPr>
          <p:cNvSpPr txBox="1"/>
          <p:nvPr/>
        </p:nvSpPr>
        <p:spPr>
          <a:xfrm>
            <a:off x="3827205" y="6907768"/>
            <a:ext cx="3268951" cy="369332"/>
          </a:xfrm>
          <a:prstGeom prst="rect">
            <a:avLst/>
          </a:prstGeom>
          <a:noFill/>
        </p:spPr>
        <p:txBody>
          <a:bodyPr wrap="square">
            <a:spAutoFit/>
          </a:bodyPr>
          <a:lstStyle/>
          <a:p>
            <a:pPr algn="ctr"/>
            <a:r>
              <a:rPr lang="zh-CN" altLang="en-US">
                <a:solidFill>
                  <a:srgbClr val="0159BA"/>
                </a:solidFill>
                <a:latin typeface="HarmonyOS Sans SC Light" panose="00000400000000000000" pitchFamily="2" charset="-122"/>
                <a:ea typeface="HarmonyOS Sans SC Light" panose="00000400000000000000" pitchFamily="2" charset="-122"/>
              </a:rPr>
              <a:t> 北斗导航系统信号频率示意图</a:t>
            </a:r>
          </a:p>
        </p:txBody>
      </p:sp>
      <p:sp>
        <p:nvSpPr>
          <p:cNvPr id="19" name="TextBox 13">
            <a:extLst>
              <a:ext uri="{FF2B5EF4-FFF2-40B4-BE49-F238E27FC236}">
                <a16:creationId xmlns:a16="http://schemas.microsoft.com/office/drawing/2014/main" id="{3E2E6EBE-91E9-D0D8-E46A-6E15B3FEF91B}"/>
              </a:ext>
            </a:extLst>
          </p:cNvPr>
          <p:cNvSpPr txBox="1"/>
          <p:nvPr/>
        </p:nvSpPr>
        <p:spPr>
          <a:xfrm>
            <a:off x="9596039" y="2223560"/>
            <a:ext cx="3118738" cy="466593"/>
          </a:xfrm>
          <a:prstGeom prst="rect">
            <a:avLst/>
          </a:prstGeom>
        </p:spPr>
        <p:txBody>
          <a:bodyPr lIns="0" tIns="0" rIns="0" bIns="0" rtlCol="0" anchor="t">
            <a:spAutoFit/>
          </a:bodyPr>
          <a:lstStyle/>
          <a:p>
            <a:pPr algn="l">
              <a:lnSpc>
                <a:spcPts val="3600"/>
              </a:lnSpc>
            </a:pPr>
            <a:r>
              <a:rPr lang="zh-CN" altLang="en-US" sz="3000">
                <a:solidFill>
                  <a:srgbClr val="82B6F0"/>
                </a:solidFill>
                <a:latin typeface="HarmonyOS Sans SC Black" panose="00000A00000000000000" pitchFamily="2" charset="-122"/>
                <a:ea typeface="HarmonyOS Sans SC Black" panose="00000A00000000000000" pitchFamily="2" charset="-122"/>
              </a:rPr>
              <a:t>时分复用</a:t>
            </a:r>
            <a:r>
              <a:rPr lang="en-US" altLang="zh-CN" sz="3000">
                <a:solidFill>
                  <a:srgbClr val="82B6F0"/>
                </a:solidFill>
                <a:latin typeface="HarmonyOS Sans SC Black" panose="00000A00000000000000" pitchFamily="2" charset="-122"/>
                <a:ea typeface="HarmonyOS Sans SC Black" panose="00000A00000000000000" pitchFamily="2" charset="-122"/>
              </a:rPr>
              <a:t>BOC</a:t>
            </a:r>
            <a:endParaRPr lang="en-US" sz="3000">
              <a:solidFill>
                <a:srgbClr val="82B6F0"/>
              </a:solidFill>
              <a:latin typeface="HarmonyOS Sans SC Black" panose="00000A00000000000000" pitchFamily="2" charset="-122"/>
              <a:ea typeface="HarmonyOS Sans SC Black" panose="00000A00000000000000" pitchFamily="2" charset="-122"/>
            </a:endParaRPr>
          </a:p>
        </p:txBody>
      </p:sp>
      <p:grpSp>
        <p:nvGrpSpPr>
          <p:cNvPr id="12" name="组合 11">
            <a:extLst>
              <a:ext uri="{FF2B5EF4-FFF2-40B4-BE49-F238E27FC236}">
                <a16:creationId xmlns:a16="http://schemas.microsoft.com/office/drawing/2014/main" id="{488C42FD-E8F0-94ED-0707-59176C64685A}"/>
              </a:ext>
            </a:extLst>
          </p:cNvPr>
          <p:cNvGrpSpPr/>
          <p:nvPr/>
        </p:nvGrpSpPr>
        <p:grpSpPr>
          <a:xfrm>
            <a:off x="9621437" y="2870915"/>
            <a:ext cx="7218764" cy="3642783"/>
            <a:chOff x="9621436" y="2870915"/>
            <a:chExt cx="7347707" cy="3642783"/>
          </a:xfrm>
        </p:grpSpPr>
        <p:sp>
          <p:nvSpPr>
            <p:cNvPr id="18" name="AutoShape 6">
              <a:extLst>
                <a:ext uri="{FF2B5EF4-FFF2-40B4-BE49-F238E27FC236}">
                  <a16:creationId xmlns:a16="http://schemas.microsoft.com/office/drawing/2014/main" id="{4ED2ECDB-83AE-0372-1282-71D1BC9E4C07}"/>
                </a:ext>
              </a:extLst>
            </p:cNvPr>
            <p:cNvSpPr/>
            <p:nvPr/>
          </p:nvSpPr>
          <p:spPr>
            <a:xfrm rot="10795543">
              <a:off x="9621436" y="2870915"/>
              <a:ext cx="7347707" cy="0"/>
            </a:xfrm>
            <a:prstGeom prst="line">
              <a:avLst/>
            </a:prstGeom>
            <a:ln w="9525" cap="rnd">
              <a:solidFill>
                <a:srgbClr val="44546A"/>
              </a:solidFill>
              <a:prstDash val="solid"/>
              <a:headEnd type="none" w="sm" len="sm"/>
              <a:tailEnd type="none" w="sm" len="sm"/>
            </a:ln>
          </p:spPr>
        </p:sp>
        <p:sp>
          <p:nvSpPr>
            <p:cNvPr id="20" name="AutoShape 6">
              <a:extLst>
                <a:ext uri="{FF2B5EF4-FFF2-40B4-BE49-F238E27FC236}">
                  <a16:creationId xmlns:a16="http://schemas.microsoft.com/office/drawing/2014/main" id="{82EEFA4A-322F-6A26-5A91-A3D63DFB97E0}"/>
                </a:ext>
              </a:extLst>
            </p:cNvPr>
            <p:cNvSpPr/>
            <p:nvPr/>
          </p:nvSpPr>
          <p:spPr>
            <a:xfrm rot="10795543">
              <a:off x="9621436" y="6513698"/>
              <a:ext cx="7347707" cy="0"/>
            </a:xfrm>
            <a:prstGeom prst="line">
              <a:avLst/>
            </a:prstGeom>
            <a:ln w="9525" cap="rnd">
              <a:solidFill>
                <a:srgbClr val="44546A"/>
              </a:solidFill>
              <a:prstDash val="solid"/>
              <a:headEnd type="none" w="sm" len="sm"/>
              <a:tailEnd type="none" w="sm" len="sm"/>
            </a:ln>
          </p:spPr>
        </p:sp>
      </p:grpSp>
      <p:sp>
        <p:nvSpPr>
          <p:cNvPr id="21" name="TextBox 13">
            <a:extLst>
              <a:ext uri="{FF2B5EF4-FFF2-40B4-BE49-F238E27FC236}">
                <a16:creationId xmlns:a16="http://schemas.microsoft.com/office/drawing/2014/main" id="{3FD01B87-9AB0-E8F8-8630-C8A3DFB06C68}"/>
              </a:ext>
            </a:extLst>
          </p:cNvPr>
          <p:cNvSpPr txBox="1"/>
          <p:nvPr/>
        </p:nvSpPr>
        <p:spPr>
          <a:xfrm>
            <a:off x="9596039" y="5866343"/>
            <a:ext cx="3118738" cy="466593"/>
          </a:xfrm>
          <a:prstGeom prst="rect">
            <a:avLst/>
          </a:prstGeom>
        </p:spPr>
        <p:txBody>
          <a:bodyPr lIns="0" tIns="0" rIns="0" bIns="0" rtlCol="0" anchor="t">
            <a:spAutoFit/>
          </a:bodyPr>
          <a:lstStyle/>
          <a:p>
            <a:pPr algn="l">
              <a:lnSpc>
                <a:spcPts val="3600"/>
              </a:lnSpc>
            </a:pPr>
            <a:r>
              <a:rPr lang="zh-CN" altLang="en-US" sz="3000">
                <a:solidFill>
                  <a:srgbClr val="82B6F0"/>
                </a:solidFill>
                <a:latin typeface="HarmonyOS Sans SC Black" panose="00000A00000000000000" pitchFamily="2" charset="-122"/>
                <a:ea typeface="HarmonyOS Sans SC Black" panose="00000A00000000000000" pitchFamily="2" charset="-122"/>
              </a:rPr>
              <a:t>非对称恒包络</a:t>
            </a:r>
            <a:r>
              <a:rPr lang="en-US" altLang="zh-CN" sz="3000">
                <a:solidFill>
                  <a:srgbClr val="82B6F0"/>
                </a:solidFill>
                <a:latin typeface="HarmonyOS Sans SC Black" panose="00000A00000000000000" pitchFamily="2" charset="-122"/>
                <a:ea typeface="HarmonyOS Sans SC Black" panose="00000A00000000000000" pitchFamily="2" charset="-122"/>
              </a:rPr>
              <a:t>BOC</a:t>
            </a:r>
            <a:endParaRPr lang="en-US" sz="3000">
              <a:solidFill>
                <a:srgbClr val="82B6F0"/>
              </a:solidFill>
              <a:latin typeface="HarmonyOS Sans SC Black" panose="00000A00000000000000" pitchFamily="2" charset="-122"/>
              <a:ea typeface="HarmonyOS Sans SC Black" panose="00000A00000000000000" pitchFamily="2" charset="-122"/>
            </a:endParaRPr>
          </a:p>
        </p:txBody>
      </p:sp>
      <p:sp>
        <p:nvSpPr>
          <p:cNvPr id="25" name="文本框 24">
            <a:extLst>
              <a:ext uri="{FF2B5EF4-FFF2-40B4-BE49-F238E27FC236}">
                <a16:creationId xmlns:a16="http://schemas.microsoft.com/office/drawing/2014/main" id="{5091F2BD-3E3D-DC7A-311F-6D4C3E5864A3}"/>
              </a:ext>
            </a:extLst>
          </p:cNvPr>
          <p:cNvSpPr txBox="1"/>
          <p:nvPr/>
        </p:nvSpPr>
        <p:spPr>
          <a:xfrm>
            <a:off x="9596039" y="6701932"/>
            <a:ext cx="7244161" cy="2861168"/>
          </a:xfrm>
          <a:prstGeom prst="rect">
            <a:avLst/>
          </a:prstGeom>
        </p:spPr>
        <p:txBody>
          <a:bodyPr wrap="square" lIns="0" tIns="0" rIns="0" bIns="0" rtlCol="0" anchor="t">
            <a:spAutoFit/>
          </a:bodyPr>
          <a:lstStyle>
            <a:defPPr>
              <a:defRPr lang="en-US"/>
            </a:defPPr>
            <a:lvl1pPr algn="just">
              <a:lnSpc>
                <a:spcPct val="150000"/>
              </a:lnSpc>
              <a:defRPr>
                <a:solidFill>
                  <a:srgbClr val="767171"/>
                </a:solidFill>
                <a:latin typeface="HarmonyOS Sans SC Light" panose="00000400000000000000" pitchFamily="2" charset="-122"/>
                <a:ea typeface="HarmonyOS Sans SC Light" panose="00000400000000000000" pitchFamily="2" charset="-122"/>
              </a:defRPr>
            </a:lvl1pPr>
          </a:lstStyle>
          <a:p>
            <a:r>
              <a:rPr lang="zh-CN" altLang="en-US"/>
              <a:t>非对称恒包络</a:t>
            </a:r>
            <a:r>
              <a:rPr lang="en-US" altLang="zh-CN"/>
              <a:t>BOC</a:t>
            </a:r>
            <a:r>
              <a:rPr lang="zh-CN" altLang="en-US"/>
              <a:t>（</a:t>
            </a:r>
            <a:r>
              <a:rPr lang="en-US" altLang="zh-CN"/>
              <a:t>ACE-BOC</a:t>
            </a:r>
            <a:r>
              <a:rPr lang="zh-CN" altLang="en-US"/>
              <a:t>）同样是一种具有自主知识产权，且满足北斗</a:t>
            </a:r>
            <a:r>
              <a:rPr lang="en-US" altLang="zh-CN"/>
              <a:t>B2</a:t>
            </a:r>
            <a:r>
              <a:rPr lang="zh-CN" altLang="en-US"/>
              <a:t>频点信号设计要求的新技术，其</a:t>
            </a:r>
            <a:r>
              <a:rPr lang="zh-CN" altLang="en-US">
                <a:solidFill>
                  <a:srgbClr val="0159BA"/>
                </a:solidFill>
                <a:latin typeface="HarmonyOS Sans SC" panose="00000500000000000000" pitchFamily="2" charset="-122"/>
                <a:ea typeface="HarmonyOS Sans SC" panose="00000500000000000000" pitchFamily="2" charset="-122"/>
              </a:rPr>
              <a:t>数据和导频分量正交放置</a:t>
            </a:r>
            <a:r>
              <a:rPr lang="zh-CN" altLang="en-US"/>
              <a:t>，组成信号分量支持任意的功率配比，具有很高的设计灵活性。</a:t>
            </a:r>
            <a:r>
              <a:rPr lang="en-US" altLang="zh-CN"/>
              <a:t>ACE-BOC</a:t>
            </a:r>
            <a:r>
              <a:rPr lang="zh-CN" altLang="en-US"/>
              <a:t>的数据、导频分量正交放置，确保信号的后向兼容能力，方便发射方案的随时调整，而不会对已经投入使用的接收机产生影响。此外，正交放置的信号与</a:t>
            </a:r>
            <a:r>
              <a:rPr lang="en-US" altLang="zh-CN"/>
              <a:t>GPS</a:t>
            </a:r>
            <a:r>
              <a:rPr lang="zh-CN" altLang="en-US"/>
              <a:t>和</a:t>
            </a:r>
            <a:r>
              <a:rPr lang="en-US" altLang="zh-CN"/>
              <a:t>Gal</a:t>
            </a:r>
            <a:r>
              <a:rPr lang="zh-CN" altLang="en-US"/>
              <a:t>在同一频段的信号具有高度互操作能力，能更好的支持未来的北斗</a:t>
            </a:r>
            <a:r>
              <a:rPr lang="en-US" altLang="zh-CN"/>
              <a:t>+GPS+Gale</a:t>
            </a:r>
            <a:r>
              <a:rPr lang="zh-CN" altLang="en-US"/>
              <a:t>三系统接收机的设计架构。</a:t>
            </a:r>
            <a:endParaRPr lang="en-US" altLang="zh-CN"/>
          </a:p>
        </p:txBody>
      </p:sp>
      <p:pic>
        <p:nvPicPr>
          <p:cNvPr id="8" name="图片 7">
            <a:extLst>
              <a:ext uri="{FF2B5EF4-FFF2-40B4-BE49-F238E27FC236}">
                <a16:creationId xmlns:a16="http://schemas.microsoft.com/office/drawing/2014/main" id="{BD8966E8-E37E-2D1C-EBCB-E9BFA730E9A0}"/>
              </a:ext>
            </a:extLst>
          </p:cNvPr>
          <p:cNvPicPr>
            <a:picLocks noChangeAspect="1"/>
          </p:cNvPicPr>
          <p:nvPr/>
        </p:nvPicPr>
        <p:blipFill>
          <a:blip r:embed="rId9"/>
          <a:stretch>
            <a:fillRect/>
          </a:stretch>
        </p:blipFill>
        <p:spPr>
          <a:xfrm>
            <a:off x="2438400" y="4274512"/>
            <a:ext cx="6228697" cy="2127656"/>
          </a:xfrm>
          <a:prstGeom prst="rect">
            <a:avLst/>
          </a:prstGeom>
        </p:spPr>
      </p:pic>
    </p:spTree>
    <p:extLst>
      <p:ext uri="{BB962C8B-B14F-4D97-AF65-F5344CB8AC3E}">
        <p14:creationId xmlns:p14="http://schemas.microsoft.com/office/powerpoint/2010/main" val="3709023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 y="0"/>
            <a:ext cx="9730946" cy="10287000"/>
          </a:xfrm>
          <a:custGeom>
            <a:avLst/>
            <a:gdLst/>
            <a:ahLst/>
            <a:cxnLst/>
            <a:rect l="l" t="t" r="r" b="b"/>
            <a:pathLst>
              <a:path w="9730946" h="10287000">
                <a:moveTo>
                  <a:pt x="0" y="0"/>
                </a:moveTo>
                <a:lnTo>
                  <a:pt x="9730946" y="0"/>
                </a:lnTo>
                <a:lnTo>
                  <a:pt x="973094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7" name="Group 5">
            <a:extLst>
              <a:ext uri="{FF2B5EF4-FFF2-40B4-BE49-F238E27FC236}">
                <a16:creationId xmlns:a16="http://schemas.microsoft.com/office/drawing/2014/main" id="{6A0D8A2B-0F13-EDB2-3391-F06B1A8AB0F4}"/>
              </a:ext>
            </a:extLst>
          </p:cNvPr>
          <p:cNvGrpSpPr/>
          <p:nvPr/>
        </p:nvGrpSpPr>
        <p:grpSpPr>
          <a:xfrm>
            <a:off x="1583532" y="2020329"/>
            <a:ext cx="14692980" cy="6246305"/>
            <a:chOff x="0" y="0"/>
            <a:chExt cx="19590640" cy="8328407"/>
          </a:xfrm>
        </p:grpSpPr>
        <p:sp>
          <p:nvSpPr>
            <p:cNvPr id="28" name="Freeform 6">
              <a:extLst>
                <a:ext uri="{FF2B5EF4-FFF2-40B4-BE49-F238E27FC236}">
                  <a16:creationId xmlns:a16="http://schemas.microsoft.com/office/drawing/2014/main" id="{CB0803C5-0954-5AE7-2221-E10112EDD34F}"/>
                </a:ext>
              </a:extLst>
            </p:cNvPr>
            <p:cNvSpPr/>
            <p:nvPr/>
          </p:nvSpPr>
          <p:spPr>
            <a:xfrm>
              <a:off x="0" y="0"/>
              <a:ext cx="19590640" cy="8328407"/>
            </a:xfrm>
            <a:custGeom>
              <a:avLst/>
              <a:gdLst/>
              <a:ahLst/>
              <a:cxnLst/>
              <a:rect l="l" t="t" r="r" b="b"/>
              <a:pathLst>
                <a:path w="19590640" h="8328406">
                  <a:moveTo>
                    <a:pt x="0" y="370713"/>
                  </a:moveTo>
                  <a:cubicBezTo>
                    <a:pt x="0" y="165989"/>
                    <a:pt x="165989" y="0"/>
                    <a:pt x="370713" y="0"/>
                  </a:cubicBezTo>
                  <a:lnTo>
                    <a:pt x="19219926" y="0"/>
                  </a:lnTo>
                  <a:cubicBezTo>
                    <a:pt x="19424650" y="0"/>
                    <a:pt x="19590640" y="165989"/>
                    <a:pt x="19590640" y="370713"/>
                  </a:cubicBezTo>
                  <a:lnTo>
                    <a:pt x="19590640" y="7957693"/>
                  </a:lnTo>
                  <a:cubicBezTo>
                    <a:pt x="19590640" y="8162417"/>
                    <a:pt x="19424650" y="8328406"/>
                    <a:pt x="19219926" y="8328406"/>
                  </a:cubicBezTo>
                  <a:lnTo>
                    <a:pt x="370713" y="8328406"/>
                  </a:lnTo>
                  <a:cubicBezTo>
                    <a:pt x="165989" y="8328406"/>
                    <a:pt x="0" y="8162544"/>
                    <a:pt x="0" y="7957693"/>
                  </a:cubicBezTo>
                  <a:close/>
                </a:path>
              </a:pathLst>
            </a:custGeom>
            <a:blipFill>
              <a:blip r:embed="rId4">
                <a:extLst>
                  <a:ext uri="{28A0092B-C50C-407E-A947-70E740481C1C}">
                    <a14:useLocalDpi xmlns:a14="http://schemas.microsoft.com/office/drawing/2010/main" val="0"/>
                  </a:ext>
                </a:extLst>
              </a:blip>
              <a:stretch>
                <a:fillRect/>
              </a:stretch>
            </a:blipFill>
          </p:spPr>
        </p:sp>
      </p:grpSp>
      <p:grpSp>
        <p:nvGrpSpPr>
          <p:cNvPr id="8" name="Group 8"/>
          <p:cNvGrpSpPr/>
          <p:nvPr/>
        </p:nvGrpSpPr>
        <p:grpSpPr>
          <a:xfrm>
            <a:off x="1583532" y="2020329"/>
            <a:ext cx="14749318" cy="6246305"/>
            <a:chOff x="0" y="0"/>
            <a:chExt cx="19665758" cy="8328407"/>
          </a:xfrm>
        </p:grpSpPr>
        <p:sp>
          <p:nvSpPr>
            <p:cNvPr id="9" name="Freeform 9"/>
            <p:cNvSpPr/>
            <p:nvPr/>
          </p:nvSpPr>
          <p:spPr>
            <a:xfrm>
              <a:off x="0" y="0"/>
              <a:ext cx="19665758" cy="8328407"/>
            </a:xfrm>
            <a:custGeom>
              <a:avLst/>
              <a:gdLst/>
              <a:ahLst/>
              <a:cxnLst/>
              <a:rect l="l" t="t" r="r" b="b"/>
              <a:pathLst>
                <a:path w="19665758" h="8328406">
                  <a:moveTo>
                    <a:pt x="0" y="370713"/>
                  </a:moveTo>
                  <a:cubicBezTo>
                    <a:pt x="0" y="165989"/>
                    <a:pt x="166192" y="0"/>
                    <a:pt x="371167" y="0"/>
                  </a:cubicBezTo>
                  <a:lnTo>
                    <a:pt x="19294590" y="0"/>
                  </a:lnTo>
                  <a:cubicBezTo>
                    <a:pt x="19499565" y="0"/>
                    <a:pt x="19665758" y="165989"/>
                    <a:pt x="19665758" y="370713"/>
                  </a:cubicBezTo>
                  <a:lnTo>
                    <a:pt x="19665758" y="7957693"/>
                  </a:lnTo>
                  <a:cubicBezTo>
                    <a:pt x="19665758" y="8162417"/>
                    <a:pt x="19499565" y="8328406"/>
                    <a:pt x="19294590" y="8328406"/>
                  </a:cubicBezTo>
                  <a:lnTo>
                    <a:pt x="371167" y="8328406"/>
                  </a:lnTo>
                  <a:cubicBezTo>
                    <a:pt x="166192" y="8328406"/>
                    <a:pt x="0" y="8162544"/>
                    <a:pt x="0" y="7957693"/>
                  </a:cubicBezTo>
                  <a:close/>
                </a:path>
              </a:pathLst>
            </a:custGeom>
            <a:gradFill rotWithShape="1">
              <a:gsLst>
                <a:gs pos="0">
                  <a:srgbClr val="0159BA">
                    <a:alpha val="100000"/>
                  </a:srgbClr>
                </a:gs>
                <a:gs pos="100000">
                  <a:srgbClr val="0159BA">
                    <a:alpha val="0"/>
                  </a:srgbClr>
                </a:gs>
              </a:gsLst>
              <a:lin ang="0"/>
            </a:gradFill>
          </p:spPr>
        </p:sp>
      </p:grpSp>
      <p:grpSp>
        <p:nvGrpSpPr>
          <p:cNvPr id="3" name="Group 3"/>
          <p:cNvGrpSpPr/>
          <p:nvPr/>
        </p:nvGrpSpPr>
        <p:grpSpPr>
          <a:xfrm>
            <a:off x="537519" y="852616"/>
            <a:ext cx="835691" cy="835691"/>
            <a:chOff x="0" y="0"/>
            <a:chExt cx="1114254" cy="1114254"/>
          </a:xfrm>
        </p:grpSpPr>
        <p:sp>
          <p:nvSpPr>
            <p:cNvPr id="4" name="Freeform 4"/>
            <p:cNvSpPr/>
            <p:nvPr/>
          </p:nvSpPr>
          <p:spPr>
            <a:xfrm>
              <a:off x="0" y="0"/>
              <a:ext cx="1114298" cy="1114298"/>
            </a:xfrm>
            <a:custGeom>
              <a:avLst/>
              <a:gdLst/>
              <a:ahLst/>
              <a:cxnLst/>
              <a:rect l="l" t="t" r="r" b="b"/>
              <a:pathLst>
                <a:path w="1114298" h="1114298">
                  <a:moveTo>
                    <a:pt x="0" y="557149"/>
                  </a:moveTo>
                  <a:cubicBezTo>
                    <a:pt x="0" y="249428"/>
                    <a:pt x="249428" y="0"/>
                    <a:pt x="557149" y="0"/>
                  </a:cubicBezTo>
                  <a:cubicBezTo>
                    <a:pt x="864870" y="0"/>
                    <a:pt x="1114298" y="249428"/>
                    <a:pt x="1114298" y="557149"/>
                  </a:cubicBezTo>
                  <a:cubicBezTo>
                    <a:pt x="1114298" y="864870"/>
                    <a:pt x="864870" y="1114298"/>
                    <a:pt x="557149" y="1114298"/>
                  </a:cubicBezTo>
                  <a:cubicBezTo>
                    <a:pt x="249428" y="1114298"/>
                    <a:pt x="0" y="864870"/>
                    <a:pt x="0" y="557149"/>
                  </a:cubicBezTo>
                  <a:close/>
                  <a:moveTo>
                    <a:pt x="278511" y="557149"/>
                  </a:moveTo>
                  <a:cubicBezTo>
                    <a:pt x="278511" y="710946"/>
                    <a:pt x="403225" y="835660"/>
                    <a:pt x="557022" y="835660"/>
                  </a:cubicBezTo>
                  <a:cubicBezTo>
                    <a:pt x="710819" y="835660"/>
                    <a:pt x="835660" y="710946"/>
                    <a:pt x="835660" y="557149"/>
                  </a:cubicBezTo>
                  <a:cubicBezTo>
                    <a:pt x="835660" y="403352"/>
                    <a:pt x="710946" y="278511"/>
                    <a:pt x="557149" y="278511"/>
                  </a:cubicBezTo>
                  <a:cubicBezTo>
                    <a:pt x="403352" y="278511"/>
                    <a:pt x="278511" y="403225"/>
                    <a:pt x="278511" y="557149"/>
                  </a:cubicBezTo>
                  <a:close/>
                </a:path>
              </a:pathLst>
            </a:custGeom>
            <a:solidFill>
              <a:srgbClr val="0159BA"/>
            </a:solidFill>
          </p:spPr>
        </p:sp>
      </p:grpSp>
      <p:sp>
        <p:nvSpPr>
          <p:cNvPr id="10" name="TextBox 10"/>
          <p:cNvSpPr txBox="1"/>
          <p:nvPr/>
        </p:nvSpPr>
        <p:spPr>
          <a:xfrm>
            <a:off x="2102931" y="4853519"/>
            <a:ext cx="10787204" cy="1381059"/>
          </a:xfrm>
          <a:prstGeom prst="rect">
            <a:avLst/>
          </a:prstGeom>
        </p:spPr>
        <p:txBody>
          <a:bodyPr lIns="0" tIns="0" rIns="0" bIns="0" rtlCol="0" anchor="t">
            <a:spAutoFit/>
          </a:bodyPr>
          <a:lstStyle/>
          <a:p>
            <a:pPr algn="l">
              <a:lnSpc>
                <a:spcPts val="10800"/>
              </a:lnSpc>
            </a:pPr>
            <a:r>
              <a:rPr lang="zh-CN" altLang="en-US" sz="9000">
                <a:solidFill>
                  <a:srgbClr val="FFFFFF"/>
                </a:solidFill>
                <a:ea typeface="HarmonyOS Sans SC Black" panose="00000A00000000000000" pitchFamily="2" charset="-122"/>
              </a:rPr>
              <a:t>市场应用</a:t>
            </a:r>
            <a:endParaRPr lang="en-US" sz="9000">
              <a:solidFill>
                <a:srgbClr val="FFFFFF"/>
              </a:solidFill>
              <a:ea typeface="HarmonyOS Sans SC Black" panose="00000A00000000000000" pitchFamily="2" charset="-122"/>
            </a:endParaRPr>
          </a:p>
        </p:txBody>
      </p:sp>
      <p:sp>
        <p:nvSpPr>
          <p:cNvPr id="11" name="TextBox 11"/>
          <p:cNvSpPr txBox="1"/>
          <p:nvPr/>
        </p:nvSpPr>
        <p:spPr>
          <a:xfrm>
            <a:off x="2191944" y="4273805"/>
            <a:ext cx="4430238" cy="551433"/>
          </a:xfrm>
          <a:prstGeom prst="rect">
            <a:avLst/>
          </a:prstGeom>
        </p:spPr>
        <p:txBody>
          <a:bodyPr lIns="0" tIns="0" rIns="0" bIns="0" rtlCol="0" anchor="t">
            <a:spAutoFit/>
          </a:bodyPr>
          <a:lstStyle/>
          <a:p>
            <a:pPr algn="l">
              <a:lnSpc>
                <a:spcPts val="4320"/>
              </a:lnSpc>
            </a:pPr>
            <a:r>
              <a:rPr lang="en-US" sz="3600">
                <a:solidFill>
                  <a:srgbClr val="FFFFFF"/>
                </a:solidFill>
                <a:latin typeface="Montserrat Ultra-Bold"/>
              </a:rPr>
              <a:t>PART FIVE</a:t>
            </a:r>
          </a:p>
        </p:txBody>
      </p:sp>
      <p:sp>
        <p:nvSpPr>
          <p:cNvPr id="12" name="Freeform 12"/>
          <p:cNvSpPr/>
          <p:nvPr/>
        </p:nvSpPr>
        <p:spPr>
          <a:xfrm>
            <a:off x="17007777" y="4236075"/>
            <a:ext cx="1280223" cy="1705314"/>
          </a:xfrm>
          <a:custGeom>
            <a:avLst/>
            <a:gdLst/>
            <a:ahLst/>
            <a:cxnLst/>
            <a:rect l="l" t="t" r="r" b="b"/>
            <a:pathLst>
              <a:path w="1280223" h="1705314">
                <a:moveTo>
                  <a:pt x="0" y="0"/>
                </a:moveTo>
                <a:lnTo>
                  <a:pt x="1280223" y="0"/>
                </a:lnTo>
                <a:lnTo>
                  <a:pt x="1280223" y="1705314"/>
                </a:lnTo>
                <a:lnTo>
                  <a:pt x="0" y="1705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7507992" y="4908459"/>
            <a:ext cx="221844" cy="360547"/>
          </a:xfrm>
          <a:custGeom>
            <a:avLst/>
            <a:gdLst/>
            <a:ahLst/>
            <a:cxnLst/>
            <a:rect l="l" t="t" r="r" b="b"/>
            <a:pathLst>
              <a:path w="221844" h="360547">
                <a:moveTo>
                  <a:pt x="0" y="0"/>
                </a:moveTo>
                <a:lnTo>
                  <a:pt x="221844" y="0"/>
                </a:lnTo>
                <a:lnTo>
                  <a:pt x="221844" y="360547"/>
                </a:lnTo>
                <a:lnTo>
                  <a:pt x="0" y="3605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7567798" y="5042949"/>
            <a:ext cx="320476" cy="91564"/>
            <a:chOff x="0" y="0"/>
            <a:chExt cx="427302" cy="122086"/>
          </a:xfrm>
        </p:grpSpPr>
        <p:sp>
          <p:nvSpPr>
            <p:cNvPr id="15" name="Freeform 15"/>
            <p:cNvSpPr/>
            <p:nvPr/>
          </p:nvSpPr>
          <p:spPr>
            <a:xfrm>
              <a:off x="0" y="0"/>
              <a:ext cx="427355" cy="122174"/>
            </a:xfrm>
            <a:custGeom>
              <a:avLst/>
              <a:gdLst/>
              <a:ahLst/>
              <a:cxnLst/>
              <a:rect l="l" t="t" r="r" b="b"/>
              <a:pathLst>
                <a:path w="427355" h="122174">
                  <a:moveTo>
                    <a:pt x="0" y="61087"/>
                  </a:moveTo>
                  <a:cubicBezTo>
                    <a:pt x="0" y="27305"/>
                    <a:pt x="27305" y="0"/>
                    <a:pt x="61087" y="0"/>
                  </a:cubicBezTo>
                  <a:lnTo>
                    <a:pt x="366268" y="0"/>
                  </a:lnTo>
                  <a:cubicBezTo>
                    <a:pt x="399923" y="0"/>
                    <a:pt x="427355" y="27305"/>
                    <a:pt x="427355" y="61087"/>
                  </a:cubicBezTo>
                  <a:cubicBezTo>
                    <a:pt x="427355" y="94869"/>
                    <a:pt x="400050" y="122174"/>
                    <a:pt x="366268" y="122174"/>
                  </a:cubicBezTo>
                  <a:lnTo>
                    <a:pt x="61087" y="122174"/>
                  </a:lnTo>
                  <a:cubicBezTo>
                    <a:pt x="27305" y="122047"/>
                    <a:pt x="0" y="94742"/>
                    <a:pt x="0" y="61087"/>
                  </a:cubicBezTo>
                  <a:close/>
                </a:path>
              </a:pathLst>
            </a:custGeom>
            <a:solidFill>
              <a:srgbClr val="0159BA"/>
            </a:solidFill>
          </p:spPr>
        </p:sp>
      </p:grpSp>
      <p:grpSp>
        <p:nvGrpSpPr>
          <p:cNvPr id="16" name="Group 16"/>
          <p:cNvGrpSpPr/>
          <p:nvPr/>
        </p:nvGrpSpPr>
        <p:grpSpPr>
          <a:xfrm>
            <a:off x="17931840" y="5034422"/>
            <a:ext cx="108620" cy="108619"/>
            <a:chOff x="0" y="0"/>
            <a:chExt cx="144826" cy="144826"/>
          </a:xfrm>
        </p:grpSpPr>
        <p:sp>
          <p:nvSpPr>
            <p:cNvPr id="17" name="Freeform 17"/>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18" name="Group 18"/>
          <p:cNvGrpSpPr/>
          <p:nvPr/>
        </p:nvGrpSpPr>
        <p:grpSpPr>
          <a:xfrm>
            <a:off x="18100094" y="5034422"/>
            <a:ext cx="108620" cy="108619"/>
            <a:chOff x="0" y="0"/>
            <a:chExt cx="144826" cy="144826"/>
          </a:xfrm>
        </p:grpSpPr>
        <p:sp>
          <p:nvSpPr>
            <p:cNvPr id="19" name="Freeform 19"/>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22" name="Group 22"/>
          <p:cNvGrpSpPr/>
          <p:nvPr/>
        </p:nvGrpSpPr>
        <p:grpSpPr>
          <a:xfrm>
            <a:off x="17206982" y="979716"/>
            <a:ext cx="509451" cy="509451"/>
            <a:chOff x="0" y="0"/>
            <a:chExt cx="679268" cy="679268"/>
          </a:xfrm>
        </p:grpSpPr>
        <p:sp>
          <p:nvSpPr>
            <p:cNvPr id="23" name="Freeform 23"/>
            <p:cNvSpPr/>
            <p:nvPr/>
          </p:nvSpPr>
          <p:spPr>
            <a:xfrm>
              <a:off x="0" y="0"/>
              <a:ext cx="679323" cy="679323"/>
            </a:xfrm>
            <a:custGeom>
              <a:avLst/>
              <a:gdLst/>
              <a:ahLst/>
              <a:cxnLst/>
              <a:rect l="l" t="t" r="r" b="b"/>
              <a:pathLst>
                <a:path w="679323" h="679323">
                  <a:moveTo>
                    <a:pt x="0" y="339598"/>
                  </a:moveTo>
                  <a:cubicBezTo>
                    <a:pt x="0" y="152019"/>
                    <a:pt x="152019" y="0"/>
                    <a:pt x="339598" y="0"/>
                  </a:cubicBezTo>
                  <a:cubicBezTo>
                    <a:pt x="527177" y="0"/>
                    <a:pt x="679323" y="152019"/>
                    <a:pt x="679323" y="339598"/>
                  </a:cubicBezTo>
                  <a:cubicBezTo>
                    <a:pt x="679323" y="527177"/>
                    <a:pt x="527177" y="679323"/>
                    <a:pt x="339598" y="679323"/>
                  </a:cubicBezTo>
                  <a:cubicBezTo>
                    <a:pt x="152019" y="679323"/>
                    <a:pt x="0" y="527177"/>
                    <a:pt x="0" y="339598"/>
                  </a:cubicBezTo>
                  <a:close/>
                </a:path>
              </a:pathLst>
            </a:custGeom>
            <a:solidFill>
              <a:srgbClr val="0159BA"/>
            </a:solidFill>
          </p:spPr>
        </p:sp>
      </p:grpSp>
      <p:sp>
        <p:nvSpPr>
          <p:cNvPr id="25" name="TextBox 25"/>
          <p:cNvSpPr txBox="1"/>
          <p:nvPr/>
        </p:nvSpPr>
        <p:spPr>
          <a:xfrm>
            <a:off x="2178108" y="6629286"/>
            <a:ext cx="6661092" cy="1044004"/>
          </a:xfrm>
          <a:prstGeom prst="rect">
            <a:avLst/>
          </a:prstGeom>
        </p:spPr>
        <p:txBody>
          <a:bodyPr wrap="square" lIns="0" tIns="0" rIns="0" bIns="0" rtlCol="0" anchor="t">
            <a:spAutoFit/>
          </a:bodyPr>
          <a:lstStyle/>
          <a:p>
            <a:pPr algn="just">
              <a:lnSpc>
                <a:spcPts val="2808"/>
              </a:lnSpc>
            </a:pPr>
            <a:r>
              <a:rPr lang="zh-CN" altLang="en-US">
                <a:solidFill>
                  <a:srgbClr val="FFFFFF"/>
                </a:solidFill>
                <a:latin typeface="HarmonyOS Sans SC Light" panose="00000400000000000000" pitchFamily="2" charset="-122"/>
                <a:ea typeface="HarmonyOS Sans SC Light" panose="00000400000000000000" pitchFamily="2" charset="-122"/>
              </a:rPr>
              <a:t>北斗系统不仅已广泛用于交通运输、基础测绘和搜救打捞等领域，还正在金融、通信、工程勘测、精准农业、资源调查、地震监测、公共安全、应急救灾、全球搜救和国防建设等许多方面大显身手。</a:t>
            </a:r>
            <a:endParaRPr lang="en-US" sz="1800">
              <a:solidFill>
                <a:srgbClr val="FFFFFF"/>
              </a:solidFill>
              <a:latin typeface="HarmonyOS Sans SC Light" panose="00000400000000000000" pitchFamily="2" charset="-122"/>
              <a:ea typeface="HarmonyOS Sans SC Light" panose="00000400000000000000" pitchFamily="2" charset="-122"/>
            </a:endParaRPr>
          </a:p>
        </p:txBody>
      </p:sp>
      <p:sp>
        <p:nvSpPr>
          <p:cNvPr id="26" name="AutoShape 26"/>
          <p:cNvSpPr/>
          <p:nvPr/>
        </p:nvSpPr>
        <p:spPr>
          <a:xfrm rot="10795210">
            <a:off x="2198209" y="6392728"/>
            <a:ext cx="6836257" cy="0"/>
          </a:xfrm>
          <a:prstGeom prst="line">
            <a:avLst/>
          </a:prstGeom>
          <a:ln w="9525" cap="rnd">
            <a:solidFill>
              <a:srgbClr val="FFFFFF"/>
            </a:solidFill>
            <a:prstDash val="solid"/>
            <a:headEnd type="none" w="sm" len="sm"/>
            <a:tailEnd type="none" w="sm" len="sm"/>
          </a:ln>
        </p:spPr>
      </p:sp>
      <p:sp>
        <p:nvSpPr>
          <p:cNvPr id="5" name="TextBox 7">
            <a:extLst>
              <a:ext uri="{FF2B5EF4-FFF2-40B4-BE49-F238E27FC236}">
                <a16:creationId xmlns:a16="http://schemas.microsoft.com/office/drawing/2014/main" id="{5D9F4D9D-352B-3BD5-D100-24C6CE611515}"/>
              </a:ext>
            </a:extLst>
          </p:cNvPr>
          <p:cNvSpPr txBox="1"/>
          <p:nvPr/>
        </p:nvSpPr>
        <p:spPr>
          <a:xfrm>
            <a:off x="1674972" y="9009237"/>
            <a:ext cx="3780171" cy="248209"/>
          </a:xfrm>
          <a:prstGeom prst="rect">
            <a:avLst/>
          </a:prstGeom>
        </p:spPr>
        <p:txBody>
          <a:bodyPr lIns="0" tIns="0" rIns="0" bIns="0" rtlCol="0" anchor="t">
            <a:spAutoFit/>
          </a:bodyPr>
          <a:lstStyle/>
          <a:p>
            <a:pPr algn="just">
              <a:lnSpc>
                <a:spcPts val="1980"/>
              </a:lnSpc>
            </a:pPr>
            <a:r>
              <a:rPr lang="en-US" sz="1650">
                <a:solidFill>
                  <a:srgbClr val="ADB9CA"/>
                </a:solidFill>
                <a:latin typeface="Montserrat"/>
              </a:rPr>
              <a:t>www.beidou.gov.cn</a:t>
            </a:r>
          </a:p>
        </p:txBody>
      </p:sp>
      <p:sp>
        <p:nvSpPr>
          <p:cNvPr id="6" name="TextBox 22">
            <a:extLst>
              <a:ext uri="{FF2B5EF4-FFF2-40B4-BE49-F238E27FC236}">
                <a16:creationId xmlns:a16="http://schemas.microsoft.com/office/drawing/2014/main" id="{B8549E39-7BC3-7653-542A-D80979B81DBB}"/>
              </a:ext>
            </a:extLst>
          </p:cNvPr>
          <p:cNvSpPr txBox="1"/>
          <p:nvPr/>
        </p:nvSpPr>
        <p:spPr>
          <a:xfrm>
            <a:off x="14482422" y="1102994"/>
            <a:ext cx="3162967" cy="272510"/>
          </a:xfrm>
          <a:prstGeom prst="rect">
            <a:avLst/>
          </a:prstGeom>
        </p:spPr>
        <p:txBody>
          <a:bodyPr lIns="0" tIns="0" rIns="0" bIns="0" rtlCol="0" anchor="t">
            <a:spAutoFit/>
          </a:bodyPr>
          <a:lstStyle/>
          <a:p>
            <a:pPr algn="l">
              <a:lnSpc>
                <a:spcPts val="2160"/>
              </a:lnSpc>
            </a:pPr>
            <a:r>
              <a:rPr lang="zh-CN" altLang="en-US" sz="1800">
                <a:solidFill>
                  <a:srgbClr val="8497B0"/>
                </a:solidFill>
                <a:latin typeface="HarmonyOS Sans SC Medium" panose="00000600000000000000" pitchFamily="2" charset="-122"/>
                <a:ea typeface="HarmonyOS Sans SC Medium" panose="00000600000000000000" pitchFamily="2" charset="-122"/>
              </a:rPr>
              <a:t>计算机网络课程报告</a:t>
            </a:r>
            <a:endParaRPr lang="en-US" sz="1800">
              <a:solidFill>
                <a:srgbClr val="8497B0"/>
              </a:solidFill>
              <a:latin typeface="HarmonyOS Sans SC Medium" panose="00000600000000000000" pitchFamily="2" charset="-122"/>
              <a:ea typeface="HarmonyOS Sans SC Medium" panose="00000600000000000000" pitchFamily="2" charset="-122"/>
            </a:endParaRPr>
          </a:p>
        </p:txBody>
      </p:sp>
      <p:pic>
        <p:nvPicPr>
          <p:cNvPr id="29" name="Picture 4">
            <a:extLst>
              <a:ext uri="{FF2B5EF4-FFF2-40B4-BE49-F238E27FC236}">
                <a16:creationId xmlns:a16="http://schemas.microsoft.com/office/drawing/2014/main" id="{D4E69CA9-1C6C-5EF3-5243-C6725DA644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8772" y="852616"/>
            <a:ext cx="835724" cy="8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517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pic>
        <p:nvPicPr>
          <p:cNvPr id="17410" name="Picture 2" descr="北斗“把脉”桥梁隧道_北斗产业资讯平台-千寻位置">
            <a:extLst>
              <a:ext uri="{FF2B5EF4-FFF2-40B4-BE49-F238E27FC236}">
                <a16:creationId xmlns:a16="http://schemas.microsoft.com/office/drawing/2014/main" id="{D3221CA8-FCC5-0CFF-E56B-193DEC42A2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76"/>
          <a:stretch/>
        </p:blipFill>
        <p:spPr bwMode="auto">
          <a:xfrm>
            <a:off x="9842553" y="4462427"/>
            <a:ext cx="7202690" cy="5329273"/>
          </a:xfrm>
          <a:prstGeom prst="roundRect">
            <a:avLst>
              <a:gd name="adj" fmla="val 8594"/>
            </a:avLst>
          </a:prstGeom>
          <a:solidFill>
            <a:srgbClr val="FFFFFF">
              <a:shade val="85000"/>
            </a:srgbClr>
          </a:solidFill>
          <a:ln>
            <a:noFill/>
          </a:ln>
          <a:effectLst/>
        </p:spPr>
      </p:pic>
      <p:sp>
        <p:nvSpPr>
          <p:cNvPr id="3" name="Freeform 3"/>
          <p:cNvSpPr/>
          <p:nvPr/>
        </p:nvSpPr>
        <p:spPr>
          <a:xfrm>
            <a:off x="2553329" y="-95"/>
            <a:ext cx="13181340" cy="3767740"/>
          </a:xfrm>
          <a:custGeom>
            <a:avLst/>
            <a:gdLst/>
            <a:ahLst/>
            <a:cxnLst/>
            <a:rect l="l" t="t" r="r" b="b"/>
            <a:pathLst>
              <a:path w="13181340" h="3767740">
                <a:moveTo>
                  <a:pt x="0" y="0"/>
                </a:moveTo>
                <a:lnTo>
                  <a:pt x="13181340" y="0"/>
                </a:lnTo>
                <a:lnTo>
                  <a:pt x="13181340" y="3767740"/>
                </a:lnTo>
                <a:lnTo>
                  <a:pt x="0" y="3767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3" name="椭圆 32">
            <a:extLst>
              <a:ext uri="{FF2B5EF4-FFF2-40B4-BE49-F238E27FC236}">
                <a16:creationId xmlns:a16="http://schemas.microsoft.com/office/drawing/2014/main" id="{65F09407-E52A-FACA-A7CA-2239DF3100E3}"/>
              </a:ext>
            </a:extLst>
          </p:cNvPr>
          <p:cNvSpPr/>
          <p:nvPr/>
        </p:nvSpPr>
        <p:spPr>
          <a:xfrm>
            <a:off x="13999800" y="1395057"/>
            <a:ext cx="630600" cy="624244"/>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32" name="椭圆 31">
            <a:extLst>
              <a:ext uri="{FF2B5EF4-FFF2-40B4-BE49-F238E27FC236}">
                <a16:creationId xmlns:a16="http://schemas.microsoft.com/office/drawing/2014/main" id="{A77EEC8E-C0D9-1CCC-FC6D-5DDC634EFDBF}"/>
              </a:ext>
            </a:extLst>
          </p:cNvPr>
          <p:cNvSpPr/>
          <p:nvPr/>
        </p:nvSpPr>
        <p:spPr>
          <a:xfrm>
            <a:off x="3622689" y="1399817"/>
            <a:ext cx="667628" cy="667181"/>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2" name="Freeform 2"/>
          <p:cNvSpPr/>
          <p:nvPr/>
        </p:nvSpPr>
        <p:spPr>
          <a:xfrm>
            <a:off x="4019776" y="0"/>
            <a:ext cx="10248452" cy="2978950"/>
          </a:xfrm>
          <a:custGeom>
            <a:avLst/>
            <a:gdLst/>
            <a:ahLst/>
            <a:cxnLst/>
            <a:rect l="l" t="t" r="r" b="b"/>
            <a:pathLst>
              <a:path w="10248452" h="2978950">
                <a:moveTo>
                  <a:pt x="0" y="0"/>
                </a:moveTo>
                <a:lnTo>
                  <a:pt x="10248452" y="0"/>
                </a:lnTo>
                <a:lnTo>
                  <a:pt x="10248452" y="2978950"/>
                </a:lnTo>
                <a:lnTo>
                  <a:pt x="0" y="29789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6973509" y="1369239"/>
            <a:ext cx="4340982" cy="716991"/>
          </a:xfrm>
          <a:prstGeom prst="rect">
            <a:avLst/>
          </a:prstGeom>
        </p:spPr>
        <p:txBody>
          <a:bodyPr lIns="0" tIns="0" rIns="0" bIns="0" rtlCol="0" anchor="t">
            <a:spAutoFit/>
          </a:bodyPr>
          <a:lstStyle/>
          <a:p>
            <a:pPr algn="ctr">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工程建设</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grpSp>
        <p:nvGrpSpPr>
          <p:cNvPr id="11" name="Group 11"/>
          <p:cNvGrpSpPr/>
          <p:nvPr/>
        </p:nvGrpSpPr>
        <p:grpSpPr>
          <a:xfrm>
            <a:off x="5668936" y="2554418"/>
            <a:ext cx="1213132" cy="1213132"/>
            <a:chOff x="0" y="0"/>
            <a:chExt cx="1617510" cy="1617510"/>
          </a:xfrm>
        </p:grpSpPr>
        <p:sp>
          <p:nvSpPr>
            <p:cNvPr id="12" name="Freeform 12"/>
            <p:cNvSpPr/>
            <p:nvPr/>
          </p:nvSpPr>
          <p:spPr>
            <a:xfrm>
              <a:off x="0" y="0"/>
              <a:ext cx="1617472" cy="1617472"/>
            </a:xfrm>
            <a:custGeom>
              <a:avLst/>
              <a:gdLst/>
              <a:ahLst/>
              <a:cxnLst/>
              <a:rect l="l" t="t" r="r" b="b"/>
              <a:pathLst>
                <a:path w="1617472" h="1617472">
                  <a:moveTo>
                    <a:pt x="0" y="808736"/>
                  </a:moveTo>
                  <a:cubicBezTo>
                    <a:pt x="0" y="362077"/>
                    <a:pt x="362077" y="0"/>
                    <a:pt x="808736" y="0"/>
                  </a:cubicBezTo>
                  <a:cubicBezTo>
                    <a:pt x="1255395" y="0"/>
                    <a:pt x="1617472" y="362077"/>
                    <a:pt x="1617472" y="808736"/>
                  </a:cubicBezTo>
                  <a:cubicBezTo>
                    <a:pt x="1617472" y="1255395"/>
                    <a:pt x="1255395" y="1617472"/>
                    <a:pt x="808736" y="1617472"/>
                  </a:cubicBezTo>
                  <a:cubicBezTo>
                    <a:pt x="362077" y="1617472"/>
                    <a:pt x="0" y="1255395"/>
                    <a:pt x="0" y="808736"/>
                  </a:cubicBezTo>
                  <a:close/>
                </a:path>
              </a:pathLst>
            </a:custGeom>
            <a:solidFill>
              <a:srgbClr val="FFFFFF"/>
            </a:solidFill>
          </p:spPr>
        </p:sp>
      </p:grpSp>
      <p:grpSp>
        <p:nvGrpSpPr>
          <p:cNvPr id="13" name="Group 13"/>
          <p:cNvGrpSpPr/>
          <p:nvPr/>
        </p:nvGrpSpPr>
        <p:grpSpPr>
          <a:xfrm>
            <a:off x="11405931" y="2554418"/>
            <a:ext cx="1213132" cy="1213132"/>
            <a:chOff x="0" y="0"/>
            <a:chExt cx="1617510" cy="1617510"/>
          </a:xfrm>
        </p:grpSpPr>
        <p:sp>
          <p:nvSpPr>
            <p:cNvPr id="14" name="Freeform 14"/>
            <p:cNvSpPr/>
            <p:nvPr/>
          </p:nvSpPr>
          <p:spPr>
            <a:xfrm>
              <a:off x="0" y="0"/>
              <a:ext cx="1617472" cy="1617472"/>
            </a:xfrm>
            <a:custGeom>
              <a:avLst/>
              <a:gdLst/>
              <a:ahLst/>
              <a:cxnLst/>
              <a:rect l="l" t="t" r="r" b="b"/>
              <a:pathLst>
                <a:path w="1617472" h="1617472">
                  <a:moveTo>
                    <a:pt x="0" y="808736"/>
                  </a:moveTo>
                  <a:cubicBezTo>
                    <a:pt x="0" y="362077"/>
                    <a:pt x="362077" y="0"/>
                    <a:pt x="808736" y="0"/>
                  </a:cubicBezTo>
                  <a:cubicBezTo>
                    <a:pt x="1255395" y="0"/>
                    <a:pt x="1617472" y="362077"/>
                    <a:pt x="1617472" y="808736"/>
                  </a:cubicBezTo>
                  <a:cubicBezTo>
                    <a:pt x="1617472" y="1255395"/>
                    <a:pt x="1255395" y="1617472"/>
                    <a:pt x="808736" y="1617472"/>
                  </a:cubicBezTo>
                  <a:cubicBezTo>
                    <a:pt x="362077" y="1617472"/>
                    <a:pt x="0" y="1255395"/>
                    <a:pt x="0" y="808736"/>
                  </a:cubicBezTo>
                  <a:close/>
                </a:path>
              </a:pathLst>
            </a:custGeom>
            <a:solidFill>
              <a:srgbClr val="FFFFFF"/>
            </a:solidFill>
          </p:spPr>
        </p:sp>
      </p:grpSp>
      <p:sp>
        <p:nvSpPr>
          <p:cNvPr id="17" name="Freeform 17"/>
          <p:cNvSpPr/>
          <p:nvPr/>
        </p:nvSpPr>
        <p:spPr>
          <a:xfrm>
            <a:off x="14185641" y="1590147"/>
            <a:ext cx="292158" cy="276997"/>
          </a:xfrm>
          <a:custGeom>
            <a:avLst/>
            <a:gdLst/>
            <a:ahLst/>
            <a:cxnLst/>
            <a:rect l="l" t="t" r="r" b="b"/>
            <a:pathLst>
              <a:path w="292158" h="276997">
                <a:moveTo>
                  <a:pt x="0" y="0"/>
                </a:moveTo>
                <a:lnTo>
                  <a:pt x="292158" y="0"/>
                </a:lnTo>
                <a:lnTo>
                  <a:pt x="292158" y="276997"/>
                </a:lnTo>
                <a:lnTo>
                  <a:pt x="0" y="2769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6036016" y="2901168"/>
            <a:ext cx="511128" cy="519631"/>
          </a:xfrm>
          <a:custGeom>
            <a:avLst/>
            <a:gdLst/>
            <a:ahLst/>
            <a:cxnLst/>
            <a:rect l="l" t="t" r="r" b="b"/>
            <a:pathLst>
              <a:path w="511128" h="519631">
                <a:moveTo>
                  <a:pt x="0" y="0"/>
                </a:moveTo>
                <a:lnTo>
                  <a:pt x="511129" y="0"/>
                </a:lnTo>
                <a:lnTo>
                  <a:pt x="511129" y="519631"/>
                </a:lnTo>
                <a:lnTo>
                  <a:pt x="0" y="5196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11763528" y="2861865"/>
            <a:ext cx="488454" cy="519631"/>
          </a:xfrm>
          <a:custGeom>
            <a:avLst/>
            <a:gdLst/>
            <a:ahLst/>
            <a:cxnLst/>
            <a:rect l="l" t="t" r="r" b="b"/>
            <a:pathLst>
              <a:path w="488454" h="519631">
                <a:moveTo>
                  <a:pt x="0" y="0"/>
                </a:moveTo>
                <a:lnTo>
                  <a:pt x="488454" y="0"/>
                </a:lnTo>
                <a:lnTo>
                  <a:pt x="488454" y="519631"/>
                </a:lnTo>
                <a:lnTo>
                  <a:pt x="0" y="5196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TextBox 6">
            <a:extLst>
              <a:ext uri="{FF2B5EF4-FFF2-40B4-BE49-F238E27FC236}">
                <a16:creationId xmlns:a16="http://schemas.microsoft.com/office/drawing/2014/main" id="{9EA1F269-1CAD-4CC6-642B-CF91D0D673C8}"/>
              </a:ext>
            </a:extLst>
          </p:cNvPr>
          <p:cNvSpPr txBox="1"/>
          <p:nvPr/>
        </p:nvSpPr>
        <p:spPr>
          <a:xfrm>
            <a:off x="8304413" y="495300"/>
            <a:ext cx="1719588" cy="430887"/>
          </a:xfrm>
          <a:prstGeom prst="rect">
            <a:avLst/>
          </a:prstGeom>
        </p:spPr>
        <p:txBody>
          <a:bodyPr wrap="square" lIns="0" tIns="0" rIns="0" bIns="0" rtlCol="0" anchor="t">
            <a:spAutoFit/>
          </a:bodyPr>
          <a:lstStyle/>
          <a:p>
            <a:pPr algn="ctr"/>
            <a:r>
              <a:rPr lang="zh-CN" altLang="en-US" sz="2800">
                <a:solidFill>
                  <a:srgbClr val="82B6F0"/>
                </a:solidFill>
                <a:latin typeface="HarmonyOS Sans SC Black" panose="00000A00000000000000" pitchFamily="2" charset="-122"/>
                <a:ea typeface="HarmonyOS Sans SC Black" panose="00000A00000000000000" pitchFamily="2" charset="-122"/>
              </a:rPr>
              <a:t>北斗应用</a:t>
            </a:r>
            <a:endParaRPr lang="en-US" sz="2800">
              <a:solidFill>
                <a:srgbClr val="82B6F0"/>
              </a:solidFill>
              <a:latin typeface="HarmonyOS Sans SC Black" panose="00000A00000000000000" pitchFamily="2" charset="-122"/>
              <a:ea typeface="HarmonyOS Sans SC Black" panose="00000A00000000000000" pitchFamily="2" charset="-122"/>
            </a:endParaRPr>
          </a:p>
        </p:txBody>
      </p:sp>
      <p:grpSp>
        <p:nvGrpSpPr>
          <p:cNvPr id="25" name="组合 24">
            <a:extLst>
              <a:ext uri="{FF2B5EF4-FFF2-40B4-BE49-F238E27FC236}">
                <a16:creationId xmlns:a16="http://schemas.microsoft.com/office/drawing/2014/main" id="{30E48ACA-71EC-8D45-8181-5C80BC7BF16C}"/>
              </a:ext>
            </a:extLst>
          </p:cNvPr>
          <p:cNvGrpSpPr/>
          <p:nvPr/>
        </p:nvGrpSpPr>
        <p:grpSpPr>
          <a:xfrm>
            <a:off x="8931697" y="984664"/>
            <a:ext cx="465020" cy="373857"/>
            <a:chOff x="8931697" y="948419"/>
            <a:chExt cx="465020" cy="373857"/>
          </a:xfrm>
        </p:grpSpPr>
        <p:grpSp>
          <p:nvGrpSpPr>
            <p:cNvPr id="4" name="Group 4"/>
            <p:cNvGrpSpPr/>
            <p:nvPr/>
          </p:nvGrpSpPr>
          <p:grpSpPr>
            <a:xfrm>
              <a:off x="8977279" y="948419"/>
              <a:ext cx="373857" cy="373857"/>
              <a:chOff x="0" y="0"/>
              <a:chExt cx="498476" cy="498476"/>
            </a:xfrm>
          </p:grpSpPr>
          <p:sp>
            <p:nvSpPr>
              <p:cNvPr id="5" name="Freeform 5"/>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24" name="TextBox 6">
              <a:extLst>
                <a:ext uri="{FF2B5EF4-FFF2-40B4-BE49-F238E27FC236}">
                  <a16:creationId xmlns:a16="http://schemas.microsoft.com/office/drawing/2014/main" id="{0664713F-7202-E1C2-0C1A-7C40667FFA23}"/>
                </a:ext>
              </a:extLst>
            </p:cNvPr>
            <p:cNvSpPr txBox="1"/>
            <p:nvPr/>
          </p:nvSpPr>
          <p:spPr>
            <a:xfrm>
              <a:off x="8931697" y="998365"/>
              <a:ext cx="465020" cy="276999"/>
            </a:xfrm>
            <a:prstGeom prst="rect">
              <a:avLst/>
            </a:prstGeom>
          </p:spPr>
          <p:txBody>
            <a:bodyPr wrap="square" lIns="0" tIns="0" rIns="0" bIns="0" rtlCol="0" anchor="t">
              <a:spAutoFit/>
            </a:bodyPr>
            <a:lstStyle/>
            <a:p>
              <a:pPr algn="ctr"/>
              <a:r>
                <a:rPr lang="zh-CN" altLang="en-US">
                  <a:solidFill>
                    <a:schemeClr val="bg1"/>
                  </a:solidFill>
                  <a:latin typeface="HarmonyOS Sans SC Black" panose="00000A00000000000000" pitchFamily="2" charset="-122"/>
                  <a:ea typeface="HarmonyOS Sans SC Black" panose="00000A00000000000000" pitchFamily="2" charset="-122"/>
                </a:rPr>
                <a:t>之</a:t>
              </a:r>
              <a:endParaRPr lang="en-US">
                <a:solidFill>
                  <a:schemeClr val="bg1"/>
                </a:solidFill>
                <a:latin typeface="HarmonyOS Sans SC Black" panose="00000A00000000000000" pitchFamily="2" charset="-122"/>
                <a:ea typeface="HarmonyOS Sans SC Black" panose="00000A00000000000000" pitchFamily="2" charset="-122"/>
              </a:endParaRPr>
            </a:p>
          </p:txBody>
        </p:sp>
      </p:grpSp>
      <p:sp>
        <p:nvSpPr>
          <p:cNvPr id="26" name="椭圆 25">
            <a:extLst>
              <a:ext uri="{FF2B5EF4-FFF2-40B4-BE49-F238E27FC236}">
                <a16:creationId xmlns:a16="http://schemas.microsoft.com/office/drawing/2014/main" id="{EADF6B58-1508-E1B5-FEA0-AD38879C1369}"/>
              </a:ext>
            </a:extLst>
          </p:cNvPr>
          <p:cNvSpPr/>
          <p:nvPr/>
        </p:nvSpPr>
        <p:spPr>
          <a:xfrm>
            <a:off x="8445447" y="3066256"/>
            <a:ext cx="1397106" cy="1396171"/>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20" name="Freeform 20"/>
          <p:cNvSpPr/>
          <p:nvPr/>
        </p:nvSpPr>
        <p:spPr>
          <a:xfrm>
            <a:off x="8789402" y="3392322"/>
            <a:ext cx="703799" cy="756034"/>
          </a:xfrm>
          <a:custGeom>
            <a:avLst/>
            <a:gdLst/>
            <a:ahLst/>
            <a:cxnLst/>
            <a:rect l="l" t="t" r="r" b="b"/>
            <a:pathLst>
              <a:path w="703799" h="756034">
                <a:moveTo>
                  <a:pt x="0" y="0"/>
                </a:moveTo>
                <a:lnTo>
                  <a:pt x="703799" y="0"/>
                </a:lnTo>
                <a:lnTo>
                  <a:pt x="703799" y="756034"/>
                </a:lnTo>
                <a:lnTo>
                  <a:pt x="0" y="75603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CN" altLang="en-US"/>
          </a:p>
        </p:txBody>
      </p:sp>
      <p:sp>
        <p:nvSpPr>
          <p:cNvPr id="18" name="Freeform 18"/>
          <p:cNvSpPr/>
          <p:nvPr/>
        </p:nvSpPr>
        <p:spPr>
          <a:xfrm>
            <a:off x="3810200" y="1590147"/>
            <a:ext cx="292158" cy="276997"/>
          </a:xfrm>
          <a:custGeom>
            <a:avLst/>
            <a:gdLst/>
            <a:ahLst/>
            <a:cxnLst/>
            <a:rect l="l" t="t" r="r" b="b"/>
            <a:pathLst>
              <a:path w="292158" h="276997">
                <a:moveTo>
                  <a:pt x="0" y="0"/>
                </a:moveTo>
                <a:lnTo>
                  <a:pt x="292158" y="0"/>
                </a:lnTo>
                <a:lnTo>
                  <a:pt x="292158" y="276997"/>
                </a:lnTo>
                <a:lnTo>
                  <a:pt x="0" y="27699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4" name="矩形: 圆角 33">
            <a:extLst>
              <a:ext uri="{FF2B5EF4-FFF2-40B4-BE49-F238E27FC236}">
                <a16:creationId xmlns:a16="http://schemas.microsoft.com/office/drawing/2014/main" id="{A2D13897-9FFF-2ED1-F64C-373738E99D5D}"/>
              </a:ext>
            </a:extLst>
          </p:cNvPr>
          <p:cNvSpPr/>
          <p:nvPr/>
        </p:nvSpPr>
        <p:spPr>
          <a:xfrm>
            <a:off x="1242757" y="4481538"/>
            <a:ext cx="7202690" cy="5321166"/>
          </a:xfrm>
          <a:prstGeom prst="roundRect">
            <a:avLst>
              <a:gd name="adj" fmla="val 9741"/>
            </a:avLst>
          </a:prstGeom>
          <a:blipFill>
            <a:blip r:embed="rId19">
              <a:extLst>
                <a:ext uri="{96DAC541-7B7A-43D3-8B79-37D633B846F1}">
                  <asvg:svgBlip xmlns:asvg="http://schemas.microsoft.com/office/drawing/2016/SVG/main" r:embed="rId20"/>
                </a:ext>
              </a:extLst>
            </a:blip>
            <a:stretch>
              <a:fillRect/>
            </a:stretch>
          </a:blipFill>
        </p:spPr>
        <p:txBody>
          <a:bodyPr rtlCol="0" anchor="ctr"/>
          <a:lstStyle/>
          <a:p>
            <a:pPr algn="ctr"/>
            <a:endParaRPr lang="zh-CN" altLang="en-US"/>
          </a:p>
        </p:txBody>
      </p:sp>
      <p:sp>
        <p:nvSpPr>
          <p:cNvPr id="9" name="TextBox 9"/>
          <p:cNvSpPr txBox="1"/>
          <p:nvPr/>
        </p:nvSpPr>
        <p:spPr>
          <a:xfrm>
            <a:off x="1752588" y="4783142"/>
            <a:ext cx="6183027" cy="4717958"/>
          </a:xfrm>
          <a:prstGeom prst="rect">
            <a:avLst/>
          </a:prstGeom>
        </p:spPr>
        <p:txBody>
          <a:bodyPr wrap="square" lIns="0" tIns="0" rIns="0" bIns="0" rtlCol="0" anchor="t">
            <a:spAutoFit/>
          </a:bodyPr>
          <a:lstStyle/>
          <a:p>
            <a:pPr indent="457200">
              <a:lnSpc>
                <a:spcPct val="150000"/>
              </a:lnSpc>
              <a:spcAft>
                <a:spcPts val="1200"/>
              </a:spcAft>
            </a:pPr>
            <a:r>
              <a:rPr lang="zh-CN" altLang="en-US" sz="2000">
                <a:solidFill>
                  <a:schemeClr val="bg1"/>
                </a:solidFill>
                <a:latin typeface="HarmonyOS Sans SC Light" panose="00000400000000000000" pitchFamily="2" charset="-122"/>
                <a:ea typeface="HarmonyOS Sans SC Light" panose="00000400000000000000" pitchFamily="2" charset="-122"/>
              </a:rPr>
              <a:t>“北斗”系统可为建筑、挖掘、路基、规划设计、物理勘探、石油钻探和地壳运动监测等许多工程提供高精度定位，因此能大大提高工程建设生产力、精度和效率，比传统测量方法的</a:t>
            </a:r>
            <a:r>
              <a:rPr lang="zh-CN" altLang="en-US" sz="2000">
                <a:solidFill>
                  <a:schemeClr val="bg1"/>
                </a:solidFill>
                <a:latin typeface="HarmonyOS Sans SC Black" panose="00000A00000000000000" pitchFamily="2" charset="-122"/>
                <a:ea typeface="HarmonyOS Sans SC Black" panose="00000A00000000000000" pitchFamily="2" charset="-122"/>
              </a:rPr>
              <a:t>效率高</a:t>
            </a:r>
            <a:r>
              <a:rPr lang="en-US" altLang="zh-CN" sz="2000">
                <a:solidFill>
                  <a:schemeClr val="bg1"/>
                </a:solidFill>
                <a:latin typeface="HarmonyOS Sans SC Black" panose="00000A00000000000000" pitchFamily="2" charset="-122"/>
                <a:ea typeface="HarmonyOS Sans SC Black" panose="00000A00000000000000" pitchFamily="2" charset="-122"/>
              </a:rPr>
              <a:t>3</a:t>
            </a:r>
            <a:r>
              <a:rPr lang="zh-CN" altLang="en-US" sz="2000">
                <a:solidFill>
                  <a:schemeClr val="bg1"/>
                </a:solidFill>
                <a:latin typeface="HarmonyOS Sans SC Black" panose="00000A00000000000000" pitchFamily="2" charset="-122"/>
                <a:ea typeface="HarmonyOS Sans SC Black" panose="00000A00000000000000" pitchFamily="2" charset="-122"/>
              </a:rPr>
              <a:t>倍</a:t>
            </a:r>
            <a:r>
              <a:rPr lang="zh-CN" altLang="en-US" sz="2000">
                <a:solidFill>
                  <a:schemeClr val="bg1"/>
                </a:solidFill>
                <a:latin typeface="HarmonyOS Sans SC Light" panose="00000400000000000000" pitchFamily="2" charset="-122"/>
                <a:ea typeface="HarmonyOS Sans SC Light" panose="00000400000000000000" pitchFamily="2" charset="-122"/>
              </a:rPr>
              <a:t>以上。</a:t>
            </a:r>
          </a:p>
          <a:p>
            <a:pPr indent="457200">
              <a:lnSpc>
                <a:spcPct val="150000"/>
              </a:lnSpc>
              <a:spcAft>
                <a:spcPts val="1200"/>
              </a:spcAft>
            </a:pPr>
            <a:r>
              <a:rPr lang="zh-CN" altLang="en-US" sz="2000">
                <a:solidFill>
                  <a:schemeClr val="bg1"/>
                </a:solidFill>
                <a:latin typeface="HarmonyOS Sans SC Light" panose="00000400000000000000" pitchFamily="2" charset="-122"/>
                <a:ea typeface="HarmonyOS Sans SC Light" panose="00000400000000000000" pitchFamily="2" charset="-122"/>
              </a:rPr>
              <a:t>应用该技术已使道路、桥梁的</a:t>
            </a:r>
            <a:r>
              <a:rPr lang="zh-CN" altLang="en-US" sz="2000">
                <a:solidFill>
                  <a:schemeClr val="bg1"/>
                </a:solidFill>
                <a:latin typeface="HarmonyOS Sans SC Black" panose="00000A00000000000000" pitchFamily="2" charset="-122"/>
                <a:ea typeface="HarmonyOS Sans SC Black" panose="00000A00000000000000" pitchFamily="2" charset="-122"/>
              </a:rPr>
              <a:t>建设精度达到毫米级</a:t>
            </a:r>
            <a:r>
              <a:rPr lang="zh-CN" altLang="en-US" sz="2000">
                <a:solidFill>
                  <a:schemeClr val="bg1"/>
                </a:solidFill>
                <a:latin typeface="HarmonyOS Sans SC Light" panose="00000400000000000000" pitchFamily="2" charset="-122"/>
                <a:ea typeface="HarmonyOS Sans SC Light" panose="00000400000000000000" pitchFamily="2" charset="-122"/>
              </a:rPr>
              <a:t>，大大提高了隧道、地铁等重要交通基础设施的测量与建设精度。“北斗”技术用于公路边坡、桥梁变形监测后，不受通视条件的限制，能将监测点布设在对变形体的形变比较敏感的特征点上。地铁、隧道挖掘时，北斗监测能防止双向挖掘错位，从而</a:t>
            </a:r>
            <a:r>
              <a:rPr lang="zh-CN" altLang="en-US" sz="2000">
                <a:solidFill>
                  <a:schemeClr val="bg1"/>
                </a:solidFill>
                <a:latin typeface="HarmonyOS Sans SC Black" panose="00000A00000000000000" pitchFamily="2" charset="-122"/>
                <a:ea typeface="HarmonyOS Sans SC Black" panose="00000A00000000000000" pitchFamily="2" charset="-122"/>
              </a:rPr>
              <a:t>提高</a:t>
            </a:r>
            <a:r>
              <a:rPr lang="en-US" altLang="zh-CN" sz="2000">
                <a:solidFill>
                  <a:schemeClr val="bg1"/>
                </a:solidFill>
                <a:latin typeface="HarmonyOS Sans SC Black" panose="00000A00000000000000" pitchFamily="2" charset="-122"/>
                <a:ea typeface="HarmonyOS Sans SC Black" panose="00000A00000000000000" pitchFamily="2" charset="-122"/>
              </a:rPr>
              <a:t>50%</a:t>
            </a:r>
            <a:r>
              <a:rPr lang="zh-CN" altLang="en-US" sz="2000">
                <a:solidFill>
                  <a:schemeClr val="bg1"/>
                </a:solidFill>
                <a:latin typeface="HarmonyOS Sans SC Black" panose="00000A00000000000000" pitchFamily="2" charset="-122"/>
                <a:ea typeface="HarmonyOS Sans SC Black" panose="00000A00000000000000" pitchFamily="2" charset="-122"/>
              </a:rPr>
              <a:t>的挖掘效率</a:t>
            </a:r>
            <a:r>
              <a:rPr lang="zh-CN" altLang="en-US" sz="2000">
                <a:solidFill>
                  <a:schemeClr val="bg1"/>
                </a:solidFill>
                <a:latin typeface="HarmonyOS Sans SC Light" panose="00000400000000000000" pitchFamily="2" charset="-122"/>
                <a:ea typeface="HarmonyOS Sans SC Light" panose="00000400000000000000" pitchFamily="2" charset="-122"/>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D3221CA8-FCC5-0CFF-E56B-193DEC42A2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 r="47"/>
          <a:stretch/>
        </p:blipFill>
        <p:spPr bwMode="auto">
          <a:xfrm>
            <a:off x="9842553" y="4462427"/>
            <a:ext cx="7202690" cy="5329273"/>
          </a:xfrm>
          <a:prstGeom prst="roundRect">
            <a:avLst>
              <a:gd name="adj" fmla="val 8594"/>
            </a:avLst>
          </a:prstGeom>
          <a:solidFill>
            <a:srgbClr val="FFFFFF">
              <a:shade val="85000"/>
            </a:srgbClr>
          </a:solidFill>
          <a:ln>
            <a:noFill/>
          </a:ln>
          <a:effectLst/>
        </p:spPr>
      </p:pic>
      <p:sp>
        <p:nvSpPr>
          <p:cNvPr id="3" name="Freeform 3"/>
          <p:cNvSpPr/>
          <p:nvPr/>
        </p:nvSpPr>
        <p:spPr>
          <a:xfrm>
            <a:off x="2553329" y="-95"/>
            <a:ext cx="13181340" cy="3767740"/>
          </a:xfrm>
          <a:custGeom>
            <a:avLst/>
            <a:gdLst/>
            <a:ahLst/>
            <a:cxnLst/>
            <a:rect l="l" t="t" r="r" b="b"/>
            <a:pathLst>
              <a:path w="13181340" h="3767740">
                <a:moveTo>
                  <a:pt x="0" y="0"/>
                </a:moveTo>
                <a:lnTo>
                  <a:pt x="13181340" y="0"/>
                </a:lnTo>
                <a:lnTo>
                  <a:pt x="13181340" y="3767740"/>
                </a:lnTo>
                <a:lnTo>
                  <a:pt x="0" y="3767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3" name="椭圆 32">
            <a:extLst>
              <a:ext uri="{FF2B5EF4-FFF2-40B4-BE49-F238E27FC236}">
                <a16:creationId xmlns:a16="http://schemas.microsoft.com/office/drawing/2014/main" id="{65F09407-E52A-FACA-A7CA-2239DF3100E3}"/>
              </a:ext>
            </a:extLst>
          </p:cNvPr>
          <p:cNvSpPr/>
          <p:nvPr/>
        </p:nvSpPr>
        <p:spPr>
          <a:xfrm>
            <a:off x="13999800" y="1395057"/>
            <a:ext cx="630600" cy="624244"/>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32" name="椭圆 31">
            <a:extLst>
              <a:ext uri="{FF2B5EF4-FFF2-40B4-BE49-F238E27FC236}">
                <a16:creationId xmlns:a16="http://schemas.microsoft.com/office/drawing/2014/main" id="{A77EEC8E-C0D9-1CCC-FC6D-5DDC634EFDBF}"/>
              </a:ext>
            </a:extLst>
          </p:cNvPr>
          <p:cNvSpPr/>
          <p:nvPr/>
        </p:nvSpPr>
        <p:spPr>
          <a:xfrm>
            <a:off x="3622689" y="1399817"/>
            <a:ext cx="667628" cy="667181"/>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2" name="Freeform 2"/>
          <p:cNvSpPr/>
          <p:nvPr/>
        </p:nvSpPr>
        <p:spPr>
          <a:xfrm>
            <a:off x="4019776" y="0"/>
            <a:ext cx="10248452" cy="2978950"/>
          </a:xfrm>
          <a:custGeom>
            <a:avLst/>
            <a:gdLst/>
            <a:ahLst/>
            <a:cxnLst/>
            <a:rect l="l" t="t" r="r" b="b"/>
            <a:pathLst>
              <a:path w="10248452" h="2978950">
                <a:moveTo>
                  <a:pt x="0" y="0"/>
                </a:moveTo>
                <a:lnTo>
                  <a:pt x="10248452" y="0"/>
                </a:lnTo>
                <a:lnTo>
                  <a:pt x="10248452" y="2978950"/>
                </a:lnTo>
                <a:lnTo>
                  <a:pt x="0" y="29789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6973509" y="1369239"/>
            <a:ext cx="4340982" cy="716991"/>
          </a:xfrm>
          <a:prstGeom prst="rect">
            <a:avLst/>
          </a:prstGeom>
        </p:spPr>
        <p:txBody>
          <a:bodyPr lIns="0" tIns="0" rIns="0" bIns="0" rtlCol="0" anchor="t">
            <a:spAutoFit/>
          </a:bodyPr>
          <a:lstStyle/>
          <a:p>
            <a:pPr algn="ctr">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精准农业</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grpSp>
        <p:nvGrpSpPr>
          <p:cNvPr id="11" name="Group 11"/>
          <p:cNvGrpSpPr/>
          <p:nvPr/>
        </p:nvGrpSpPr>
        <p:grpSpPr>
          <a:xfrm>
            <a:off x="5668936" y="2554418"/>
            <a:ext cx="1213132" cy="1213132"/>
            <a:chOff x="0" y="0"/>
            <a:chExt cx="1617510" cy="1617510"/>
          </a:xfrm>
        </p:grpSpPr>
        <p:sp>
          <p:nvSpPr>
            <p:cNvPr id="12" name="Freeform 12"/>
            <p:cNvSpPr/>
            <p:nvPr/>
          </p:nvSpPr>
          <p:spPr>
            <a:xfrm>
              <a:off x="0" y="0"/>
              <a:ext cx="1617472" cy="1617472"/>
            </a:xfrm>
            <a:custGeom>
              <a:avLst/>
              <a:gdLst/>
              <a:ahLst/>
              <a:cxnLst/>
              <a:rect l="l" t="t" r="r" b="b"/>
              <a:pathLst>
                <a:path w="1617472" h="1617472">
                  <a:moveTo>
                    <a:pt x="0" y="808736"/>
                  </a:moveTo>
                  <a:cubicBezTo>
                    <a:pt x="0" y="362077"/>
                    <a:pt x="362077" y="0"/>
                    <a:pt x="808736" y="0"/>
                  </a:cubicBezTo>
                  <a:cubicBezTo>
                    <a:pt x="1255395" y="0"/>
                    <a:pt x="1617472" y="362077"/>
                    <a:pt x="1617472" y="808736"/>
                  </a:cubicBezTo>
                  <a:cubicBezTo>
                    <a:pt x="1617472" y="1255395"/>
                    <a:pt x="1255395" y="1617472"/>
                    <a:pt x="808736" y="1617472"/>
                  </a:cubicBezTo>
                  <a:cubicBezTo>
                    <a:pt x="362077" y="1617472"/>
                    <a:pt x="0" y="1255395"/>
                    <a:pt x="0" y="808736"/>
                  </a:cubicBezTo>
                  <a:close/>
                </a:path>
              </a:pathLst>
            </a:custGeom>
            <a:solidFill>
              <a:srgbClr val="FFFFFF"/>
            </a:solidFill>
          </p:spPr>
        </p:sp>
      </p:grpSp>
      <p:grpSp>
        <p:nvGrpSpPr>
          <p:cNvPr id="13" name="Group 13"/>
          <p:cNvGrpSpPr/>
          <p:nvPr/>
        </p:nvGrpSpPr>
        <p:grpSpPr>
          <a:xfrm>
            <a:off x="11405931" y="2554418"/>
            <a:ext cx="1213132" cy="1213132"/>
            <a:chOff x="0" y="0"/>
            <a:chExt cx="1617510" cy="1617510"/>
          </a:xfrm>
        </p:grpSpPr>
        <p:sp>
          <p:nvSpPr>
            <p:cNvPr id="14" name="Freeform 14"/>
            <p:cNvSpPr/>
            <p:nvPr/>
          </p:nvSpPr>
          <p:spPr>
            <a:xfrm>
              <a:off x="0" y="0"/>
              <a:ext cx="1617472" cy="1617472"/>
            </a:xfrm>
            <a:custGeom>
              <a:avLst/>
              <a:gdLst/>
              <a:ahLst/>
              <a:cxnLst/>
              <a:rect l="l" t="t" r="r" b="b"/>
              <a:pathLst>
                <a:path w="1617472" h="1617472">
                  <a:moveTo>
                    <a:pt x="0" y="808736"/>
                  </a:moveTo>
                  <a:cubicBezTo>
                    <a:pt x="0" y="362077"/>
                    <a:pt x="362077" y="0"/>
                    <a:pt x="808736" y="0"/>
                  </a:cubicBezTo>
                  <a:cubicBezTo>
                    <a:pt x="1255395" y="0"/>
                    <a:pt x="1617472" y="362077"/>
                    <a:pt x="1617472" y="808736"/>
                  </a:cubicBezTo>
                  <a:cubicBezTo>
                    <a:pt x="1617472" y="1255395"/>
                    <a:pt x="1255395" y="1617472"/>
                    <a:pt x="808736" y="1617472"/>
                  </a:cubicBezTo>
                  <a:cubicBezTo>
                    <a:pt x="362077" y="1617472"/>
                    <a:pt x="0" y="1255395"/>
                    <a:pt x="0" y="808736"/>
                  </a:cubicBezTo>
                  <a:close/>
                </a:path>
              </a:pathLst>
            </a:custGeom>
            <a:solidFill>
              <a:srgbClr val="FFFFFF"/>
            </a:solidFill>
          </p:spPr>
        </p:sp>
      </p:grpSp>
      <p:sp>
        <p:nvSpPr>
          <p:cNvPr id="17" name="Freeform 17"/>
          <p:cNvSpPr/>
          <p:nvPr/>
        </p:nvSpPr>
        <p:spPr>
          <a:xfrm>
            <a:off x="14185641" y="1590147"/>
            <a:ext cx="292158" cy="276997"/>
          </a:xfrm>
          <a:custGeom>
            <a:avLst/>
            <a:gdLst/>
            <a:ahLst/>
            <a:cxnLst/>
            <a:rect l="l" t="t" r="r" b="b"/>
            <a:pathLst>
              <a:path w="292158" h="276997">
                <a:moveTo>
                  <a:pt x="0" y="0"/>
                </a:moveTo>
                <a:lnTo>
                  <a:pt x="292158" y="0"/>
                </a:lnTo>
                <a:lnTo>
                  <a:pt x="292158" y="276997"/>
                </a:lnTo>
                <a:lnTo>
                  <a:pt x="0" y="2769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6036016" y="2901168"/>
            <a:ext cx="511128" cy="519631"/>
          </a:xfrm>
          <a:custGeom>
            <a:avLst/>
            <a:gdLst/>
            <a:ahLst/>
            <a:cxnLst/>
            <a:rect l="l" t="t" r="r" b="b"/>
            <a:pathLst>
              <a:path w="511128" h="519631">
                <a:moveTo>
                  <a:pt x="0" y="0"/>
                </a:moveTo>
                <a:lnTo>
                  <a:pt x="511129" y="0"/>
                </a:lnTo>
                <a:lnTo>
                  <a:pt x="511129" y="519631"/>
                </a:lnTo>
                <a:lnTo>
                  <a:pt x="0" y="5196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11763528" y="2861865"/>
            <a:ext cx="488454" cy="519631"/>
          </a:xfrm>
          <a:custGeom>
            <a:avLst/>
            <a:gdLst/>
            <a:ahLst/>
            <a:cxnLst/>
            <a:rect l="l" t="t" r="r" b="b"/>
            <a:pathLst>
              <a:path w="488454" h="519631">
                <a:moveTo>
                  <a:pt x="0" y="0"/>
                </a:moveTo>
                <a:lnTo>
                  <a:pt x="488454" y="0"/>
                </a:lnTo>
                <a:lnTo>
                  <a:pt x="488454" y="519631"/>
                </a:lnTo>
                <a:lnTo>
                  <a:pt x="0" y="5196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TextBox 6">
            <a:extLst>
              <a:ext uri="{FF2B5EF4-FFF2-40B4-BE49-F238E27FC236}">
                <a16:creationId xmlns:a16="http://schemas.microsoft.com/office/drawing/2014/main" id="{9EA1F269-1CAD-4CC6-642B-CF91D0D673C8}"/>
              </a:ext>
            </a:extLst>
          </p:cNvPr>
          <p:cNvSpPr txBox="1"/>
          <p:nvPr/>
        </p:nvSpPr>
        <p:spPr>
          <a:xfrm>
            <a:off x="8304413" y="495300"/>
            <a:ext cx="1719588" cy="430887"/>
          </a:xfrm>
          <a:prstGeom prst="rect">
            <a:avLst/>
          </a:prstGeom>
        </p:spPr>
        <p:txBody>
          <a:bodyPr wrap="square" lIns="0" tIns="0" rIns="0" bIns="0" rtlCol="0" anchor="t">
            <a:spAutoFit/>
          </a:bodyPr>
          <a:lstStyle/>
          <a:p>
            <a:pPr algn="ctr"/>
            <a:r>
              <a:rPr lang="zh-CN" altLang="en-US" sz="2800">
                <a:solidFill>
                  <a:srgbClr val="82B6F0"/>
                </a:solidFill>
                <a:latin typeface="HarmonyOS Sans SC Black" panose="00000A00000000000000" pitchFamily="2" charset="-122"/>
                <a:ea typeface="HarmonyOS Sans SC Black" panose="00000A00000000000000" pitchFamily="2" charset="-122"/>
              </a:rPr>
              <a:t>北斗应用</a:t>
            </a:r>
            <a:endParaRPr lang="en-US" sz="2800">
              <a:solidFill>
                <a:srgbClr val="82B6F0"/>
              </a:solidFill>
              <a:latin typeface="HarmonyOS Sans SC Black" panose="00000A00000000000000" pitchFamily="2" charset="-122"/>
              <a:ea typeface="HarmonyOS Sans SC Black" panose="00000A00000000000000" pitchFamily="2" charset="-122"/>
            </a:endParaRPr>
          </a:p>
        </p:txBody>
      </p:sp>
      <p:grpSp>
        <p:nvGrpSpPr>
          <p:cNvPr id="25" name="组合 24">
            <a:extLst>
              <a:ext uri="{FF2B5EF4-FFF2-40B4-BE49-F238E27FC236}">
                <a16:creationId xmlns:a16="http://schemas.microsoft.com/office/drawing/2014/main" id="{30E48ACA-71EC-8D45-8181-5C80BC7BF16C}"/>
              </a:ext>
            </a:extLst>
          </p:cNvPr>
          <p:cNvGrpSpPr/>
          <p:nvPr/>
        </p:nvGrpSpPr>
        <p:grpSpPr>
          <a:xfrm>
            <a:off x="8931697" y="984664"/>
            <a:ext cx="465020" cy="373857"/>
            <a:chOff x="8931697" y="948419"/>
            <a:chExt cx="465020" cy="373857"/>
          </a:xfrm>
        </p:grpSpPr>
        <p:grpSp>
          <p:nvGrpSpPr>
            <p:cNvPr id="4" name="Group 4"/>
            <p:cNvGrpSpPr/>
            <p:nvPr/>
          </p:nvGrpSpPr>
          <p:grpSpPr>
            <a:xfrm>
              <a:off x="8977279" y="948419"/>
              <a:ext cx="373857" cy="373857"/>
              <a:chOff x="0" y="0"/>
              <a:chExt cx="498476" cy="498476"/>
            </a:xfrm>
          </p:grpSpPr>
          <p:sp>
            <p:nvSpPr>
              <p:cNvPr id="5" name="Freeform 5"/>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24" name="TextBox 6">
              <a:extLst>
                <a:ext uri="{FF2B5EF4-FFF2-40B4-BE49-F238E27FC236}">
                  <a16:creationId xmlns:a16="http://schemas.microsoft.com/office/drawing/2014/main" id="{0664713F-7202-E1C2-0C1A-7C40667FFA23}"/>
                </a:ext>
              </a:extLst>
            </p:cNvPr>
            <p:cNvSpPr txBox="1"/>
            <p:nvPr/>
          </p:nvSpPr>
          <p:spPr>
            <a:xfrm>
              <a:off x="8931697" y="998365"/>
              <a:ext cx="465020" cy="276999"/>
            </a:xfrm>
            <a:prstGeom prst="rect">
              <a:avLst/>
            </a:prstGeom>
          </p:spPr>
          <p:txBody>
            <a:bodyPr wrap="square" lIns="0" tIns="0" rIns="0" bIns="0" rtlCol="0" anchor="t">
              <a:spAutoFit/>
            </a:bodyPr>
            <a:lstStyle/>
            <a:p>
              <a:pPr algn="ctr"/>
              <a:r>
                <a:rPr lang="zh-CN" altLang="en-US">
                  <a:solidFill>
                    <a:schemeClr val="bg1"/>
                  </a:solidFill>
                  <a:latin typeface="HarmonyOS Sans SC Black" panose="00000A00000000000000" pitchFamily="2" charset="-122"/>
                  <a:ea typeface="HarmonyOS Sans SC Black" panose="00000A00000000000000" pitchFamily="2" charset="-122"/>
                </a:rPr>
                <a:t>之</a:t>
              </a:r>
              <a:endParaRPr lang="en-US">
                <a:solidFill>
                  <a:schemeClr val="bg1"/>
                </a:solidFill>
                <a:latin typeface="HarmonyOS Sans SC Black" panose="00000A00000000000000" pitchFamily="2" charset="-122"/>
                <a:ea typeface="HarmonyOS Sans SC Black" panose="00000A00000000000000" pitchFamily="2" charset="-122"/>
              </a:endParaRPr>
            </a:p>
          </p:txBody>
        </p:sp>
      </p:grpSp>
      <p:sp>
        <p:nvSpPr>
          <p:cNvPr id="26" name="椭圆 25">
            <a:extLst>
              <a:ext uri="{FF2B5EF4-FFF2-40B4-BE49-F238E27FC236}">
                <a16:creationId xmlns:a16="http://schemas.microsoft.com/office/drawing/2014/main" id="{EADF6B58-1508-E1B5-FEA0-AD38879C1369}"/>
              </a:ext>
            </a:extLst>
          </p:cNvPr>
          <p:cNvSpPr/>
          <p:nvPr/>
        </p:nvSpPr>
        <p:spPr>
          <a:xfrm>
            <a:off x="8445447" y="3066256"/>
            <a:ext cx="1397106" cy="1396171"/>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18" name="Freeform 18"/>
          <p:cNvSpPr/>
          <p:nvPr/>
        </p:nvSpPr>
        <p:spPr>
          <a:xfrm>
            <a:off x="3810200" y="1590147"/>
            <a:ext cx="292158" cy="276997"/>
          </a:xfrm>
          <a:custGeom>
            <a:avLst/>
            <a:gdLst/>
            <a:ahLst/>
            <a:cxnLst/>
            <a:rect l="l" t="t" r="r" b="b"/>
            <a:pathLst>
              <a:path w="292158" h="276997">
                <a:moveTo>
                  <a:pt x="0" y="0"/>
                </a:moveTo>
                <a:lnTo>
                  <a:pt x="292158" y="0"/>
                </a:lnTo>
                <a:lnTo>
                  <a:pt x="292158" y="276997"/>
                </a:lnTo>
                <a:lnTo>
                  <a:pt x="0" y="27699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4" name="矩形: 圆角 33">
            <a:extLst>
              <a:ext uri="{FF2B5EF4-FFF2-40B4-BE49-F238E27FC236}">
                <a16:creationId xmlns:a16="http://schemas.microsoft.com/office/drawing/2014/main" id="{A2D13897-9FFF-2ED1-F64C-373738E99D5D}"/>
              </a:ext>
            </a:extLst>
          </p:cNvPr>
          <p:cNvSpPr/>
          <p:nvPr/>
        </p:nvSpPr>
        <p:spPr>
          <a:xfrm>
            <a:off x="1242757" y="4481538"/>
            <a:ext cx="7202690" cy="5321166"/>
          </a:xfrm>
          <a:prstGeom prst="roundRect">
            <a:avLst>
              <a:gd name="adj" fmla="val 9741"/>
            </a:avLst>
          </a:prstGeom>
          <a:blipFill>
            <a:blip r:embed="rId17">
              <a:extLst>
                <a:ext uri="{96DAC541-7B7A-43D3-8B79-37D633B846F1}">
                  <asvg:svgBlip xmlns:asvg="http://schemas.microsoft.com/office/drawing/2016/SVG/main" r:embed="rId18"/>
                </a:ext>
              </a:extLst>
            </a:blip>
            <a:stretch>
              <a:fillRect/>
            </a:stretch>
          </a:blipFill>
        </p:spPr>
        <p:txBody>
          <a:bodyPr rtlCol="0" anchor="ctr"/>
          <a:lstStyle/>
          <a:p>
            <a:pPr algn="ctr"/>
            <a:endParaRPr lang="zh-CN" altLang="en-US"/>
          </a:p>
        </p:txBody>
      </p:sp>
      <p:sp>
        <p:nvSpPr>
          <p:cNvPr id="9" name="TextBox 9"/>
          <p:cNvSpPr txBox="1"/>
          <p:nvPr/>
        </p:nvSpPr>
        <p:spPr>
          <a:xfrm>
            <a:off x="1752588" y="4783142"/>
            <a:ext cx="6183027" cy="5333511"/>
          </a:xfrm>
          <a:prstGeom prst="rect">
            <a:avLst/>
          </a:prstGeom>
        </p:spPr>
        <p:txBody>
          <a:bodyPr wrap="square" lIns="0" tIns="0" rIns="0" bIns="0" rtlCol="0" anchor="t">
            <a:spAutoFit/>
          </a:bodyPr>
          <a:lstStyle/>
          <a:p>
            <a:pPr indent="457200">
              <a:lnSpc>
                <a:spcPct val="150000"/>
              </a:lnSpc>
              <a:spcAft>
                <a:spcPts val="1200"/>
              </a:spcAft>
            </a:pPr>
            <a:r>
              <a:rPr lang="zh-CN" altLang="en-US" sz="2000">
                <a:solidFill>
                  <a:schemeClr val="bg1"/>
                </a:solidFill>
                <a:latin typeface="HarmonyOS Sans SC Light" panose="00000400000000000000" pitchFamily="2" charset="-122"/>
                <a:ea typeface="HarmonyOS Sans SC Light" panose="00000400000000000000" pitchFamily="2" charset="-122"/>
              </a:rPr>
              <a:t>导航卫星的精确定位功能可广泛用于农场规划、田间测图、土壤取样、拖拉机引导和播种速度选择以及肥料、杀虫剂和产量检测系统等。它能够提升农药、除草剂和肥料使用的精度，创造环境友好型的新农场，大大降低农业生产的人力、资金成本，降低的投入占总成本的</a:t>
            </a:r>
            <a:r>
              <a:rPr lang="en-US" altLang="zh-CN" sz="2000">
                <a:solidFill>
                  <a:schemeClr val="bg1"/>
                </a:solidFill>
                <a:latin typeface="HarmonyOS Sans SC Light" panose="00000400000000000000" pitchFamily="2" charset="-122"/>
                <a:ea typeface="HarmonyOS Sans SC Light" panose="00000400000000000000" pitchFamily="2" charset="-122"/>
              </a:rPr>
              <a:t>1%-50%</a:t>
            </a:r>
            <a:r>
              <a:rPr lang="zh-CN" altLang="en-US" sz="2000">
                <a:solidFill>
                  <a:schemeClr val="bg1"/>
                </a:solidFill>
                <a:latin typeface="HarmonyOS Sans SC Light" panose="00000400000000000000" pitchFamily="2" charset="-122"/>
                <a:ea typeface="HarmonyOS Sans SC Light" panose="00000400000000000000" pitchFamily="2" charset="-122"/>
              </a:rPr>
              <a:t>不等。据估计，卫星导航技术带动的平均增产可以达到</a:t>
            </a:r>
            <a:r>
              <a:rPr lang="en-US" altLang="zh-CN" sz="2000">
                <a:solidFill>
                  <a:schemeClr val="bg1"/>
                </a:solidFill>
                <a:latin typeface="HarmonyOS Sans SC Light" panose="00000400000000000000" pitchFamily="2" charset="-122"/>
                <a:ea typeface="HarmonyOS Sans SC Light" panose="00000400000000000000" pitchFamily="2" charset="-122"/>
              </a:rPr>
              <a:t>10%</a:t>
            </a:r>
            <a:r>
              <a:rPr lang="zh-CN" altLang="en-US" sz="2000">
                <a:solidFill>
                  <a:schemeClr val="bg1"/>
                </a:solidFill>
                <a:latin typeface="HarmonyOS Sans SC Light" panose="00000400000000000000" pitchFamily="2" charset="-122"/>
                <a:ea typeface="HarmonyOS Sans SC Light" panose="00000400000000000000" pitchFamily="2" charset="-122"/>
              </a:rPr>
              <a:t>，平均成本能够降低</a:t>
            </a:r>
            <a:r>
              <a:rPr lang="en-US" altLang="zh-CN" sz="2000">
                <a:solidFill>
                  <a:schemeClr val="bg1"/>
                </a:solidFill>
                <a:latin typeface="HarmonyOS Sans SC Light" panose="00000400000000000000" pitchFamily="2" charset="-122"/>
                <a:ea typeface="HarmonyOS Sans SC Light" panose="00000400000000000000" pitchFamily="2" charset="-122"/>
              </a:rPr>
              <a:t>15%</a:t>
            </a:r>
            <a:r>
              <a:rPr lang="zh-CN" altLang="en-US" sz="2000">
                <a:solidFill>
                  <a:schemeClr val="bg1"/>
                </a:solidFill>
                <a:latin typeface="HarmonyOS Sans SC Light" panose="00000400000000000000" pitchFamily="2" charset="-122"/>
                <a:ea typeface="HarmonyOS Sans SC Light" panose="00000400000000000000" pitchFamily="2" charset="-122"/>
              </a:rPr>
              <a:t>。</a:t>
            </a:r>
          </a:p>
          <a:p>
            <a:pPr indent="457200">
              <a:lnSpc>
                <a:spcPct val="150000"/>
              </a:lnSpc>
              <a:spcAft>
                <a:spcPts val="1200"/>
              </a:spcAft>
            </a:pPr>
            <a:r>
              <a:rPr lang="zh-CN" altLang="en-US" sz="2000">
                <a:solidFill>
                  <a:schemeClr val="bg1"/>
                </a:solidFill>
                <a:latin typeface="HarmonyOS Sans SC Light" panose="00000400000000000000" pitchFamily="2" charset="-122"/>
                <a:ea typeface="HarmonyOS Sans SC Light" panose="00000400000000000000" pitchFamily="2" charset="-122"/>
              </a:rPr>
              <a:t>基于“北斗”的农机作业监管平台，已实现农机远程管理与精准作业，服务农机</a:t>
            </a:r>
            <a:r>
              <a:rPr lang="zh-CN" altLang="en-US" sz="2000">
                <a:solidFill>
                  <a:schemeClr val="bg1"/>
                </a:solidFill>
                <a:latin typeface="HarmonyOS Sans SC Black" panose="00000A00000000000000" pitchFamily="2" charset="-122"/>
                <a:ea typeface="HarmonyOS Sans SC Black" panose="00000A00000000000000" pitchFamily="2" charset="-122"/>
              </a:rPr>
              <a:t>设备超过</a:t>
            </a:r>
            <a:r>
              <a:rPr lang="en-US" altLang="zh-CN" sz="2000">
                <a:solidFill>
                  <a:schemeClr val="bg1"/>
                </a:solidFill>
                <a:latin typeface="HarmonyOS Sans SC Black" panose="00000A00000000000000" pitchFamily="2" charset="-122"/>
                <a:ea typeface="HarmonyOS Sans SC Black" panose="00000A00000000000000" pitchFamily="2" charset="-122"/>
              </a:rPr>
              <a:t>5</a:t>
            </a:r>
            <a:r>
              <a:rPr lang="zh-CN" altLang="en-US" sz="2000">
                <a:solidFill>
                  <a:schemeClr val="bg1"/>
                </a:solidFill>
                <a:latin typeface="HarmonyOS Sans SC Black" panose="00000A00000000000000" pitchFamily="2" charset="-122"/>
                <a:ea typeface="HarmonyOS Sans SC Black" panose="00000A00000000000000" pitchFamily="2" charset="-122"/>
              </a:rPr>
              <a:t>万台</a:t>
            </a:r>
            <a:r>
              <a:rPr lang="zh-CN" altLang="en-US" sz="2000">
                <a:solidFill>
                  <a:schemeClr val="bg1"/>
                </a:solidFill>
                <a:latin typeface="HarmonyOS Sans SC Light" panose="00000400000000000000" pitchFamily="2" charset="-122"/>
                <a:ea typeface="HarmonyOS Sans SC Light" panose="00000400000000000000" pitchFamily="2" charset="-122"/>
              </a:rPr>
              <a:t>，精细农业</a:t>
            </a:r>
            <a:r>
              <a:rPr lang="zh-CN" altLang="en-US" sz="2000">
                <a:solidFill>
                  <a:schemeClr val="bg1"/>
                </a:solidFill>
                <a:latin typeface="HarmonyOS Sans SC Black" panose="00000A00000000000000" pitchFamily="2" charset="-122"/>
                <a:ea typeface="HarmonyOS Sans SC Black" panose="00000A00000000000000" pitchFamily="2" charset="-122"/>
              </a:rPr>
              <a:t>产量提高</a:t>
            </a:r>
            <a:r>
              <a:rPr lang="en-US" altLang="zh-CN" sz="2000">
                <a:solidFill>
                  <a:schemeClr val="bg1"/>
                </a:solidFill>
                <a:latin typeface="HarmonyOS Sans SC Black" panose="00000A00000000000000" pitchFamily="2" charset="-122"/>
                <a:ea typeface="HarmonyOS Sans SC Black" panose="00000A00000000000000" pitchFamily="2" charset="-122"/>
              </a:rPr>
              <a:t>5%</a:t>
            </a:r>
            <a:r>
              <a:rPr lang="zh-CN" altLang="en-US" sz="2000">
                <a:solidFill>
                  <a:schemeClr val="bg1"/>
                </a:solidFill>
                <a:latin typeface="HarmonyOS Sans SC Light" panose="00000400000000000000" pitchFamily="2" charset="-122"/>
                <a:ea typeface="HarmonyOS Sans SC Light" panose="00000400000000000000" pitchFamily="2" charset="-122"/>
              </a:rPr>
              <a:t>，</a:t>
            </a:r>
            <a:r>
              <a:rPr lang="zh-CN" altLang="en-US" sz="2000">
                <a:solidFill>
                  <a:schemeClr val="bg1"/>
                </a:solidFill>
                <a:latin typeface="HarmonyOS Sans SC Black" panose="00000A00000000000000" pitchFamily="2" charset="-122"/>
                <a:ea typeface="HarmonyOS Sans SC Black" panose="00000A00000000000000" pitchFamily="2" charset="-122"/>
              </a:rPr>
              <a:t>农机油耗节约</a:t>
            </a:r>
            <a:r>
              <a:rPr lang="en-US" altLang="zh-CN" sz="2000">
                <a:solidFill>
                  <a:schemeClr val="bg1"/>
                </a:solidFill>
                <a:latin typeface="HarmonyOS Sans SC Black" panose="00000A00000000000000" pitchFamily="2" charset="-122"/>
                <a:ea typeface="HarmonyOS Sans SC Black" panose="00000A00000000000000" pitchFamily="2" charset="-122"/>
              </a:rPr>
              <a:t>10%</a:t>
            </a:r>
            <a:r>
              <a:rPr lang="zh-CN" altLang="en-US" sz="2000">
                <a:solidFill>
                  <a:schemeClr val="bg1"/>
                </a:solidFill>
                <a:latin typeface="HarmonyOS Sans SC Light" panose="00000400000000000000" pitchFamily="2" charset="-122"/>
                <a:ea typeface="HarmonyOS Sans SC Light" panose="00000400000000000000" pitchFamily="2" charset="-122"/>
              </a:rPr>
              <a:t>。</a:t>
            </a:r>
          </a:p>
          <a:p>
            <a:pPr indent="457200">
              <a:lnSpc>
                <a:spcPct val="150000"/>
              </a:lnSpc>
              <a:spcAft>
                <a:spcPts val="1200"/>
              </a:spcAft>
            </a:pPr>
            <a:endParaRPr lang="zh-CN" altLang="en-US" sz="2000">
              <a:solidFill>
                <a:schemeClr val="bg1"/>
              </a:solidFill>
              <a:latin typeface="HarmonyOS Sans SC Light" panose="00000400000000000000" pitchFamily="2" charset="-122"/>
              <a:ea typeface="HarmonyOS Sans SC Light" panose="00000400000000000000" pitchFamily="2" charset="-122"/>
            </a:endParaRPr>
          </a:p>
        </p:txBody>
      </p:sp>
      <p:pic>
        <p:nvPicPr>
          <p:cNvPr id="10" name="图形 9">
            <a:extLst>
              <a:ext uri="{FF2B5EF4-FFF2-40B4-BE49-F238E27FC236}">
                <a16:creationId xmlns:a16="http://schemas.microsoft.com/office/drawing/2014/main" id="{32FEC64D-F7DB-34D5-94BB-4F8CBE47DE0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30644" y="3365009"/>
            <a:ext cx="826709" cy="826709"/>
          </a:xfrm>
          <a:prstGeom prst="rect">
            <a:avLst/>
          </a:prstGeom>
        </p:spPr>
      </p:pic>
    </p:spTree>
    <p:extLst>
      <p:ext uri="{BB962C8B-B14F-4D97-AF65-F5344CB8AC3E}">
        <p14:creationId xmlns:p14="http://schemas.microsoft.com/office/powerpoint/2010/main" val="414568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D3221CA8-FCC5-0CFF-E56B-193DEC42A2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 r="161"/>
          <a:stretch/>
        </p:blipFill>
        <p:spPr bwMode="auto">
          <a:xfrm>
            <a:off x="9842553" y="4462427"/>
            <a:ext cx="7202690" cy="5329273"/>
          </a:xfrm>
          <a:prstGeom prst="roundRect">
            <a:avLst>
              <a:gd name="adj" fmla="val 8594"/>
            </a:avLst>
          </a:prstGeom>
          <a:solidFill>
            <a:srgbClr val="FFFFFF">
              <a:shade val="85000"/>
            </a:srgbClr>
          </a:solidFill>
          <a:ln>
            <a:noFill/>
          </a:ln>
          <a:effectLst/>
        </p:spPr>
      </p:pic>
      <p:sp>
        <p:nvSpPr>
          <p:cNvPr id="3" name="Freeform 3"/>
          <p:cNvSpPr/>
          <p:nvPr/>
        </p:nvSpPr>
        <p:spPr>
          <a:xfrm>
            <a:off x="2553329" y="-95"/>
            <a:ext cx="13181340" cy="3767740"/>
          </a:xfrm>
          <a:custGeom>
            <a:avLst/>
            <a:gdLst/>
            <a:ahLst/>
            <a:cxnLst/>
            <a:rect l="l" t="t" r="r" b="b"/>
            <a:pathLst>
              <a:path w="13181340" h="3767740">
                <a:moveTo>
                  <a:pt x="0" y="0"/>
                </a:moveTo>
                <a:lnTo>
                  <a:pt x="13181340" y="0"/>
                </a:lnTo>
                <a:lnTo>
                  <a:pt x="13181340" y="3767740"/>
                </a:lnTo>
                <a:lnTo>
                  <a:pt x="0" y="3767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3" name="椭圆 32">
            <a:extLst>
              <a:ext uri="{FF2B5EF4-FFF2-40B4-BE49-F238E27FC236}">
                <a16:creationId xmlns:a16="http://schemas.microsoft.com/office/drawing/2014/main" id="{65F09407-E52A-FACA-A7CA-2239DF3100E3}"/>
              </a:ext>
            </a:extLst>
          </p:cNvPr>
          <p:cNvSpPr/>
          <p:nvPr/>
        </p:nvSpPr>
        <p:spPr>
          <a:xfrm>
            <a:off x="13999800" y="1395057"/>
            <a:ext cx="630600" cy="624244"/>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32" name="椭圆 31">
            <a:extLst>
              <a:ext uri="{FF2B5EF4-FFF2-40B4-BE49-F238E27FC236}">
                <a16:creationId xmlns:a16="http://schemas.microsoft.com/office/drawing/2014/main" id="{A77EEC8E-C0D9-1CCC-FC6D-5DDC634EFDBF}"/>
              </a:ext>
            </a:extLst>
          </p:cNvPr>
          <p:cNvSpPr/>
          <p:nvPr/>
        </p:nvSpPr>
        <p:spPr>
          <a:xfrm>
            <a:off x="3622689" y="1399817"/>
            <a:ext cx="667628" cy="667181"/>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2" name="Freeform 2"/>
          <p:cNvSpPr/>
          <p:nvPr/>
        </p:nvSpPr>
        <p:spPr>
          <a:xfrm>
            <a:off x="4019776" y="0"/>
            <a:ext cx="10248452" cy="2978950"/>
          </a:xfrm>
          <a:custGeom>
            <a:avLst/>
            <a:gdLst/>
            <a:ahLst/>
            <a:cxnLst/>
            <a:rect l="l" t="t" r="r" b="b"/>
            <a:pathLst>
              <a:path w="10248452" h="2978950">
                <a:moveTo>
                  <a:pt x="0" y="0"/>
                </a:moveTo>
                <a:lnTo>
                  <a:pt x="10248452" y="0"/>
                </a:lnTo>
                <a:lnTo>
                  <a:pt x="10248452" y="2978950"/>
                </a:lnTo>
                <a:lnTo>
                  <a:pt x="0" y="29789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6973509" y="1369239"/>
            <a:ext cx="4340982" cy="716991"/>
          </a:xfrm>
          <a:prstGeom prst="rect">
            <a:avLst/>
          </a:prstGeom>
        </p:spPr>
        <p:txBody>
          <a:bodyPr lIns="0" tIns="0" rIns="0" bIns="0" rtlCol="0" anchor="t">
            <a:spAutoFit/>
          </a:bodyPr>
          <a:lstStyle/>
          <a:p>
            <a:pPr algn="ctr">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交通运输</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grpSp>
        <p:nvGrpSpPr>
          <p:cNvPr id="11" name="Group 11"/>
          <p:cNvGrpSpPr/>
          <p:nvPr/>
        </p:nvGrpSpPr>
        <p:grpSpPr>
          <a:xfrm>
            <a:off x="5668936" y="2554418"/>
            <a:ext cx="1213132" cy="1213132"/>
            <a:chOff x="0" y="0"/>
            <a:chExt cx="1617510" cy="1617510"/>
          </a:xfrm>
        </p:grpSpPr>
        <p:sp>
          <p:nvSpPr>
            <p:cNvPr id="12" name="Freeform 12"/>
            <p:cNvSpPr/>
            <p:nvPr/>
          </p:nvSpPr>
          <p:spPr>
            <a:xfrm>
              <a:off x="0" y="0"/>
              <a:ext cx="1617472" cy="1617472"/>
            </a:xfrm>
            <a:custGeom>
              <a:avLst/>
              <a:gdLst/>
              <a:ahLst/>
              <a:cxnLst/>
              <a:rect l="l" t="t" r="r" b="b"/>
              <a:pathLst>
                <a:path w="1617472" h="1617472">
                  <a:moveTo>
                    <a:pt x="0" y="808736"/>
                  </a:moveTo>
                  <a:cubicBezTo>
                    <a:pt x="0" y="362077"/>
                    <a:pt x="362077" y="0"/>
                    <a:pt x="808736" y="0"/>
                  </a:cubicBezTo>
                  <a:cubicBezTo>
                    <a:pt x="1255395" y="0"/>
                    <a:pt x="1617472" y="362077"/>
                    <a:pt x="1617472" y="808736"/>
                  </a:cubicBezTo>
                  <a:cubicBezTo>
                    <a:pt x="1617472" y="1255395"/>
                    <a:pt x="1255395" y="1617472"/>
                    <a:pt x="808736" y="1617472"/>
                  </a:cubicBezTo>
                  <a:cubicBezTo>
                    <a:pt x="362077" y="1617472"/>
                    <a:pt x="0" y="1255395"/>
                    <a:pt x="0" y="808736"/>
                  </a:cubicBezTo>
                  <a:close/>
                </a:path>
              </a:pathLst>
            </a:custGeom>
            <a:solidFill>
              <a:srgbClr val="FFFFFF"/>
            </a:solidFill>
          </p:spPr>
        </p:sp>
      </p:grpSp>
      <p:grpSp>
        <p:nvGrpSpPr>
          <p:cNvPr id="13" name="Group 13"/>
          <p:cNvGrpSpPr/>
          <p:nvPr/>
        </p:nvGrpSpPr>
        <p:grpSpPr>
          <a:xfrm>
            <a:off x="11405931" y="2554418"/>
            <a:ext cx="1213132" cy="1213132"/>
            <a:chOff x="0" y="0"/>
            <a:chExt cx="1617510" cy="1617510"/>
          </a:xfrm>
        </p:grpSpPr>
        <p:sp>
          <p:nvSpPr>
            <p:cNvPr id="14" name="Freeform 14"/>
            <p:cNvSpPr/>
            <p:nvPr/>
          </p:nvSpPr>
          <p:spPr>
            <a:xfrm>
              <a:off x="0" y="0"/>
              <a:ext cx="1617472" cy="1617472"/>
            </a:xfrm>
            <a:custGeom>
              <a:avLst/>
              <a:gdLst/>
              <a:ahLst/>
              <a:cxnLst/>
              <a:rect l="l" t="t" r="r" b="b"/>
              <a:pathLst>
                <a:path w="1617472" h="1617472">
                  <a:moveTo>
                    <a:pt x="0" y="808736"/>
                  </a:moveTo>
                  <a:cubicBezTo>
                    <a:pt x="0" y="362077"/>
                    <a:pt x="362077" y="0"/>
                    <a:pt x="808736" y="0"/>
                  </a:cubicBezTo>
                  <a:cubicBezTo>
                    <a:pt x="1255395" y="0"/>
                    <a:pt x="1617472" y="362077"/>
                    <a:pt x="1617472" y="808736"/>
                  </a:cubicBezTo>
                  <a:cubicBezTo>
                    <a:pt x="1617472" y="1255395"/>
                    <a:pt x="1255395" y="1617472"/>
                    <a:pt x="808736" y="1617472"/>
                  </a:cubicBezTo>
                  <a:cubicBezTo>
                    <a:pt x="362077" y="1617472"/>
                    <a:pt x="0" y="1255395"/>
                    <a:pt x="0" y="808736"/>
                  </a:cubicBezTo>
                  <a:close/>
                </a:path>
              </a:pathLst>
            </a:custGeom>
            <a:solidFill>
              <a:srgbClr val="FFFFFF"/>
            </a:solidFill>
          </p:spPr>
        </p:sp>
      </p:grpSp>
      <p:sp>
        <p:nvSpPr>
          <p:cNvPr id="17" name="Freeform 17"/>
          <p:cNvSpPr/>
          <p:nvPr/>
        </p:nvSpPr>
        <p:spPr>
          <a:xfrm>
            <a:off x="14185641" y="1590147"/>
            <a:ext cx="292158" cy="276997"/>
          </a:xfrm>
          <a:custGeom>
            <a:avLst/>
            <a:gdLst/>
            <a:ahLst/>
            <a:cxnLst/>
            <a:rect l="l" t="t" r="r" b="b"/>
            <a:pathLst>
              <a:path w="292158" h="276997">
                <a:moveTo>
                  <a:pt x="0" y="0"/>
                </a:moveTo>
                <a:lnTo>
                  <a:pt x="292158" y="0"/>
                </a:lnTo>
                <a:lnTo>
                  <a:pt x="292158" y="276997"/>
                </a:lnTo>
                <a:lnTo>
                  <a:pt x="0" y="2769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6036016" y="2901168"/>
            <a:ext cx="511128" cy="519631"/>
          </a:xfrm>
          <a:custGeom>
            <a:avLst/>
            <a:gdLst/>
            <a:ahLst/>
            <a:cxnLst/>
            <a:rect l="l" t="t" r="r" b="b"/>
            <a:pathLst>
              <a:path w="511128" h="519631">
                <a:moveTo>
                  <a:pt x="0" y="0"/>
                </a:moveTo>
                <a:lnTo>
                  <a:pt x="511129" y="0"/>
                </a:lnTo>
                <a:lnTo>
                  <a:pt x="511129" y="519631"/>
                </a:lnTo>
                <a:lnTo>
                  <a:pt x="0" y="5196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11763528" y="2861865"/>
            <a:ext cx="488454" cy="519631"/>
          </a:xfrm>
          <a:custGeom>
            <a:avLst/>
            <a:gdLst/>
            <a:ahLst/>
            <a:cxnLst/>
            <a:rect l="l" t="t" r="r" b="b"/>
            <a:pathLst>
              <a:path w="488454" h="519631">
                <a:moveTo>
                  <a:pt x="0" y="0"/>
                </a:moveTo>
                <a:lnTo>
                  <a:pt x="488454" y="0"/>
                </a:lnTo>
                <a:lnTo>
                  <a:pt x="488454" y="519631"/>
                </a:lnTo>
                <a:lnTo>
                  <a:pt x="0" y="5196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TextBox 6">
            <a:extLst>
              <a:ext uri="{FF2B5EF4-FFF2-40B4-BE49-F238E27FC236}">
                <a16:creationId xmlns:a16="http://schemas.microsoft.com/office/drawing/2014/main" id="{9EA1F269-1CAD-4CC6-642B-CF91D0D673C8}"/>
              </a:ext>
            </a:extLst>
          </p:cNvPr>
          <p:cNvSpPr txBox="1"/>
          <p:nvPr/>
        </p:nvSpPr>
        <p:spPr>
          <a:xfrm>
            <a:off x="8304413" y="495300"/>
            <a:ext cx="1719588" cy="430887"/>
          </a:xfrm>
          <a:prstGeom prst="rect">
            <a:avLst/>
          </a:prstGeom>
        </p:spPr>
        <p:txBody>
          <a:bodyPr wrap="square" lIns="0" tIns="0" rIns="0" bIns="0" rtlCol="0" anchor="t">
            <a:spAutoFit/>
          </a:bodyPr>
          <a:lstStyle/>
          <a:p>
            <a:pPr algn="ctr"/>
            <a:r>
              <a:rPr lang="zh-CN" altLang="en-US" sz="2800">
                <a:solidFill>
                  <a:srgbClr val="82B6F0"/>
                </a:solidFill>
                <a:latin typeface="HarmonyOS Sans SC Black" panose="00000A00000000000000" pitchFamily="2" charset="-122"/>
                <a:ea typeface="HarmonyOS Sans SC Black" panose="00000A00000000000000" pitchFamily="2" charset="-122"/>
              </a:rPr>
              <a:t>北斗应用</a:t>
            </a:r>
            <a:endParaRPr lang="en-US" sz="2800">
              <a:solidFill>
                <a:srgbClr val="82B6F0"/>
              </a:solidFill>
              <a:latin typeface="HarmonyOS Sans SC Black" panose="00000A00000000000000" pitchFamily="2" charset="-122"/>
              <a:ea typeface="HarmonyOS Sans SC Black" panose="00000A00000000000000" pitchFamily="2" charset="-122"/>
            </a:endParaRPr>
          </a:p>
        </p:txBody>
      </p:sp>
      <p:grpSp>
        <p:nvGrpSpPr>
          <p:cNvPr id="25" name="组合 24">
            <a:extLst>
              <a:ext uri="{FF2B5EF4-FFF2-40B4-BE49-F238E27FC236}">
                <a16:creationId xmlns:a16="http://schemas.microsoft.com/office/drawing/2014/main" id="{30E48ACA-71EC-8D45-8181-5C80BC7BF16C}"/>
              </a:ext>
            </a:extLst>
          </p:cNvPr>
          <p:cNvGrpSpPr/>
          <p:nvPr/>
        </p:nvGrpSpPr>
        <p:grpSpPr>
          <a:xfrm>
            <a:off x="8931697" y="984664"/>
            <a:ext cx="465020" cy="373857"/>
            <a:chOff x="8931697" y="948419"/>
            <a:chExt cx="465020" cy="373857"/>
          </a:xfrm>
        </p:grpSpPr>
        <p:grpSp>
          <p:nvGrpSpPr>
            <p:cNvPr id="4" name="Group 4"/>
            <p:cNvGrpSpPr/>
            <p:nvPr/>
          </p:nvGrpSpPr>
          <p:grpSpPr>
            <a:xfrm>
              <a:off x="8977279" y="948419"/>
              <a:ext cx="373857" cy="373857"/>
              <a:chOff x="0" y="0"/>
              <a:chExt cx="498476" cy="498476"/>
            </a:xfrm>
          </p:grpSpPr>
          <p:sp>
            <p:nvSpPr>
              <p:cNvPr id="5" name="Freeform 5"/>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24" name="TextBox 6">
              <a:extLst>
                <a:ext uri="{FF2B5EF4-FFF2-40B4-BE49-F238E27FC236}">
                  <a16:creationId xmlns:a16="http://schemas.microsoft.com/office/drawing/2014/main" id="{0664713F-7202-E1C2-0C1A-7C40667FFA23}"/>
                </a:ext>
              </a:extLst>
            </p:cNvPr>
            <p:cNvSpPr txBox="1"/>
            <p:nvPr/>
          </p:nvSpPr>
          <p:spPr>
            <a:xfrm>
              <a:off x="8931697" y="998365"/>
              <a:ext cx="465020" cy="276999"/>
            </a:xfrm>
            <a:prstGeom prst="rect">
              <a:avLst/>
            </a:prstGeom>
          </p:spPr>
          <p:txBody>
            <a:bodyPr wrap="square" lIns="0" tIns="0" rIns="0" bIns="0" rtlCol="0" anchor="t">
              <a:spAutoFit/>
            </a:bodyPr>
            <a:lstStyle/>
            <a:p>
              <a:pPr algn="ctr"/>
              <a:r>
                <a:rPr lang="zh-CN" altLang="en-US">
                  <a:solidFill>
                    <a:schemeClr val="bg1"/>
                  </a:solidFill>
                  <a:latin typeface="HarmonyOS Sans SC Black" panose="00000A00000000000000" pitchFamily="2" charset="-122"/>
                  <a:ea typeface="HarmonyOS Sans SC Black" panose="00000A00000000000000" pitchFamily="2" charset="-122"/>
                </a:rPr>
                <a:t>之</a:t>
              </a:r>
              <a:endParaRPr lang="en-US">
                <a:solidFill>
                  <a:schemeClr val="bg1"/>
                </a:solidFill>
                <a:latin typeface="HarmonyOS Sans SC Black" panose="00000A00000000000000" pitchFamily="2" charset="-122"/>
                <a:ea typeface="HarmonyOS Sans SC Black" panose="00000A00000000000000" pitchFamily="2" charset="-122"/>
              </a:endParaRPr>
            </a:p>
          </p:txBody>
        </p:sp>
      </p:grpSp>
      <p:sp>
        <p:nvSpPr>
          <p:cNvPr id="26" name="椭圆 25">
            <a:extLst>
              <a:ext uri="{FF2B5EF4-FFF2-40B4-BE49-F238E27FC236}">
                <a16:creationId xmlns:a16="http://schemas.microsoft.com/office/drawing/2014/main" id="{EADF6B58-1508-E1B5-FEA0-AD38879C1369}"/>
              </a:ext>
            </a:extLst>
          </p:cNvPr>
          <p:cNvSpPr/>
          <p:nvPr/>
        </p:nvSpPr>
        <p:spPr>
          <a:xfrm>
            <a:off x="8445447" y="3066256"/>
            <a:ext cx="1397106" cy="1396171"/>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18" name="Freeform 18"/>
          <p:cNvSpPr/>
          <p:nvPr/>
        </p:nvSpPr>
        <p:spPr>
          <a:xfrm>
            <a:off x="3810200" y="1590147"/>
            <a:ext cx="292158" cy="276997"/>
          </a:xfrm>
          <a:custGeom>
            <a:avLst/>
            <a:gdLst/>
            <a:ahLst/>
            <a:cxnLst/>
            <a:rect l="l" t="t" r="r" b="b"/>
            <a:pathLst>
              <a:path w="292158" h="276997">
                <a:moveTo>
                  <a:pt x="0" y="0"/>
                </a:moveTo>
                <a:lnTo>
                  <a:pt x="292158" y="0"/>
                </a:lnTo>
                <a:lnTo>
                  <a:pt x="292158" y="276997"/>
                </a:lnTo>
                <a:lnTo>
                  <a:pt x="0" y="27699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4" name="矩形: 圆角 33">
            <a:extLst>
              <a:ext uri="{FF2B5EF4-FFF2-40B4-BE49-F238E27FC236}">
                <a16:creationId xmlns:a16="http://schemas.microsoft.com/office/drawing/2014/main" id="{A2D13897-9FFF-2ED1-F64C-373738E99D5D}"/>
              </a:ext>
            </a:extLst>
          </p:cNvPr>
          <p:cNvSpPr/>
          <p:nvPr/>
        </p:nvSpPr>
        <p:spPr>
          <a:xfrm>
            <a:off x="1242757" y="4481538"/>
            <a:ext cx="7202690" cy="5321166"/>
          </a:xfrm>
          <a:prstGeom prst="roundRect">
            <a:avLst>
              <a:gd name="adj" fmla="val 9741"/>
            </a:avLst>
          </a:prstGeom>
          <a:blipFill>
            <a:blip r:embed="rId17">
              <a:extLst>
                <a:ext uri="{96DAC541-7B7A-43D3-8B79-37D633B846F1}">
                  <asvg:svgBlip xmlns:asvg="http://schemas.microsoft.com/office/drawing/2016/SVG/main" r:embed="rId18"/>
                </a:ext>
              </a:extLst>
            </a:blip>
            <a:stretch>
              <a:fillRect/>
            </a:stretch>
          </a:blipFill>
        </p:spPr>
        <p:txBody>
          <a:bodyPr rtlCol="0" anchor="ctr"/>
          <a:lstStyle/>
          <a:p>
            <a:pPr algn="ctr"/>
            <a:endParaRPr lang="zh-CN" altLang="en-US"/>
          </a:p>
        </p:txBody>
      </p:sp>
      <p:sp>
        <p:nvSpPr>
          <p:cNvPr id="9" name="TextBox 9"/>
          <p:cNvSpPr txBox="1"/>
          <p:nvPr/>
        </p:nvSpPr>
        <p:spPr>
          <a:xfrm>
            <a:off x="1752588" y="4783142"/>
            <a:ext cx="6183027" cy="4717958"/>
          </a:xfrm>
          <a:prstGeom prst="rect">
            <a:avLst/>
          </a:prstGeom>
        </p:spPr>
        <p:txBody>
          <a:bodyPr wrap="square" lIns="0" tIns="0" rIns="0" bIns="0" rtlCol="0" anchor="t">
            <a:spAutoFit/>
          </a:bodyPr>
          <a:lstStyle/>
          <a:p>
            <a:pPr indent="457200">
              <a:lnSpc>
                <a:spcPct val="150000"/>
              </a:lnSpc>
              <a:spcAft>
                <a:spcPts val="1200"/>
              </a:spcAft>
            </a:pPr>
            <a:r>
              <a:rPr lang="zh-CN" altLang="en-US" sz="2000">
                <a:solidFill>
                  <a:schemeClr val="bg1"/>
                </a:solidFill>
                <a:latin typeface="HarmonyOS Sans SC Light" panose="00000400000000000000" pitchFamily="2" charset="-122"/>
                <a:ea typeface="HarmonyOS Sans SC Light" panose="00000400000000000000" pitchFamily="2" charset="-122"/>
              </a:rPr>
              <a:t>“北斗”系统可作为</a:t>
            </a:r>
            <a:r>
              <a:rPr lang="zh-CN" altLang="en-US" sz="2000">
                <a:solidFill>
                  <a:schemeClr val="bg1"/>
                </a:solidFill>
                <a:latin typeface="HarmonyOS Sans SC Black" panose="00000A00000000000000" pitchFamily="2" charset="-122"/>
                <a:ea typeface="HarmonyOS Sans SC Black" panose="00000A00000000000000" pitchFamily="2" charset="-122"/>
              </a:rPr>
              <a:t>物联网</a:t>
            </a:r>
            <a:r>
              <a:rPr lang="zh-CN" altLang="en-US" sz="2000">
                <a:solidFill>
                  <a:schemeClr val="bg1"/>
                </a:solidFill>
                <a:latin typeface="HarmonyOS Sans SC Light" panose="00000400000000000000" pitchFamily="2" charset="-122"/>
                <a:ea typeface="HarmonyOS Sans SC Light" panose="00000400000000000000" pitchFamily="2" charset="-122"/>
              </a:rPr>
              <a:t>的一个重要组成部分，应用在感知、网络两个层面。通过对车辆速度和路线的实时监控，“北斗”保障驾驶安全；结合“北斗”卫星导航系统的地理位置数据，进行数据分析和挖掘，定制服务线路，提高物流效率，管控成本，也让信息更透明。</a:t>
            </a:r>
          </a:p>
          <a:p>
            <a:pPr indent="457200">
              <a:lnSpc>
                <a:spcPct val="150000"/>
              </a:lnSpc>
              <a:spcAft>
                <a:spcPts val="1200"/>
              </a:spcAft>
            </a:pPr>
            <a:r>
              <a:rPr lang="zh-CN" altLang="en-US" sz="2000">
                <a:solidFill>
                  <a:schemeClr val="bg1"/>
                </a:solidFill>
                <a:latin typeface="HarmonyOS Sans SC Light" panose="00000400000000000000" pitchFamily="2" charset="-122"/>
                <a:ea typeface="HarmonyOS Sans SC Light" panose="00000400000000000000" pitchFamily="2" charset="-122"/>
              </a:rPr>
              <a:t>此外，国内电商平台还研制出了</a:t>
            </a:r>
            <a:r>
              <a:rPr lang="zh-CN" altLang="en-US" sz="2000">
                <a:solidFill>
                  <a:schemeClr val="bg1"/>
                </a:solidFill>
                <a:latin typeface="HarmonyOS Sans SC Black" panose="00000A00000000000000" pitchFamily="2" charset="-122"/>
                <a:ea typeface="HarmonyOS Sans SC Black" panose="00000A00000000000000" pitchFamily="2" charset="-122"/>
              </a:rPr>
              <a:t>“北斗”智能车载终端</a:t>
            </a:r>
            <a:r>
              <a:rPr lang="zh-CN" altLang="en-US" sz="2000">
                <a:solidFill>
                  <a:schemeClr val="bg1"/>
                </a:solidFill>
                <a:latin typeface="HarmonyOS Sans SC Light" panose="00000400000000000000" pitchFamily="2" charset="-122"/>
                <a:ea typeface="HarmonyOS Sans SC Light" panose="00000400000000000000" pitchFamily="2" charset="-122"/>
              </a:rPr>
              <a:t>及</a:t>
            </a:r>
            <a:r>
              <a:rPr lang="zh-CN" altLang="en-US" sz="2000">
                <a:solidFill>
                  <a:schemeClr val="bg1"/>
                </a:solidFill>
                <a:latin typeface="HarmonyOS Sans SC Black" panose="00000A00000000000000" pitchFamily="2" charset="-122"/>
                <a:ea typeface="HarmonyOS Sans SC Black" panose="00000A00000000000000" pitchFamily="2" charset="-122"/>
              </a:rPr>
              <a:t>人员佩戴式手环设备</a:t>
            </a:r>
            <a:r>
              <a:rPr lang="zh-CN" altLang="en-US" sz="2000">
                <a:solidFill>
                  <a:schemeClr val="bg1"/>
                </a:solidFill>
                <a:latin typeface="HarmonyOS Sans SC Light" panose="00000400000000000000" pitchFamily="2" charset="-122"/>
                <a:ea typeface="HarmonyOS Sans SC Light" panose="00000400000000000000" pitchFamily="2" charset="-122"/>
              </a:rPr>
              <a:t>等北斗产品，并接入物流云平台进行有效运转，能实时掌握和调度车辆、人员位置、状态和载货信息，为客户提供最适合的配送方案，并根据需求变化迅速调整。</a:t>
            </a:r>
          </a:p>
        </p:txBody>
      </p:sp>
      <p:pic>
        <p:nvPicPr>
          <p:cNvPr id="8" name="图形 7">
            <a:extLst>
              <a:ext uri="{FF2B5EF4-FFF2-40B4-BE49-F238E27FC236}">
                <a16:creationId xmlns:a16="http://schemas.microsoft.com/office/drawing/2014/main" id="{CAD2230D-E664-ED9F-0827-32CA13CF327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07007" y="3313620"/>
            <a:ext cx="914400" cy="914400"/>
          </a:xfrm>
          <a:prstGeom prst="rect">
            <a:avLst/>
          </a:prstGeom>
        </p:spPr>
      </p:pic>
    </p:spTree>
    <p:extLst>
      <p:ext uri="{BB962C8B-B14F-4D97-AF65-F5344CB8AC3E}">
        <p14:creationId xmlns:p14="http://schemas.microsoft.com/office/powerpoint/2010/main" val="469756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D3221CA8-FCC5-0CFF-E56B-193DEC42A2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 r="158"/>
          <a:stretch/>
        </p:blipFill>
        <p:spPr bwMode="auto">
          <a:xfrm>
            <a:off x="9842553" y="4462427"/>
            <a:ext cx="7202690" cy="5329273"/>
          </a:xfrm>
          <a:prstGeom prst="roundRect">
            <a:avLst>
              <a:gd name="adj" fmla="val 8594"/>
            </a:avLst>
          </a:prstGeom>
          <a:solidFill>
            <a:srgbClr val="FFFFFF">
              <a:shade val="85000"/>
            </a:srgbClr>
          </a:solidFill>
          <a:ln>
            <a:noFill/>
          </a:ln>
          <a:effectLst/>
        </p:spPr>
      </p:pic>
      <p:sp>
        <p:nvSpPr>
          <p:cNvPr id="3" name="Freeform 3"/>
          <p:cNvSpPr/>
          <p:nvPr/>
        </p:nvSpPr>
        <p:spPr>
          <a:xfrm>
            <a:off x="2553329" y="-95"/>
            <a:ext cx="13181340" cy="3767740"/>
          </a:xfrm>
          <a:custGeom>
            <a:avLst/>
            <a:gdLst/>
            <a:ahLst/>
            <a:cxnLst/>
            <a:rect l="l" t="t" r="r" b="b"/>
            <a:pathLst>
              <a:path w="13181340" h="3767740">
                <a:moveTo>
                  <a:pt x="0" y="0"/>
                </a:moveTo>
                <a:lnTo>
                  <a:pt x="13181340" y="0"/>
                </a:lnTo>
                <a:lnTo>
                  <a:pt x="13181340" y="3767740"/>
                </a:lnTo>
                <a:lnTo>
                  <a:pt x="0" y="3767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3" name="椭圆 32">
            <a:extLst>
              <a:ext uri="{FF2B5EF4-FFF2-40B4-BE49-F238E27FC236}">
                <a16:creationId xmlns:a16="http://schemas.microsoft.com/office/drawing/2014/main" id="{65F09407-E52A-FACA-A7CA-2239DF3100E3}"/>
              </a:ext>
            </a:extLst>
          </p:cNvPr>
          <p:cNvSpPr/>
          <p:nvPr/>
        </p:nvSpPr>
        <p:spPr>
          <a:xfrm>
            <a:off x="13999800" y="1395057"/>
            <a:ext cx="630600" cy="624244"/>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32" name="椭圆 31">
            <a:extLst>
              <a:ext uri="{FF2B5EF4-FFF2-40B4-BE49-F238E27FC236}">
                <a16:creationId xmlns:a16="http://schemas.microsoft.com/office/drawing/2014/main" id="{A77EEC8E-C0D9-1CCC-FC6D-5DDC634EFDBF}"/>
              </a:ext>
            </a:extLst>
          </p:cNvPr>
          <p:cNvSpPr/>
          <p:nvPr/>
        </p:nvSpPr>
        <p:spPr>
          <a:xfrm>
            <a:off x="3622689" y="1399817"/>
            <a:ext cx="667628" cy="667181"/>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2" name="Freeform 2"/>
          <p:cNvSpPr/>
          <p:nvPr/>
        </p:nvSpPr>
        <p:spPr>
          <a:xfrm>
            <a:off x="4019776" y="0"/>
            <a:ext cx="10248452" cy="2978950"/>
          </a:xfrm>
          <a:custGeom>
            <a:avLst/>
            <a:gdLst/>
            <a:ahLst/>
            <a:cxnLst/>
            <a:rect l="l" t="t" r="r" b="b"/>
            <a:pathLst>
              <a:path w="10248452" h="2978950">
                <a:moveTo>
                  <a:pt x="0" y="0"/>
                </a:moveTo>
                <a:lnTo>
                  <a:pt x="10248452" y="0"/>
                </a:lnTo>
                <a:lnTo>
                  <a:pt x="10248452" y="2978950"/>
                </a:lnTo>
                <a:lnTo>
                  <a:pt x="0" y="29789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6973509" y="1369239"/>
            <a:ext cx="4340982" cy="708720"/>
          </a:xfrm>
          <a:prstGeom prst="rect">
            <a:avLst/>
          </a:prstGeom>
        </p:spPr>
        <p:txBody>
          <a:bodyPr lIns="0" tIns="0" rIns="0" bIns="0" rtlCol="0" anchor="t">
            <a:spAutoFit/>
          </a:bodyPr>
          <a:lstStyle/>
          <a:p>
            <a:pPr algn="ctr">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抢险救灾</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grpSp>
        <p:nvGrpSpPr>
          <p:cNvPr id="11" name="Group 11"/>
          <p:cNvGrpSpPr/>
          <p:nvPr/>
        </p:nvGrpSpPr>
        <p:grpSpPr>
          <a:xfrm>
            <a:off x="5668936" y="2554418"/>
            <a:ext cx="1213132" cy="1213132"/>
            <a:chOff x="0" y="0"/>
            <a:chExt cx="1617510" cy="1617510"/>
          </a:xfrm>
        </p:grpSpPr>
        <p:sp>
          <p:nvSpPr>
            <p:cNvPr id="12" name="Freeform 12"/>
            <p:cNvSpPr/>
            <p:nvPr/>
          </p:nvSpPr>
          <p:spPr>
            <a:xfrm>
              <a:off x="0" y="0"/>
              <a:ext cx="1617472" cy="1617472"/>
            </a:xfrm>
            <a:custGeom>
              <a:avLst/>
              <a:gdLst/>
              <a:ahLst/>
              <a:cxnLst/>
              <a:rect l="l" t="t" r="r" b="b"/>
              <a:pathLst>
                <a:path w="1617472" h="1617472">
                  <a:moveTo>
                    <a:pt x="0" y="808736"/>
                  </a:moveTo>
                  <a:cubicBezTo>
                    <a:pt x="0" y="362077"/>
                    <a:pt x="362077" y="0"/>
                    <a:pt x="808736" y="0"/>
                  </a:cubicBezTo>
                  <a:cubicBezTo>
                    <a:pt x="1255395" y="0"/>
                    <a:pt x="1617472" y="362077"/>
                    <a:pt x="1617472" y="808736"/>
                  </a:cubicBezTo>
                  <a:cubicBezTo>
                    <a:pt x="1617472" y="1255395"/>
                    <a:pt x="1255395" y="1617472"/>
                    <a:pt x="808736" y="1617472"/>
                  </a:cubicBezTo>
                  <a:cubicBezTo>
                    <a:pt x="362077" y="1617472"/>
                    <a:pt x="0" y="1255395"/>
                    <a:pt x="0" y="808736"/>
                  </a:cubicBezTo>
                  <a:close/>
                </a:path>
              </a:pathLst>
            </a:custGeom>
            <a:solidFill>
              <a:srgbClr val="FFFFFF"/>
            </a:solidFill>
          </p:spPr>
        </p:sp>
      </p:grpSp>
      <p:grpSp>
        <p:nvGrpSpPr>
          <p:cNvPr id="13" name="Group 13"/>
          <p:cNvGrpSpPr/>
          <p:nvPr/>
        </p:nvGrpSpPr>
        <p:grpSpPr>
          <a:xfrm>
            <a:off x="11405931" y="2554418"/>
            <a:ext cx="1213132" cy="1213132"/>
            <a:chOff x="0" y="0"/>
            <a:chExt cx="1617510" cy="1617510"/>
          </a:xfrm>
        </p:grpSpPr>
        <p:sp>
          <p:nvSpPr>
            <p:cNvPr id="14" name="Freeform 14"/>
            <p:cNvSpPr/>
            <p:nvPr/>
          </p:nvSpPr>
          <p:spPr>
            <a:xfrm>
              <a:off x="0" y="0"/>
              <a:ext cx="1617472" cy="1617472"/>
            </a:xfrm>
            <a:custGeom>
              <a:avLst/>
              <a:gdLst/>
              <a:ahLst/>
              <a:cxnLst/>
              <a:rect l="l" t="t" r="r" b="b"/>
              <a:pathLst>
                <a:path w="1617472" h="1617472">
                  <a:moveTo>
                    <a:pt x="0" y="808736"/>
                  </a:moveTo>
                  <a:cubicBezTo>
                    <a:pt x="0" y="362077"/>
                    <a:pt x="362077" y="0"/>
                    <a:pt x="808736" y="0"/>
                  </a:cubicBezTo>
                  <a:cubicBezTo>
                    <a:pt x="1255395" y="0"/>
                    <a:pt x="1617472" y="362077"/>
                    <a:pt x="1617472" y="808736"/>
                  </a:cubicBezTo>
                  <a:cubicBezTo>
                    <a:pt x="1617472" y="1255395"/>
                    <a:pt x="1255395" y="1617472"/>
                    <a:pt x="808736" y="1617472"/>
                  </a:cubicBezTo>
                  <a:cubicBezTo>
                    <a:pt x="362077" y="1617472"/>
                    <a:pt x="0" y="1255395"/>
                    <a:pt x="0" y="808736"/>
                  </a:cubicBezTo>
                  <a:close/>
                </a:path>
              </a:pathLst>
            </a:custGeom>
            <a:solidFill>
              <a:srgbClr val="FFFFFF"/>
            </a:solidFill>
          </p:spPr>
        </p:sp>
      </p:grpSp>
      <p:sp>
        <p:nvSpPr>
          <p:cNvPr id="17" name="Freeform 17"/>
          <p:cNvSpPr/>
          <p:nvPr/>
        </p:nvSpPr>
        <p:spPr>
          <a:xfrm>
            <a:off x="14185641" y="1590147"/>
            <a:ext cx="292158" cy="276997"/>
          </a:xfrm>
          <a:custGeom>
            <a:avLst/>
            <a:gdLst/>
            <a:ahLst/>
            <a:cxnLst/>
            <a:rect l="l" t="t" r="r" b="b"/>
            <a:pathLst>
              <a:path w="292158" h="276997">
                <a:moveTo>
                  <a:pt x="0" y="0"/>
                </a:moveTo>
                <a:lnTo>
                  <a:pt x="292158" y="0"/>
                </a:lnTo>
                <a:lnTo>
                  <a:pt x="292158" y="276997"/>
                </a:lnTo>
                <a:lnTo>
                  <a:pt x="0" y="2769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6036016" y="2901168"/>
            <a:ext cx="511128" cy="519631"/>
          </a:xfrm>
          <a:custGeom>
            <a:avLst/>
            <a:gdLst/>
            <a:ahLst/>
            <a:cxnLst/>
            <a:rect l="l" t="t" r="r" b="b"/>
            <a:pathLst>
              <a:path w="511128" h="519631">
                <a:moveTo>
                  <a:pt x="0" y="0"/>
                </a:moveTo>
                <a:lnTo>
                  <a:pt x="511129" y="0"/>
                </a:lnTo>
                <a:lnTo>
                  <a:pt x="511129" y="519631"/>
                </a:lnTo>
                <a:lnTo>
                  <a:pt x="0" y="5196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11763528" y="2861865"/>
            <a:ext cx="488454" cy="519631"/>
          </a:xfrm>
          <a:custGeom>
            <a:avLst/>
            <a:gdLst/>
            <a:ahLst/>
            <a:cxnLst/>
            <a:rect l="l" t="t" r="r" b="b"/>
            <a:pathLst>
              <a:path w="488454" h="519631">
                <a:moveTo>
                  <a:pt x="0" y="0"/>
                </a:moveTo>
                <a:lnTo>
                  <a:pt x="488454" y="0"/>
                </a:lnTo>
                <a:lnTo>
                  <a:pt x="488454" y="519631"/>
                </a:lnTo>
                <a:lnTo>
                  <a:pt x="0" y="5196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TextBox 6">
            <a:extLst>
              <a:ext uri="{FF2B5EF4-FFF2-40B4-BE49-F238E27FC236}">
                <a16:creationId xmlns:a16="http://schemas.microsoft.com/office/drawing/2014/main" id="{9EA1F269-1CAD-4CC6-642B-CF91D0D673C8}"/>
              </a:ext>
            </a:extLst>
          </p:cNvPr>
          <p:cNvSpPr txBox="1"/>
          <p:nvPr/>
        </p:nvSpPr>
        <p:spPr>
          <a:xfrm>
            <a:off x="8304413" y="495300"/>
            <a:ext cx="1719588" cy="430887"/>
          </a:xfrm>
          <a:prstGeom prst="rect">
            <a:avLst/>
          </a:prstGeom>
        </p:spPr>
        <p:txBody>
          <a:bodyPr wrap="square" lIns="0" tIns="0" rIns="0" bIns="0" rtlCol="0" anchor="t">
            <a:spAutoFit/>
          </a:bodyPr>
          <a:lstStyle/>
          <a:p>
            <a:pPr algn="ctr"/>
            <a:r>
              <a:rPr lang="zh-CN" altLang="en-US" sz="2800">
                <a:solidFill>
                  <a:srgbClr val="82B6F0"/>
                </a:solidFill>
                <a:latin typeface="HarmonyOS Sans SC Black" panose="00000A00000000000000" pitchFamily="2" charset="-122"/>
                <a:ea typeface="HarmonyOS Sans SC Black" panose="00000A00000000000000" pitchFamily="2" charset="-122"/>
              </a:rPr>
              <a:t>北斗应用</a:t>
            </a:r>
            <a:endParaRPr lang="en-US" sz="2800">
              <a:solidFill>
                <a:srgbClr val="82B6F0"/>
              </a:solidFill>
              <a:latin typeface="HarmonyOS Sans SC Black" panose="00000A00000000000000" pitchFamily="2" charset="-122"/>
              <a:ea typeface="HarmonyOS Sans SC Black" panose="00000A00000000000000" pitchFamily="2" charset="-122"/>
            </a:endParaRPr>
          </a:p>
        </p:txBody>
      </p:sp>
      <p:grpSp>
        <p:nvGrpSpPr>
          <p:cNvPr id="25" name="组合 24">
            <a:extLst>
              <a:ext uri="{FF2B5EF4-FFF2-40B4-BE49-F238E27FC236}">
                <a16:creationId xmlns:a16="http://schemas.microsoft.com/office/drawing/2014/main" id="{30E48ACA-71EC-8D45-8181-5C80BC7BF16C}"/>
              </a:ext>
            </a:extLst>
          </p:cNvPr>
          <p:cNvGrpSpPr/>
          <p:nvPr/>
        </p:nvGrpSpPr>
        <p:grpSpPr>
          <a:xfrm>
            <a:off x="8931697" y="984664"/>
            <a:ext cx="465020" cy="373857"/>
            <a:chOff x="8931697" y="948419"/>
            <a:chExt cx="465020" cy="373857"/>
          </a:xfrm>
        </p:grpSpPr>
        <p:grpSp>
          <p:nvGrpSpPr>
            <p:cNvPr id="4" name="Group 4"/>
            <p:cNvGrpSpPr/>
            <p:nvPr/>
          </p:nvGrpSpPr>
          <p:grpSpPr>
            <a:xfrm>
              <a:off x="8977279" y="948419"/>
              <a:ext cx="373857" cy="373857"/>
              <a:chOff x="0" y="0"/>
              <a:chExt cx="498476" cy="498476"/>
            </a:xfrm>
          </p:grpSpPr>
          <p:sp>
            <p:nvSpPr>
              <p:cNvPr id="5" name="Freeform 5"/>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24" name="TextBox 6">
              <a:extLst>
                <a:ext uri="{FF2B5EF4-FFF2-40B4-BE49-F238E27FC236}">
                  <a16:creationId xmlns:a16="http://schemas.microsoft.com/office/drawing/2014/main" id="{0664713F-7202-E1C2-0C1A-7C40667FFA23}"/>
                </a:ext>
              </a:extLst>
            </p:cNvPr>
            <p:cNvSpPr txBox="1"/>
            <p:nvPr/>
          </p:nvSpPr>
          <p:spPr>
            <a:xfrm>
              <a:off x="8931697" y="998365"/>
              <a:ext cx="465020" cy="276999"/>
            </a:xfrm>
            <a:prstGeom prst="rect">
              <a:avLst/>
            </a:prstGeom>
          </p:spPr>
          <p:txBody>
            <a:bodyPr wrap="square" lIns="0" tIns="0" rIns="0" bIns="0" rtlCol="0" anchor="t">
              <a:spAutoFit/>
            </a:bodyPr>
            <a:lstStyle/>
            <a:p>
              <a:pPr algn="ctr"/>
              <a:r>
                <a:rPr lang="zh-CN" altLang="en-US">
                  <a:solidFill>
                    <a:schemeClr val="bg1"/>
                  </a:solidFill>
                  <a:latin typeface="HarmonyOS Sans SC Black" panose="00000A00000000000000" pitchFamily="2" charset="-122"/>
                  <a:ea typeface="HarmonyOS Sans SC Black" panose="00000A00000000000000" pitchFamily="2" charset="-122"/>
                </a:rPr>
                <a:t>之</a:t>
              </a:r>
              <a:endParaRPr lang="en-US">
                <a:solidFill>
                  <a:schemeClr val="bg1"/>
                </a:solidFill>
                <a:latin typeface="HarmonyOS Sans SC Black" panose="00000A00000000000000" pitchFamily="2" charset="-122"/>
                <a:ea typeface="HarmonyOS Sans SC Black" panose="00000A00000000000000" pitchFamily="2" charset="-122"/>
              </a:endParaRPr>
            </a:p>
          </p:txBody>
        </p:sp>
      </p:grpSp>
      <p:sp>
        <p:nvSpPr>
          <p:cNvPr id="26" name="椭圆 25">
            <a:extLst>
              <a:ext uri="{FF2B5EF4-FFF2-40B4-BE49-F238E27FC236}">
                <a16:creationId xmlns:a16="http://schemas.microsoft.com/office/drawing/2014/main" id="{EADF6B58-1508-E1B5-FEA0-AD38879C1369}"/>
              </a:ext>
            </a:extLst>
          </p:cNvPr>
          <p:cNvSpPr/>
          <p:nvPr/>
        </p:nvSpPr>
        <p:spPr>
          <a:xfrm>
            <a:off x="8445447" y="3066256"/>
            <a:ext cx="1397106" cy="1396171"/>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18" name="Freeform 18"/>
          <p:cNvSpPr/>
          <p:nvPr/>
        </p:nvSpPr>
        <p:spPr>
          <a:xfrm>
            <a:off x="3810200" y="1590147"/>
            <a:ext cx="292158" cy="276997"/>
          </a:xfrm>
          <a:custGeom>
            <a:avLst/>
            <a:gdLst/>
            <a:ahLst/>
            <a:cxnLst/>
            <a:rect l="l" t="t" r="r" b="b"/>
            <a:pathLst>
              <a:path w="292158" h="276997">
                <a:moveTo>
                  <a:pt x="0" y="0"/>
                </a:moveTo>
                <a:lnTo>
                  <a:pt x="292158" y="0"/>
                </a:lnTo>
                <a:lnTo>
                  <a:pt x="292158" y="276997"/>
                </a:lnTo>
                <a:lnTo>
                  <a:pt x="0" y="27699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4" name="矩形: 圆角 33">
            <a:extLst>
              <a:ext uri="{FF2B5EF4-FFF2-40B4-BE49-F238E27FC236}">
                <a16:creationId xmlns:a16="http://schemas.microsoft.com/office/drawing/2014/main" id="{A2D13897-9FFF-2ED1-F64C-373738E99D5D}"/>
              </a:ext>
            </a:extLst>
          </p:cNvPr>
          <p:cNvSpPr/>
          <p:nvPr/>
        </p:nvSpPr>
        <p:spPr>
          <a:xfrm>
            <a:off x="1242757" y="4481538"/>
            <a:ext cx="7202690" cy="5321166"/>
          </a:xfrm>
          <a:prstGeom prst="roundRect">
            <a:avLst>
              <a:gd name="adj" fmla="val 9741"/>
            </a:avLst>
          </a:prstGeom>
          <a:blipFill>
            <a:blip r:embed="rId17">
              <a:extLst>
                <a:ext uri="{96DAC541-7B7A-43D3-8B79-37D633B846F1}">
                  <asvg:svgBlip xmlns:asvg="http://schemas.microsoft.com/office/drawing/2016/SVG/main" r:embed="rId18"/>
                </a:ext>
              </a:extLst>
            </a:blip>
            <a:stretch>
              <a:fillRect/>
            </a:stretch>
          </a:blipFill>
        </p:spPr>
        <p:txBody>
          <a:bodyPr rtlCol="0" anchor="ctr"/>
          <a:lstStyle/>
          <a:p>
            <a:pPr algn="ctr"/>
            <a:endParaRPr lang="zh-CN" altLang="en-US"/>
          </a:p>
        </p:txBody>
      </p:sp>
      <p:sp>
        <p:nvSpPr>
          <p:cNvPr id="9" name="TextBox 9"/>
          <p:cNvSpPr txBox="1"/>
          <p:nvPr/>
        </p:nvSpPr>
        <p:spPr>
          <a:xfrm>
            <a:off x="1752588" y="4783142"/>
            <a:ext cx="6183027" cy="4717958"/>
          </a:xfrm>
          <a:prstGeom prst="rect">
            <a:avLst/>
          </a:prstGeom>
        </p:spPr>
        <p:txBody>
          <a:bodyPr wrap="square" lIns="0" tIns="0" rIns="0" bIns="0" rtlCol="0" anchor="t">
            <a:spAutoFit/>
          </a:bodyPr>
          <a:lstStyle/>
          <a:p>
            <a:pPr indent="457200">
              <a:lnSpc>
                <a:spcPct val="150000"/>
              </a:lnSpc>
              <a:spcAft>
                <a:spcPts val="1200"/>
              </a:spcAft>
            </a:pPr>
            <a:r>
              <a:rPr lang="zh-CN" altLang="en-US" sz="2000">
                <a:solidFill>
                  <a:schemeClr val="bg1"/>
                </a:solidFill>
                <a:latin typeface="HarmonyOS Sans SC Light" panose="00000400000000000000" pitchFamily="2" charset="-122"/>
                <a:ea typeface="HarmonyOS Sans SC Light" panose="00000400000000000000" pitchFamily="2" charset="-122"/>
              </a:rPr>
              <a:t>基于北斗的导航、定位、短报文通信功能，提供实时救灾指挥调度、应急通信、灾情信息快速上报与共享等服务，显著提高了灾害应急救援的快速反应能力和决策能力。已建成部、省、市 （县）三级平台，实现六级业务应用，推广</a:t>
            </a:r>
            <a:r>
              <a:rPr lang="zh-CN" altLang="en-US" sz="2000">
                <a:solidFill>
                  <a:schemeClr val="bg1"/>
                </a:solidFill>
                <a:latin typeface="HarmonyOS Sans SC Black" panose="00000A00000000000000" pitchFamily="2" charset="-122"/>
                <a:ea typeface="HarmonyOS Sans SC Black" panose="00000A00000000000000" pitchFamily="2" charset="-122"/>
              </a:rPr>
              <a:t>北斗终端超过</a:t>
            </a:r>
            <a:r>
              <a:rPr lang="en-US" altLang="zh-CN" sz="2000">
                <a:solidFill>
                  <a:schemeClr val="bg1"/>
                </a:solidFill>
                <a:latin typeface="HarmonyOS Sans SC Black" panose="00000A00000000000000" pitchFamily="2" charset="-122"/>
                <a:ea typeface="HarmonyOS Sans SC Black" panose="00000A00000000000000" pitchFamily="2" charset="-122"/>
              </a:rPr>
              <a:t>4.5</a:t>
            </a:r>
            <a:r>
              <a:rPr lang="zh-CN" altLang="en-US" sz="2000">
                <a:solidFill>
                  <a:schemeClr val="bg1"/>
                </a:solidFill>
                <a:latin typeface="HarmonyOS Sans SC Black" panose="00000A00000000000000" pitchFamily="2" charset="-122"/>
                <a:ea typeface="HarmonyOS Sans SC Black" panose="00000A00000000000000" pitchFamily="2" charset="-122"/>
              </a:rPr>
              <a:t>万台</a:t>
            </a:r>
            <a:r>
              <a:rPr lang="zh-CN" altLang="en-US" sz="2000">
                <a:solidFill>
                  <a:schemeClr val="bg1"/>
                </a:solidFill>
                <a:latin typeface="HarmonyOS Sans SC Light" panose="00000400000000000000" pitchFamily="2" charset="-122"/>
                <a:ea typeface="HarmonyOS Sans SC Light" panose="00000400000000000000" pitchFamily="2" charset="-122"/>
              </a:rPr>
              <a:t>。多地利用北斗</a:t>
            </a:r>
            <a:r>
              <a:rPr lang="en-US" altLang="zh-CN" sz="2000">
                <a:solidFill>
                  <a:schemeClr val="bg1"/>
                </a:solidFill>
                <a:latin typeface="HarmonyOS Sans SC Light" panose="00000400000000000000" pitchFamily="2" charset="-122"/>
                <a:ea typeface="HarmonyOS Sans SC Light" panose="00000400000000000000" pitchFamily="2" charset="-122"/>
              </a:rPr>
              <a:t>/GNSS</a:t>
            </a:r>
            <a:r>
              <a:rPr lang="zh-CN" altLang="en-US" sz="2000">
                <a:solidFill>
                  <a:schemeClr val="bg1"/>
                </a:solidFill>
                <a:latin typeface="HarmonyOS Sans SC Light" panose="00000400000000000000" pitchFamily="2" charset="-122"/>
                <a:ea typeface="HarmonyOS Sans SC Light" panose="00000400000000000000" pitchFamily="2" charset="-122"/>
              </a:rPr>
              <a:t>高精度技术建立</a:t>
            </a:r>
            <a:r>
              <a:rPr lang="zh-CN" altLang="en-US" sz="2000">
                <a:solidFill>
                  <a:schemeClr val="bg1"/>
                </a:solidFill>
                <a:latin typeface="HarmonyOS Sans SC Black" panose="00000A00000000000000" pitchFamily="2" charset="-122"/>
                <a:ea typeface="HarmonyOS Sans SC Black" panose="00000A00000000000000" pitchFamily="2" charset="-122"/>
              </a:rPr>
              <a:t>地质灾害监测预警系统</a:t>
            </a:r>
            <a:r>
              <a:rPr lang="zh-CN" altLang="en-US" sz="2000">
                <a:solidFill>
                  <a:schemeClr val="bg1"/>
                </a:solidFill>
                <a:latin typeface="HarmonyOS Sans SC Light" panose="00000400000000000000" pitchFamily="2" charset="-122"/>
                <a:ea typeface="HarmonyOS Sans SC Light" panose="00000400000000000000" pitchFamily="2" charset="-122"/>
              </a:rPr>
              <a:t>，多次成功预报山体滑坡等灾害事件，保障了人民生命财产安全。 </a:t>
            </a:r>
            <a:endParaRPr lang="en-US" altLang="zh-CN" sz="2000">
              <a:solidFill>
                <a:schemeClr val="bg1"/>
              </a:solidFill>
              <a:latin typeface="HarmonyOS Sans SC Light" panose="00000400000000000000" pitchFamily="2" charset="-122"/>
              <a:ea typeface="HarmonyOS Sans SC Light" panose="00000400000000000000" pitchFamily="2" charset="-122"/>
            </a:endParaRPr>
          </a:p>
          <a:p>
            <a:pPr indent="457200">
              <a:lnSpc>
                <a:spcPct val="150000"/>
              </a:lnSpc>
              <a:spcAft>
                <a:spcPts val="1200"/>
              </a:spcAft>
            </a:pPr>
            <a:r>
              <a:rPr lang="zh-CN" altLang="en-US" sz="2000">
                <a:solidFill>
                  <a:schemeClr val="bg1"/>
                </a:solidFill>
                <a:latin typeface="HarmonyOS Sans SC Light" panose="00000400000000000000" pitchFamily="2" charset="-122"/>
                <a:ea typeface="HarmonyOS Sans SC Light" panose="00000400000000000000" pitchFamily="2" charset="-122"/>
              </a:rPr>
              <a:t>抗击新冠肺炎疫情战斗中，北斗也助力其中。为建设武汉火神山、雷神山医院提供精确标绘；基于北斗的车联网推动疫情期间交通智能化、精准化。 </a:t>
            </a:r>
          </a:p>
        </p:txBody>
      </p:sp>
      <p:pic>
        <p:nvPicPr>
          <p:cNvPr id="16" name="图形 15">
            <a:extLst>
              <a:ext uri="{FF2B5EF4-FFF2-40B4-BE49-F238E27FC236}">
                <a16:creationId xmlns:a16="http://schemas.microsoft.com/office/drawing/2014/main" id="{21AACBF3-15E5-066B-46F5-DA27CB5A233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86800" y="3314700"/>
            <a:ext cx="902120" cy="902120"/>
          </a:xfrm>
          <a:prstGeom prst="rect">
            <a:avLst/>
          </a:prstGeom>
        </p:spPr>
      </p:pic>
    </p:spTree>
    <p:extLst>
      <p:ext uri="{BB962C8B-B14F-4D97-AF65-F5344CB8AC3E}">
        <p14:creationId xmlns:p14="http://schemas.microsoft.com/office/powerpoint/2010/main" val="704195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D3221CA8-FCC5-0CFF-E56B-193DEC42A2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 r="47"/>
          <a:stretch/>
        </p:blipFill>
        <p:spPr bwMode="auto">
          <a:xfrm>
            <a:off x="9842553" y="4462427"/>
            <a:ext cx="7202690" cy="5329273"/>
          </a:xfrm>
          <a:prstGeom prst="roundRect">
            <a:avLst>
              <a:gd name="adj" fmla="val 8594"/>
            </a:avLst>
          </a:prstGeom>
          <a:solidFill>
            <a:srgbClr val="FFFFFF">
              <a:shade val="85000"/>
            </a:srgbClr>
          </a:solidFill>
          <a:ln>
            <a:noFill/>
          </a:ln>
          <a:effectLst/>
        </p:spPr>
      </p:pic>
      <p:sp>
        <p:nvSpPr>
          <p:cNvPr id="3" name="Freeform 3"/>
          <p:cNvSpPr/>
          <p:nvPr/>
        </p:nvSpPr>
        <p:spPr>
          <a:xfrm>
            <a:off x="2553329" y="-95"/>
            <a:ext cx="13181340" cy="3767740"/>
          </a:xfrm>
          <a:custGeom>
            <a:avLst/>
            <a:gdLst/>
            <a:ahLst/>
            <a:cxnLst/>
            <a:rect l="l" t="t" r="r" b="b"/>
            <a:pathLst>
              <a:path w="13181340" h="3767740">
                <a:moveTo>
                  <a:pt x="0" y="0"/>
                </a:moveTo>
                <a:lnTo>
                  <a:pt x="13181340" y="0"/>
                </a:lnTo>
                <a:lnTo>
                  <a:pt x="13181340" y="3767740"/>
                </a:lnTo>
                <a:lnTo>
                  <a:pt x="0" y="3767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3" name="椭圆 32">
            <a:extLst>
              <a:ext uri="{FF2B5EF4-FFF2-40B4-BE49-F238E27FC236}">
                <a16:creationId xmlns:a16="http://schemas.microsoft.com/office/drawing/2014/main" id="{65F09407-E52A-FACA-A7CA-2239DF3100E3}"/>
              </a:ext>
            </a:extLst>
          </p:cNvPr>
          <p:cNvSpPr/>
          <p:nvPr/>
        </p:nvSpPr>
        <p:spPr>
          <a:xfrm>
            <a:off x="13999800" y="1395057"/>
            <a:ext cx="630600" cy="624244"/>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32" name="椭圆 31">
            <a:extLst>
              <a:ext uri="{FF2B5EF4-FFF2-40B4-BE49-F238E27FC236}">
                <a16:creationId xmlns:a16="http://schemas.microsoft.com/office/drawing/2014/main" id="{A77EEC8E-C0D9-1CCC-FC6D-5DDC634EFDBF}"/>
              </a:ext>
            </a:extLst>
          </p:cNvPr>
          <p:cNvSpPr/>
          <p:nvPr/>
        </p:nvSpPr>
        <p:spPr>
          <a:xfrm>
            <a:off x="3622689" y="1399817"/>
            <a:ext cx="667628" cy="667181"/>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2" name="Freeform 2"/>
          <p:cNvSpPr/>
          <p:nvPr/>
        </p:nvSpPr>
        <p:spPr>
          <a:xfrm>
            <a:off x="4019776" y="0"/>
            <a:ext cx="10248452" cy="2978950"/>
          </a:xfrm>
          <a:custGeom>
            <a:avLst/>
            <a:gdLst/>
            <a:ahLst/>
            <a:cxnLst/>
            <a:rect l="l" t="t" r="r" b="b"/>
            <a:pathLst>
              <a:path w="10248452" h="2978950">
                <a:moveTo>
                  <a:pt x="0" y="0"/>
                </a:moveTo>
                <a:lnTo>
                  <a:pt x="10248452" y="0"/>
                </a:lnTo>
                <a:lnTo>
                  <a:pt x="10248452" y="2978950"/>
                </a:lnTo>
                <a:lnTo>
                  <a:pt x="0" y="29789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6973509" y="1369239"/>
            <a:ext cx="4340982" cy="708720"/>
          </a:xfrm>
          <a:prstGeom prst="rect">
            <a:avLst/>
          </a:prstGeom>
        </p:spPr>
        <p:txBody>
          <a:bodyPr lIns="0" tIns="0" rIns="0" bIns="0" rtlCol="0" anchor="t">
            <a:spAutoFit/>
          </a:bodyPr>
          <a:lstStyle/>
          <a:p>
            <a:pPr algn="ctr">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金融电力</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grpSp>
        <p:nvGrpSpPr>
          <p:cNvPr id="11" name="Group 11"/>
          <p:cNvGrpSpPr/>
          <p:nvPr/>
        </p:nvGrpSpPr>
        <p:grpSpPr>
          <a:xfrm>
            <a:off x="5668936" y="2554418"/>
            <a:ext cx="1213132" cy="1213132"/>
            <a:chOff x="0" y="0"/>
            <a:chExt cx="1617510" cy="1617510"/>
          </a:xfrm>
        </p:grpSpPr>
        <p:sp>
          <p:nvSpPr>
            <p:cNvPr id="12" name="Freeform 12"/>
            <p:cNvSpPr/>
            <p:nvPr/>
          </p:nvSpPr>
          <p:spPr>
            <a:xfrm>
              <a:off x="0" y="0"/>
              <a:ext cx="1617472" cy="1617472"/>
            </a:xfrm>
            <a:custGeom>
              <a:avLst/>
              <a:gdLst/>
              <a:ahLst/>
              <a:cxnLst/>
              <a:rect l="l" t="t" r="r" b="b"/>
              <a:pathLst>
                <a:path w="1617472" h="1617472">
                  <a:moveTo>
                    <a:pt x="0" y="808736"/>
                  </a:moveTo>
                  <a:cubicBezTo>
                    <a:pt x="0" y="362077"/>
                    <a:pt x="362077" y="0"/>
                    <a:pt x="808736" y="0"/>
                  </a:cubicBezTo>
                  <a:cubicBezTo>
                    <a:pt x="1255395" y="0"/>
                    <a:pt x="1617472" y="362077"/>
                    <a:pt x="1617472" y="808736"/>
                  </a:cubicBezTo>
                  <a:cubicBezTo>
                    <a:pt x="1617472" y="1255395"/>
                    <a:pt x="1255395" y="1617472"/>
                    <a:pt x="808736" y="1617472"/>
                  </a:cubicBezTo>
                  <a:cubicBezTo>
                    <a:pt x="362077" y="1617472"/>
                    <a:pt x="0" y="1255395"/>
                    <a:pt x="0" y="808736"/>
                  </a:cubicBezTo>
                  <a:close/>
                </a:path>
              </a:pathLst>
            </a:custGeom>
            <a:solidFill>
              <a:srgbClr val="FFFFFF"/>
            </a:solidFill>
          </p:spPr>
        </p:sp>
      </p:grpSp>
      <p:grpSp>
        <p:nvGrpSpPr>
          <p:cNvPr id="13" name="Group 13"/>
          <p:cNvGrpSpPr/>
          <p:nvPr/>
        </p:nvGrpSpPr>
        <p:grpSpPr>
          <a:xfrm>
            <a:off x="11405931" y="2554418"/>
            <a:ext cx="1213132" cy="1213132"/>
            <a:chOff x="0" y="0"/>
            <a:chExt cx="1617510" cy="1617510"/>
          </a:xfrm>
        </p:grpSpPr>
        <p:sp>
          <p:nvSpPr>
            <p:cNvPr id="14" name="Freeform 14"/>
            <p:cNvSpPr/>
            <p:nvPr/>
          </p:nvSpPr>
          <p:spPr>
            <a:xfrm>
              <a:off x="0" y="0"/>
              <a:ext cx="1617472" cy="1617472"/>
            </a:xfrm>
            <a:custGeom>
              <a:avLst/>
              <a:gdLst/>
              <a:ahLst/>
              <a:cxnLst/>
              <a:rect l="l" t="t" r="r" b="b"/>
              <a:pathLst>
                <a:path w="1617472" h="1617472">
                  <a:moveTo>
                    <a:pt x="0" y="808736"/>
                  </a:moveTo>
                  <a:cubicBezTo>
                    <a:pt x="0" y="362077"/>
                    <a:pt x="362077" y="0"/>
                    <a:pt x="808736" y="0"/>
                  </a:cubicBezTo>
                  <a:cubicBezTo>
                    <a:pt x="1255395" y="0"/>
                    <a:pt x="1617472" y="362077"/>
                    <a:pt x="1617472" y="808736"/>
                  </a:cubicBezTo>
                  <a:cubicBezTo>
                    <a:pt x="1617472" y="1255395"/>
                    <a:pt x="1255395" y="1617472"/>
                    <a:pt x="808736" y="1617472"/>
                  </a:cubicBezTo>
                  <a:cubicBezTo>
                    <a:pt x="362077" y="1617472"/>
                    <a:pt x="0" y="1255395"/>
                    <a:pt x="0" y="808736"/>
                  </a:cubicBezTo>
                  <a:close/>
                </a:path>
              </a:pathLst>
            </a:custGeom>
            <a:solidFill>
              <a:srgbClr val="FFFFFF"/>
            </a:solidFill>
          </p:spPr>
        </p:sp>
      </p:grpSp>
      <p:sp>
        <p:nvSpPr>
          <p:cNvPr id="17" name="Freeform 17"/>
          <p:cNvSpPr/>
          <p:nvPr/>
        </p:nvSpPr>
        <p:spPr>
          <a:xfrm>
            <a:off x="14185641" y="1590147"/>
            <a:ext cx="292158" cy="276997"/>
          </a:xfrm>
          <a:custGeom>
            <a:avLst/>
            <a:gdLst/>
            <a:ahLst/>
            <a:cxnLst/>
            <a:rect l="l" t="t" r="r" b="b"/>
            <a:pathLst>
              <a:path w="292158" h="276997">
                <a:moveTo>
                  <a:pt x="0" y="0"/>
                </a:moveTo>
                <a:lnTo>
                  <a:pt x="292158" y="0"/>
                </a:lnTo>
                <a:lnTo>
                  <a:pt x="292158" y="276997"/>
                </a:lnTo>
                <a:lnTo>
                  <a:pt x="0" y="2769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6036016" y="2901168"/>
            <a:ext cx="511128" cy="519631"/>
          </a:xfrm>
          <a:custGeom>
            <a:avLst/>
            <a:gdLst/>
            <a:ahLst/>
            <a:cxnLst/>
            <a:rect l="l" t="t" r="r" b="b"/>
            <a:pathLst>
              <a:path w="511128" h="519631">
                <a:moveTo>
                  <a:pt x="0" y="0"/>
                </a:moveTo>
                <a:lnTo>
                  <a:pt x="511129" y="0"/>
                </a:lnTo>
                <a:lnTo>
                  <a:pt x="511129" y="519631"/>
                </a:lnTo>
                <a:lnTo>
                  <a:pt x="0" y="5196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11763528" y="2861865"/>
            <a:ext cx="488454" cy="519631"/>
          </a:xfrm>
          <a:custGeom>
            <a:avLst/>
            <a:gdLst/>
            <a:ahLst/>
            <a:cxnLst/>
            <a:rect l="l" t="t" r="r" b="b"/>
            <a:pathLst>
              <a:path w="488454" h="519631">
                <a:moveTo>
                  <a:pt x="0" y="0"/>
                </a:moveTo>
                <a:lnTo>
                  <a:pt x="488454" y="0"/>
                </a:lnTo>
                <a:lnTo>
                  <a:pt x="488454" y="519631"/>
                </a:lnTo>
                <a:lnTo>
                  <a:pt x="0" y="5196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TextBox 6">
            <a:extLst>
              <a:ext uri="{FF2B5EF4-FFF2-40B4-BE49-F238E27FC236}">
                <a16:creationId xmlns:a16="http://schemas.microsoft.com/office/drawing/2014/main" id="{9EA1F269-1CAD-4CC6-642B-CF91D0D673C8}"/>
              </a:ext>
            </a:extLst>
          </p:cNvPr>
          <p:cNvSpPr txBox="1"/>
          <p:nvPr/>
        </p:nvSpPr>
        <p:spPr>
          <a:xfrm>
            <a:off x="8304413" y="495300"/>
            <a:ext cx="1719588" cy="430887"/>
          </a:xfrm>
          <a:prstGeom prst="rect">
            <a:avLst/>
          </a:prstGeom>
        </p:spPr>
        <p:txBody>
          <a:bodyPr wrap="square" lIns="0" tIns="0" rIns="0" bIns="0" rtlCol="0" anchor="t">
            <a:spAutoFit/>
          </a:bodyPr>
          <a:lstStyle/>
          <a:p>
            <a:pPr algn="ctr"/>
            <a:r>
              <a:rPr lang="zh-CN" altLang="en-US" sz="2800">
                <a:solidFill>
                  <a:srgbClr val="82B6F0"/>
                </a:solidFill>
                <a:latin typeface="HarmonyOS Sans SC Black" panose="00000A00000000000000" pitchFamily="2" charset="-122"/>
                <a:ea typeface="HarmonyOS Sans SC Black" panose="00000A00000000000000" pitchFamily="2" charset="-122"/>
              </a:rPr>
              <a:t>北斗应用</a:t>
            </a:r>
            <a:endParaRPr lang="en-US" sz="2800">
              <a:solidFill>
                <a:srgbClr val="82B6F0"/>
              </a:solidFill>
              <a:latin typeface="HarmonyOS Sans SC Black" panose="00000A00000000000000" pitchFamily="2" charset="-122"/>
              <a:ea typeface="HarmonyOS Sans SC Black" panose="00000A00000000000000" pitchFamily="2" charset="-122"/>
            </a:endParaRPr>
          </a:p>
        </p:txBody>
      </p:sp>
      <p:grpSp>
        <p:nvGrpSpPr>
          <p:cNvPr id="25" name="组合 24">
            <a:extLst>
              <a:ext uri="{FF2B5EF4-FFF2-40B4-BE49-F238E27FC236}">
                <a16:creationId xmlns:a16="http://schemas.microsoft.com/office/drawing/2014/main" id="{30E48ACA-71EC-8D45-8181-5C80BC7BF16C}"/>
              </a:ext>
            </a:extLst>
          </p:cNvPr>
          <p:cNvGrpSpPr/>
          <p:nvPr/>
        </p:nvGrpSpPr>
        <p:grpSpPr>
          <a:xfrm>
            <a:off x="8931697" y="984664"/>
            <a:ext cx="465020" cy="373857"/>
            <a:chOff x="8931697" y="948419"/>
            <a:chExt cx="465020" cy="373857"/>
          </a:xfrm>
        </p:grpSpPr>
        <p:grpSp>
          <p:nvGrpSpPr>
            <p:cNvPr id="4" name="Group 4"/>
            <p:cNvGrpSpPr/>
            <p:nvPr/>
          </p:nvGrpSpPr>
          <p:grpSpPr>
            <a:xfrm>
              <a:off x="8977279" y="948419"/>
              <a:ext cx="373857" cy="373857"/>
              <a:chOff x="0" y="0"/>
              <a:chExt cx="498476" cy="498476"/>
            </a:xfrm>
          </p:grpSpPr>
          <p:sp>
            <p:nvSpPr>
              <p:cNvPr id="5" name="Freeform 5"/>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24" name="TextBox 6">
              <a:extLst>
                <a:ext uri="{FF2B5EF4-FFF2-40B4-BE49-F238E27FC236}">
                  <a16:creationId xmlns:a16="http://schemas.microsoft.com/office/drawing/2014/main" id="{0664713F-7202-E1C2-0C1A-7C40667FFA23}"/>
                </a:ext>
              </a:extLst>
            </p:cNvPr>
            <p:cNvSpPr txBox="1"/>
            <p:nvPr/>
          </p:nvSpPr>
          <p:spPr>
            <a:xfrm>
              <a:off x="8931697" y="998365"/>
              <a:ext cx="465020" cy="276999"/>
            </a:xfrm>
            <a:prstGeom prst="rect">
              <a:avLst/>
            </a:prstGeom>
          </p:spPr>
          <p:txBody>
            <a:bodyPr wrap="square" lIns="0" tIns="0" rIns="0" bIns="0" rtlCol="0" anchor="t">
              <a:spAutoFit/>
            </a:bodyPr>
            <a:lstStyle/>
            <a:p>
              <a:pPr algn="ctr"/>
              <a:r>
                <a:rPr lang="zh-CN" altLang="en-US">
                  <a:solidFill>
                    <a:schemeClr val="bg1"/>
                  </a:solidFill>
                  <a:latin typeface="HarmonyOS Sans SC Black" panose="00000A00000000000000" pitchFamily="2" charset="-122"/>
                  <a:ea typeface="HarmonyOS Sans SC Black" panose="00000A00000000000000" pitchFamily="2" charset="-122"/>
                </a:rPr>
                <a:t>之</a:t>
              </a:r>
              <a:endParaRPr lang="en-US">
                <a:solidFill>
                  <a:schemeClr val="bg1"/>
                </a:solidFill>
                <a:latin typeface="HarmonyOS Sans SC Black" panose="00000A00000000000000" pitchFamily="2" charset="-122"/>
                <a:ea typeface="HarmonyOS Sans SC Black" panose="00000A00000000000000" pitchFamily="2" charset="-122"/>
              </a:endParaRPr>
            </a:p>
          </p:txBody>
        </p:sp>
      </p:grpSp>
      <p:sp>
        <p:nvSpPr>
          <p:cNvPr id="26" name="椭圆 25">
            <a:extLst>
              <a:ext uri="{FF2B5EF4-FFF2-40B4-BE49-F238E27FC236}">
                <a16:creationId xmlns:a16="http://schemas.microsoft.com/office/drawing/2014/main" id="{EADF6B58-1508-E1B5-FEA0-AD38879C1369}"/>
              </a:ext>
            </a:extLst>
          </p:cNvPr>
          <p:cNvSpPr/>
          <p:nvPr/>
        </p:nvSpPr>
        <p:spPr>
          <a:xfrm>
            <a:off x="8445447" y="3066256"/>
            <a:ext cx="1397106" cy="1396171"/>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solidFill>
                <a:schemeClr val="tx1"/>
              </a:solidFill>
            </a:endParaRPr>
          </a:p>
        </p:txBody>
      </p:sp>
      <p:sp>
        <p:nvSpPr>
          <p:cNvPr id="18" name="Freeform 18"/>
          <p:cNvSpPr/>
          <p:nvPr/>
        </p:nvSpPr>
        <p:spPr>
          <a:xfrm>
            <a:off x="3810200" y="1590147"/>
            <a:ext cx="292158" cy="276997"/>
          </a:xfrm>
          <a:custGeom>
            <a:avLst/>
            <a:gdLst/>
            <a:ahLst/>
            <a:cxnLst/>
            <a:rect l="l" t="t" r="r" b="b"/>
            <a:pathLst>
              <a:path w="292158" h="276997">
                <a:moveTo>
                  <a:pt x="0" y="0"/>
                </a:moveTo>
                <a:lnTo>
                  <a:pt x="292158" y="0"/>
                </a:lnTo>
                <a:lnTo>
                  <a:pt x="292158" y="276997"/>
                </a:lnTo>
                <a:lnTo>
                  <a:pt x="0" y="27699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4" name="矩形: 圆角 33">
            <a:extLst>
              <a:ext uri="{FF2B5EF4-FFF2-40B4-BE49-F238E27FC236}">
                <a16:creationId xmlns:a16="http://schemas.microsoft.com/office/drawing/2014/main" id="{A2D13897-9FFF-2ED1-F64C-373738E99D5D}"/>
              </a:ext>
            </a:extLst>
          </p:cNvPr>
          <p:cNvSpPr/>
          <p:nvPr/>
        </p:nvSpPr>
        <p:spPr>
          <a:xfrm>
            <a:off x="1242757" y="4481538"/>
            <a:ext cx="7202690" cy="5321166"/>
          </a:xfrm>
          <a:prstGeom prst="roundRect">
            <a:avLst>
              <a:gd name="adj" fmla="val 9741"/>
            </a:avLst>
          </a:prstGeom>
          <a:blipFill>
            <a:blip r:embed="rId17">
              <a:extLst>
                <a:ext uri="{96DAC541-7B7A-43D3-8B79-37D633B846F1}">
                  <asvg:svgBlip xmlns:asvg="http://schemas.microsoft.com/office/drawing/2016/SVG/main" r:embed="rId18"/>
                </a:ext>
              </a:extLst>
            </a:blip>
            <a:stretch>
              <a:fillRect/>
            </a:stretch>
          </a:blipFill>
        </p:spPr>
        <p:txBody>
          <a:bodyPr rtlCol="0" anchor="ctr"/>
          <a:lstStyle/>
          <a:p>
            <a:pPr algn="ctr"/>
            <a:endParaRPr lang="zh-CN" altLang="en-US"/>
          </a:p>
        </p:txBody>
      </p:sp>
      <p:sp>
        <p:nvSpPr>
          <p:cNvPr id="9" name="TextBox 9"/>
          <p:cNvSpPr txBox="1"/>
          <p:nvPr/>
        </p:nvSpPr>
        <p:spPr>
          <a:xfrm>
            <a:off x="1752588" y="4924318"/>
            <a:ext cx="6183027" cy="4410182"/>
          </a:xfrm>
          <a:prstGeom prst="rect">
            <a:avLst/>
          </a:prstGeom>
        </p:spPr>
        <p:txBody>
          <a:bodyPr wrap="square" lIns="0" tIns="0" rIns="0" bIns="0" rtlCol="0" anchor="t">
            <a:spAutoFit/>
          </a:bodyPr>
          <a:lstStyle/>
          <a:p>
            <a:pPr indent="457200">
              <a:lnSpc>
                <a:spcPct val="150000"/>
              </a:lnSpc>
              <a:spcAft>
                <a:spcPts val="1200"/>
              </a:spcAft>
            </a:pPr>
            <a:r>
              <a:rPr lang="zh-CN" altLang="en-US" sz="2000">
                <a:solidFill>
                  <a:schemeClr val="bg1"/>
                </a:solidFill>
                <a:latin typeface="HarmonyOS Sans SC Light" panose="00000400000000000000" pitchFamily="2" charset="-122"/>
                <a:ea typeface="HarmonyOS Sans SC Light" panose="00000400000000000000" pitchFamily="2" charset="-122"/>
              </a:rPr>
              <a:t>用“北斗”系统提供的精确授时服务可使现代金融体系实现网络时间同步段，保证现代金融系统安全运行。</a:t>
            </a:r>
          </a:p>
          <a:p>
            <a:pPr indent="457200">
              <a:lnSpc>
                <a:spcPct val="150000"/>
              </a:lnSpc>
              <a:spcAft>
                <a:spcPts val="1200"/>
              </a:spcAft>
            </a:pPr>
            <a:r>
              <a:rPr lang="zh-CN" altLang="en-US" sz="2000">
                <a:solidFill>
                  <a:schemeClr val="bg1"/>
                </a:solidFill>
                <a:latin typeface="HarmonyOS Sans SC Light" panose="00000400000000000000" pitchFamily="2" charset="-122"/>
                <a:ea typeface="HarmonyOS Sans SC Light" panose="00000400000000000000" pitchFamily="2" charset="-122"/>
              </a:rPr>
              <a:t>电力系统的安全运行也需要在很大的范围内实现较高精度的时间同步，从而实现同步相位测量、运行稳定性判断、故障定位、高可靠性的电流纵差保护、继电保护等，提高电力网络运行的稳定性、可靠性和安全性。</a:t>
            </a:r>
          </a:p>
          <a:p>
            <a:pPr indent="457200">
              <a:lnSpc>
                <a:spcPct val="150000"/>
              </a:lnSpc>
              <a:spcAft>
                <a:spcPts val="1200"/>
              </a:spcAft>
            </a:pPr>
            <a:r>
              <a:rPr lang="zh-CN" altLang="en-US" sz="2000">
                <a:solidFill>
                  <a:schemeClr val="bg1"/>
                </a:solidFill>
                <a:latin typeface="HarmonyOS Sans SC Light" panose="00000400000000000000" pitchFamily="2" charset="-122"/>
                <a:ea typeface="HarmonyOS Sans SC Light" panose="00000400000000000000" pitchFamily="2" charset="-122"/>
              </a:rPr>
              <a:t>基于“北斗”卫星导航系统的“</a:t>
            </a:r>
            <a:r>
              <a:rPr lang="zh-CN" altLang="en-US" sz="2000">
                <a:solidFill>
                  <a:schemeClr val="bg1"/>
                </a:solidFill>
                <a:latin typeface="HarmonyOS Sans SC Black" panose="00000A00000000000000" pitchFamily="2" charset="-122"/>
                <a:ea typeface="HarmonyOS Sans SC Black" panose="00000A00000000000000" pitchFamily="2" charset="-122"/>
              </a:rPr>
              <a:t>北斗电力全网时间同步管理系统</a:t>
            </a:r>
            <a:r>
              <a:rPr lang="zh-CN" altLang="en-US" sz="2000">
                <a:solidFill>
                  <a:schemeClr val="bg1"/>
                </a:solidFill>
                <a:latin typeface="HarmonyOS Sans SC Light" panose="00000400000000000000" pitchFamily="2" charset="-122"/>
                <a:ea typeface="HarmonyOS Sans SC Light" panose="00000400000000000000" pitchFamily="2" charset="-122"/>
              </a:rPr>
              <a:t>”投入使用后，结束了我国电力运行时间依赖美国</a:t>
            </a:r>
            <a:r>
              <a:rPr lang="en-US" altLang="zh-CN" sz="2000">
                <a:solidFill>
                  <a:schemeClr val="bg1"/>
                </a:solidFill>
                <a:latin typeface="HarmonyOS Sans SC Light" panose="00000400000000000000" pitchFamily="2" charset="-122"/>
                <a:ea typeface="HarmonyOS Sans SC Light" panose="00000400000000000000" pitchFamily="2" charset="-122"/>
              </a:rPr>
              <a:t>GPS</a:t>
            </a:r>
            <a:r>
              <a:rPr lang="zh-CN" altLang="en-US" sz="2000">
                <a:solidFill>
                  <a:schemeClr val="bg1"/>
                </a:solidFill>
                <a:latin typeface="HarmonyOS Sans SC Light" panose="00000400000000000000" pitchFamily="2" charset="-122"/>
                <a:ea typeface="HarmonyOS Sans SC Light" panose="00000400000000000000" pitchFamily="2" charset="-122"/>
              </a:rPr>
              <a:t>的历史，有效保障了我国电力安全和国家安全。</a:t>
            </a:r>
          </a:p>
        </p:txBody>
      </p:sp>
      <p:pic>
        <p:nvPicPr>
          <p:cNvPr id="8" name="图形 7">
            <a:extLst>
              <a:ext uri="{FF2B5EF4-FFF2-40B4-BE49-F238E27FC236}">
                <a16:creationId xmlns:a16="http://schemas.microsoft.com/office/drawing/2014/main" id="{8749CC9E-3F07-498C-2099-BA2B814E8FE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91738" y="3410542"/>
            <a:ext cx="704494" cy="704494"/>
          </a:xfrm>
          <a:prstGeom prst="rect">
            <a:avLst/>
          </a:prstGeom>
        </p:spPr>
      </p:pic>
    </p:spTree>
    <p:extLst>
      <p:ext uri="{BB962C8B-B14F-4D97-AF65-F5344CB8AC3E}">
        <p14:creationId xmlns:p14="http://schemas.microsoft.com/office/powerpoint/2010/main" val="3590595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30946" cy="10287000"/>
          </a:xfrm>
          <a:custGeom>
            <a:avLst/>
            <a:gdLst/>
            <a:ahLst/>
            <a:cxnLst/>
            <a:rect l="l" t="t" r="r" b="b"/>
            <a:pathLst>
              <a:path w="9730946" h="10287000">
                <a:moveTo>
                  <a:pt x="0" y="0"/>
                </a:moveTo>
                <a:lnTo>
                  <a:pt x="9730946" y="0"/>
                </a:lnTo>
                <a:lnTo>
                  <a:pt x="973094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7" name="Group 5">
            <a:extLst>
              <a:ext uri="{FF2B5EF4-FFF2-40B4-BE49-F238E27FC236}">
                <a16:creationId xmlns:a16="http://schemas.microsoft.com/office/drawing/2014/main" id="{6A0D8A2B-0F13-EDB2-3391-F06B1A8AB0F4}"/>
              </a:ext>
            </a:extLst>
          </p:cNvPr>
          <p:cNvGrpSpPr/>
          <p:nvPr/>
        </p:nvGrpSpPr>
        <p:grpSpPr>
          <a:xfrm>
            <a:off x="1583532" y="2020329"/>
            <a:ext cx="14692980" cy="6246305"/>
            <a:chOff x="0" y="0"/>
            <a:chExt cx="19590640" cy="8328407"/>
          </a:xfrm>
        </p:grpSpPr>
        <p:sp>
          <p:nvSpPr>
            <p:cNvPr id="28" name="Freeform 6">
              <a:extLst>
                <a:ext uri="{FF2B5EF4-FFF2-40B4-BE49-F238E27FC236}">
                  <a16:creationId xmlns:a16="http://schemas.microsoft.com/office/drawing/2014/main" id="{CB0803C5-0954-5AE7-2221-E10112EDD34F}"/>
                </a:ext>
              </a:extLst>
            </p:cNvPr>
            <p:cNvSpPr/>
            <p:nvPr/>
          </p:nvSpPr>
          <p:spPr>
            <a:xfrm>
              <a:off x="0" y="0"/>
              <a:ext cx="19590640" cy="8328407"/>
            </a:xfrm>
            <a:custGeom>
              <a:avLst/>
              <a:gdLst/>
              <a:ahLst/>
              <a:cxnLst/>
              <a:rect l="l" t="t" r="r" b="b"/>
              <a:pathLst>
                <a:path w="19590640" h="8328406">
                  <a:moveTo>
                    <a:pt x="0" y="370713"/>
                  </a:moveTo>
                  <a:cubicBezTo>
                    <a:pt x="0" y="165989"/>
                    <a:pt x="165989" y="0"/>
                    <a:pt x="370713" y="0"/>
                  </a:cubicBezTo>
                  <a:lnTo>
                    <a:pt x="19219926" y="0"/>
                  </a:lnTo>
                  <a:cubicBezTo>
                    <a:pt x="19424650" y="0"/>
                    <a:pt x="19590640" y="165989"/>
                    <a:pt x="19590640" y="370713"/>
                  </a:cubicBezTo>
                  <a:lnTo>
                    <a:pt x="19590640" y="7957693"/>
                  </a:lnTo>
                  <a:cubicBezTo>
                    <a:pt x="19590640" y="8162417"/>
                    <a:pt x="19424650" y="8328406"/>
                    <a:pt x="19219926" y="8328406"/>
                  </a:cubicBezTo>
                  <a:lnTo>
                    <a:pt x="370713" y="8328406"/>
                  </a:lnTo>
                  <a:cubicBezTo>
                    <a:pt x="165989" y="8328406"/>
                    <a:pt x="0" y="8162544"/>
                    <a:pt x="0" y="7957693"/>
                  </a:cubicBezTo>
                  <a:close/>
                </a:path>
              </a:pathLst>
            </a:custGeom>
            <a:blipFill>
              <a:blip r:embed="rId4">
                <a:extLst>
                  <a:ext uri="{28A0092B-C50C-407E-A947-70E740481C1C}">
                    <a14:useLocalDpi xmlns:a14="http://schemas.microsoft.com/office/drawing/2010/main" val="0"/>
                  </a:ext>
                </a:extLst>
              </a:blip>
              <a:stretch>
                <a:fillRect/>
              </a:stretch>
            </a:blipFill>
          </p:spPr>
        </p:sp>
      </p:grpSp>
      <p:grpSp>
        <p:nvGrpSpPr>
          <p:cNvPr id="8" name="Group 8"/>
          <p:cNvGrpSpPr/>
          <p:nvPr/>
        </p:nvGrpSpPr>
        <p:grpSpPr>
          <a:xfrm>
            <a:off x="1583532" y="2020329"/>
            <a:ext cx="14749336" cy="6246342"/>
            <a:chOff x="0" y="0"/>
            <a:chExt cx="19665782" cy="8328456"/>
          </a:xfrm>
        </p:grpSpPr>
        <p:sp>
          <p:nvSpPr>
            <p:cNvPr id="9" name="Freeform 9"/>
            <p:cNvSpPr/>
            <p:nvPr/>
          </p:nvSpPr>
          <p:spPr>
            <a:xfrm>
              <a:off x="0" y="0"/>
              <a:ext cx="19665758" cy="8328406"/>
            </a:xfrm>
            <a:custGeom>
              <a:avLst/>
              <a:gdLst/>
              <a:ahLst/>
              <a:cxnLst/>
              <a:rect l="l" t="t" r="r" b="b"/>
              <a:pathLst>
                <a:path w="19665758" h="8328406">
                  <a:moveTo>
                    <a:pt x="0" y="370713"/>
                  </a:moveTo>
                  <a:cubicBezTo>
                    <a:pt x="0" y="165989"/>
                    <a:pt x="166192" y="0"/>
                    <a:pt x="371167" y="0"/>
                  </a:cubicBezTo>
                  <a:lnTo>
                    <a:pt x="19294590" y="0"/>
                  </a:lnTo>
                  <a:cubicBezTo>
                    <a:pt x="19499565" y="0"/>
                    <a:pt x="19665758" y="165989"/>
                    <a:pt x="19665758" y="370713"/>
                  </a:cubicBezTo>
                  <a:lnTo>
                    <a:pt x="19665758" y="7957693"/>
                  </a:lnTo>
                  <a:cubicBezTo>
                    <a:pt x="19665758" y="8162417"/>
                    <a:pt x="19499565" y="8328406"/>
                    <a:pt x="19294590" y="8328406"/>
                  </a:cubicBezTo>
                  <a:lnTo>
                    <a:pt x="371167" y="8328406"/>
                  </a:lnTo>
                  <a:cubicBezTo>
                    <a:pt x="166192" y="8328406"/>
                    <a:pt x="0" y="8162544"/>
                    <a:pt x="0" y="7957693"/>
                  </a:cubicBezTo>
                  <a:close/>
                </a:path>
              </a:pathLst>
            </a:custGeom>
            <a:gradFill rotWithShape="1">
              <a:gsLst>
                <a:gs pos="0">
                  <a:srgbClr val="0159BA">
                    <a:alpha val="100000"/>
                  </a:srgbClr>
                </a:gs>
                <a:gs pos="100000">
                  <a:srgbClr val="0159BA">
                    <a:alpha val="0"/>
                  </a:srgbClr>
                </a:gs>
              </a:gsLst>
              <a:lin ang="0"/>
            </a:gradFill>
          </p:spPr>
        </p:sp>
      </p:grpSp>
      <p:grpSp>
        <p:nvGrpSpPr>
          <p:cNvPr id="3" name="Group 3"/>
          <p:cNvGrpSpPr/>
          <p:nvPr/>
        </p:nvGrpSpPr>
        <p:grpSpPr>
          <a:xfrm>
            <a:off x="537519" y="852616"/>
            <a:ext cx="835691" cy="835691"/>
            <a:chOff x="0" y="0"/>
            <a:chExt cx="1114254" cy="1114254"/>
          </a:xfrm>
        </p:grpSpPr>
        <p:sp>
          <p:nvSpPr>
            <p:cNvPr id="4" name="Freeform 4"/>
            <p:cNvSpPr/>
            <p:nvPr/>
          </p:nvSpPr>
          <p:spPr>
            <a:xfrm>
              <a:off x="0" y="0"/>
              <a:ext cx="1114298" cy="1114298"/>
            </a:xfrm>
            <a:custGeom>
              <a:avLst/>
              <a:gdLst/>
              <a:ahLst/>
              <a:cxnLst/>
              <a:rect l="l" t="t" r="r" b="b"/>
              <a:pathLst>
                <a:path w="1114298" h="1114298">
                  <a:moveTo>
                    <a:pt x="0" y="557149"/>
                  </a:moveTo>
                  <a:cubicBezTo>
                    <a:pt x="0" y="249428"/>
                    <a:pt x="249428" y="0"/>
                    <a:pt x="557149" y="0"/>
                  </a:cubicBezTo>
                  <a:cubicBezTo>
                    <a:pt x="864870" y="0"/>
                    <a:pt x="1114298" y="249428"/>
                    <a:pt x="1114298" y="557149"/>
                  </a:cubicBezTo>
                  <a:cubicBezTo>
                    <a:pt x="1114298" y="864870"/>
                    <a:pt x="864870" y="1114298"/>
                    <a:pt x="557149" y="1114298"/>
                  </a:cubicBezTo>
                  <a:cubicBezTo>
                    <a:pt x="249428" y="1114298"/>
                    <a:pt x="0" y="864870"/>
                    <a:pt x="0" y="557149"/>
                  </a:cubicBezTo>
                  <a:close/>
                  <a:moveTo>
                    <a:pt x="278511" y="557149"/>
                  </a:moveTo>
                  <a:cubicBezTo>
                    <a:pt x="278511" y="710946"/>
                    <a:pt x="403225" y="835660"/>
                    <a:pt x="557022" y="835660"/>
                  </a:cubicBezTo>
                  <a:cubicBezTo>
                    <a:pt x="710819" y="835660"/>
                    <a:pt x="835660" y="710946"/>
                    <a:pt x="835660" y="557149"/>
                  </a:cubicBezTo>
                  <a:cubicBezTo>
                    <a:pt x="835660" y="403352"/>
                    <a:pt x="710946" y="278511"/>
                    <a:pt x="557149" y="278511"/>
                  </a:cubicBezTo>
                  <a:cubicBezTo>
                    <a:pt x="403352" y="278511"/>
                    <a:pt x="278511" y="403225"/>
                    <a:pt x="278511" y="557149"/>
                  </a:cubicBezTo>
                  <a:close/>
                </a:path>
              </a:pathLst>
            </a:custGeom>
            <a:solidFill>
              <a:srgbClr val="0159BA"/>
            </a:solidFill>
          </p:spPr>
        </p:sp>
      </p:grpSp>
      <p:sp>
        <p:nvSpPr>
          <p:cNvPr id="10" name="TextBox 10"/>
          <p:cNvSpPr txBox="1"/>
          <p:nvPr/>
        </p:nvSpPr>
        <p:spPr>
          <a:xfrm>
            <a:off x="2102931" y="4853519"/>
            <a:ext cx="10787204" cy="1381059"/>
          </a:xfrm>
          <a:prstGeom prst="rect">
            <a:avLst/>
          </a:prstGeom>
        </p:spPr>
        <p:txBody>
          <a:bodyPr lIns="0" tIns="0" rIns="0" bIns="0" rtlCol="0" anchor="t">
            <a:spAutoFit/>
          </a:bodyPr>
          <a:lstStyle/>
          <a:p>
            <a:pPr algn="l">
              <a:lnSpc>
                <a:spcPts val="10800"/>
              </a:lnSpc>
            </a:pPr>
            <a:r>
              <a:rPr lang="zh-CN" altLang="en-US" sz="9000">
                <a:solidFill>
                  <a:srgbClr val="FFFFFF"/>
                </a:solidFill>
                <a:ea typeface="HarmonyOS Sans SC Black" panose="00000A00000000000000" pitchFamily="2" charset="-122"/>
              </a:rPr>
              <a:t>发展前景</a:t>
            </a:r>
            <a:endParaRPr lang="en-US" sz="9000">
              <a:solidFill>
                <a:srgbClr val="FFFFFF"/>
              </a:solidFill>
              <a:ea typeface="HarmonyOS Sans SC Black" panose="00000A00000000000000" pitchFamily="2" charset="-122"/>
            </a:endParaRPr>
          </a:p>
        </p:txBody>
      </p:sp>
      <p:sp>
        <p:nvSpPr>
          <p:cNvPr id="11" name="TextBox 11"/>
          <p:cNvSpPr txBox="1"/>
          <p:nvPr/>
        </p:nvSpPr>
        <p:spPr>
          <a:xfrm>
            <a:off x="2191944" y="4273805"/>
            <a:ext cx="4430238" cy="551433"/>
          </a:xfrm>
          <a:prstGeom prst="rect">
            <a:avLst/>
          </a:prstGeom>
        </p:spPr>
        <p:txBody>
          <a:bodyPr lIns="0" tIns="0" rIns="0" bIns="0" rtlCol="0" anchor="t">
            <a:spAutoFit/>
          </a:bodyPr>
          <a:lstStyle/>
          <a:p>
            <a:pPr algn="l">
              <a:lnSpc>
                <a:spcPts val="4320"/>
              </a:lnSpc>
            </a:pPr>
            <a:r>
              <a:rPr lang="en-US" sz="3600">
                <a:solidFill>
                  <a:srgbClr val="FFFFFF"/>
                </a:solidFill>
                <a:latin typeface="Montserrat Ultra-Bold"/>
              </a:rPr>
              <a:t>PART SIX</a:t>
            </a:r>
          </a:p>
        </p:txBody>
      </p:sp>
      <p:sp>
        <p:nvSpPr>
          <p:cNvPr id="12" name="Freeform 12"/>
          <p:cNvSpPr/>
          <p:nvPr/>
        </p:nvSpPr>
        <p:spPr>
          <a:xfrm>
            <a:off x="17007777" y="4236075"/>
            <a:ext cx="1280223" cy="1705314"/>
          </a:xfrm>
          <a:custGeom>
            <a:avLst/>
            <a:gdLst/>
            <a:ahLst/>
            <a:cxnLst/>
            <a:rect l="l" t="t" r="r" b="b"/>
            <a:pathLst>
              <a:path w="1280223" h="1705314">
                <a:moveTo>
                  <a:pt x="0" y="0"/>
                </a:moveTo>
                <a:lnTo>
                  <a:pt x="1280223" y="0"/>
                </a:lnTo>
                <a:lnTo>
                  <a:pt x="1280223" y="1705314"/>
                </a:lnTo>
                <a:lnTo>
                  <a:pt x="0" y="1705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7507992" y="4908459"/>
            <a:ext cx="221844" cy="360547"/>
          </a:xfrm>
          <a:custGeom>
            <a:avLst/>
            <a:gdLst/>
            <a:ahLst/>
            <a:cxnLst/>
            <a:rect l="l" t="t" r="r" b="b"/>
            <a:pathLst>
              <a:path w="221844" h="360547">
                <a:moveTo>
                  <a:pt x="0" y="0"/>
                </a:moveTo>
                <a:lnTo>
                  <a:pt x="221844" y="0"/>
                </a:lnTo>
                <a:lnTo>
                  <a:pt x="221844" y="360547"/>
                </a:lnTo>
                <a:lnTo>
                  <a:pt x="0" y="3605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7567798" y="5042949"/>
            <a:ext cx="320476" cy="91564"/>
            <a:chOff x="0" y="0"/>
            <a:chExt cx="427302" cy="122086"/>
          </a:xfrm>
        </p:grpSpPr>
        <p:sp>
          <p:nvSpPr>
            <p:cNvPr id="15" name="Freeform 15"/>
            <p:cNvSpPr/>
            <p:nvPr/>
          </p:nvSpPr>
          <p:spPr>
            <a:xfrm>
              <a:off x="0" y="0"/>
              <a:ext cx="427355" cy="122174"/>
            </a:xfrm>
            <a:custGeom>
              <a:avLst/>
              <a:gdLst/>
              <a:ahLst/>
              <a:cxnLst/>
              <a:rect l="l" t="t" r="r" b="b"/>
              <a:pathLst>
                <a:path w="427355" h="122174">
                  <a:moveTo>
                    <a:pt x="0" y="61087"/>
                  </a:moveTo>
                  <a:cubicBezTo>
                    <a:pt x="0" y="27305"/>
                    <a:pt x="27305" y="0"/>
                    <a:pt x="61087" y="0"/>
                  </a:cubicBezTo>
                  <a:lnTo>
                    <a:pt x="366268" y="0"/>
                  </a:lnTo>
                  <a:cubicBezTo>
                    <a:pt x="399923" y="0"/>
                    <a:pt x="427355" y="27305"/>
                    <a:pt x="427355" y="61087"/>
                  </a:cubicBezTo>
                  <a:cubicBezTo>
                    <a:pt x="427355" y="94869"/>
                    <a:pt x="400050" y="122174"/>
                    <a:pt x="366268" y="122174"/>
                  </a:cubicBezTo>
                  <a:lnTo>
                    <a:pt x="61087" y="122174"/>
                  </a:lnTo>
                  <a:cubicBezTo>
                    <a:pt x="27305" y="122047"/>
                    <a:pt x="0" y="94742"/>
                    <a:pt x="0" y="61087"/>
                  </a:cubicBezTo>
                  <a:close/>
                </a:path>
              </a:pathLst>
            </a:custGeom>
            <a:solidFill>
              <a:srgbClr val="0159BA"/>
            </a:solidFill>
          </p:spPr>
        </p:sp>
      </p:grpSp>
      <p:grpSp>
        <p:nvGrpSpPr>
          <p:cNvPr id="16" name="Group 16"/>
          <p:cNvGrpSpPr/>
          <p:nvPr/>
        </p:nvGrpSpPr>
        <p:grpSpPr>
          <a:xfrm>
            <a:off x="17931840" y="5034422"/>
            <a:ext cx="108620" cy="108619"/>
            <a:chOff x="0" y="0"/>
            <a:chExt cx="144826" cy="144826"/>
          </a:xfrm>
        </p:grpSpPr>
        <p:sp>
          <p:nvSpPr>
            <p:cNvPr id="17" name="Freeform 17"/>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18" name="Group 18"/>
          <p:cNvGrpSpPr/>
          <p:nvPr/>
        </p:nvGrpSpPr>
        <p:grpSpPr>
          <a:xfrm>
            <a:off x="18100094" y="5034422"/>
            <a:ext cx="108620" cy="108619"/>
            <a:chOff x="0" y="0"/>
            <a:chExt cx="144826" cy="144826"/>
          </a:xfrm>
        </p:grpSpPr>
        <p:sp>
          <p:nvSpPr>
            <p:cNvPr id="19" name="Freeform 19"/>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22" name="Group 22"/>
          <p:cNvGrpSpPr/>
          <p:nvPr/>
        </p:nvGrpSpPr>
        <p:grpSpPr>
          <a:xfrm>
            <a:off x="17206982" y="979716"/>
            <a:ext cx="509451" cy="509451"/>
            <a:chOff x="0" y="0"/>
            <a:chExt cx="679268" cy="679268"/>
          </a:xfrm>
        </p:grpSpPr>
        <p:sp>
          <p:nvSpPr>
            <p:cNvPr id="23" name="Freeform 23"/>
            <p:cNvSpPr/>
            <p:nvPr/>
          </p:nvSpPr>
          <p:spPr>
            <a:xfrm>
              <a:off x="0" y="0"/>
              <a:ext cx="679323" cy="679323"/>
            </a:xfrm>
            <a:custGeom>
              <a:avLst/>
              <a:gdLst/>
              <a:ahLst/>
              <a:cxnLst/>
              <a:rect l="l" t="t" r="r" b="b"/>
              <a:pathLst>
                <a:path w="679323" h="679323">
                  <a:moveTo>
                    <a:pt x="0" y="339598"/>
                  </a:moveTo>
                  <a:cubicBezTo>
                    <a:pt x="0" y="152019"/>
                    <a:pt x="152019" y="0"/>
                    <a:pt x="339598" y="0"/>
                  </a:cubicBezTo>
                  <a:cubicBezTo>
                    <a:pt x="527177" y="0"/>
                    <a:pt x="679323" y="152019"/>
                    <a:pt x="679323" y="339598"/>
                  </a:cubicBezTo>
                  <a:cubicBezTo>
                    <a:pt x="679323" y="527177"/>
                    <a:pt x="527177" y="679323"/>
                    <a:pt x="339598" y="679323"/>
                  </a:cubicBezTo>
                  <a:cubicBezTo>
                    <a:pt x="152019" y="679323"/>
                    <a:pt x="0" y="527177"/>
                    <a:pt x="0" y="339598"/>
                  </a:cubicBezTo>
                  <a:close/>
                </a:path>
              </a:pathLst>
            </a:custGeom>
            <a:solidFill>
              <a:srgbClr val="0159BA"/>
            </a:solidFill>
          </p:spPr>
        </p:sp>
      </p:grpSp>
      <p:sp>
        <p:nvSpPr>
          <p:cNvPr id="25" name="TextBox 25"/>
          <p:cNvSpPr txBox="1"/>
          <p:nvPr/>
        </p:nvSpPr>
        <p:spPr>
          <a:xfrm>
            <a:off x="2178108" y="6629286"/>
            <a:ext cx="6661092" cy="1044004"/>
          </a:xfrm>
          <a:prstGeom prst="rect">
            <a:avLst/>
          </a:prstGeom>
        </p:spPr>
        <p:txBody>
          <a:bodyPr wrap="square" lIns="0" tIns="0" rIns="0" bIns="0" rtlCol="0" anchor="t">
            <a:spAutoFit/>
          </a:bodyPr>
          <a:lstStyle/>
          <a:p>
            <a:pPr algn="just">
              <a:lnSpc>
                <a:spcPts val="2808"/>
              </a:lnSpc>
            </a:pPr>
            <a:r>
              <a:rPr lang="zh-CN" altLang="en-US" sz="1800">
                <a:solidFill>
                  <a:srgbClr val="FFFFFF"/>
                </a:solidFill>
                <a:latin typeface="HarmonyOS Sans SC Light" panose="00000400000000000000" pitchFamily="2" charset="-122"/>
                <a:ea typeface="HarmonyOS Sans SC Light" panose="00000400000000000000" pitchFamily="2" charset="-122"/>
              </a:rPr>
              <a:t>北斗发展的脚步不会停歇，将继续秉承“中国的北斗、世界的北斗、一流的北斗”的发展理念，不断推动北斗系统升级发展，为服务人类社会发展、构建人类命运共同体，做出新的更大贡献。</a:t>
            </a:r>
            <a:endParaRPr lang="en-US" sz="1800">
              <a:solidFill>
                <a:srgbClr val="FFFFFF"/>
              </a:solidFill>
              <a:latin typeface="HarmonyOS Sans SC Light" panose="00000400000000000000" pitchFamily="2" charset="-122"/>
              <a:ea typeface="HarmonyOS Sans SC Light" panose="00000400000000000000" pitchFamily="2" charset="-122"/>
            </a:endParaRPr>
          </a:p>
        </p:txBody>
      </p:sp>
      <p:sp>
        <p:nvSpPr>
          <p:cNvPr id="26" name="AutoShape 26"/>
          <p:cNvSpPr/>
          <p:nvPr/>
        </p:nvSpPr>
        <p:spPr>
          <a:xfrm rot="10795210">
            <a:off x="2198209" y="6392728"/>
            <a:ext cx="6836257" cy="0"/>
          </a:xfrm>
          <a:prstGeom prst="line">
            <a:avLst/>
          </a:prstGeom>
          <a:ln w="9525" cap="rnd">
            <a:solidFill>
              <a:srgbClr val="FFFFFF"/>
            </a:solidFill>
            <a:prstDash val="solid"/>
            <a:headEnd type="none" w="sm" len="sm"/>
            <a:tailEnd type="none" w="sm" len="sm"/>
          </a:ln>
        </p:spPr>
      </p:sp>
      <p:sp>
        <p:nvSpPr>
          <p:cNvPr id="5" name="TextBox 7">
            <a:extLst>
              <a:ext uri="{FF2B5EF4-FFF2-40B4-BE49-F238E27FC236}">
                <a16:creationId xmlns:a16="http://schemas.microsoft.com/office/drawing/2014/main" id="{5D9F4D9D-352B-3BD5-D100-24C6CE611515}"/>
              </a:ext>
            </a:extLst>
          </p:cNvPr>
          <p:cNvSpPr txBox="1"/>
          <p:nvPr/>
        </p:nvSpPr>
        <p:spPr>
          <a:xfrm>
            <a:off x="1674972" y="9009237"/>
            <a:ext cx="3780171" cy="248209"/>
          </a:xfrm>
          <a:prstGeom prst="rect">
            <a:avLst/>
          </a:prstGeom>
        </p:spPr>
        <p:txBody>
          <a:bodyPr lIns="0" tIns="0" rIns="0" bIns="0" rtlCol="0" anchor="t">
            <a:spAutoFit/>
          </a:bodyPr>
          <a:lstStyle/>
          <a:p>
            <a:pPr algn="just">
              <a:lnSpc>
                <a:spcPts val="1980"/>
              </a:lnSpc>
            </a:pPr>
            <a:r>
              <a:rPr lang="en-US" sz="1650">
                <a:solidFill>
                  <a:srgbClr val="ADB9CA"/>
                </a:solidFill>
                <a:latin typeface="Montserrat"/>
              </a:rPr>
              <a:t>www.beidou.gov.cn</a:t>
            </a:r>
          </a:p>
        </p:txBody>
      </p:sp>
      <p:sp>
        <p:nvSpPr>
          <p:cNvPr id="6" name="TextBox 22">
            <a:extLst>
              <a:ext uri="{FF2B5EF4-FFF2-40B4-BE49-F238E27FC236}">
                <a16:creationId xmlns:a16="http://schemas.microsoft.com/office/drawing/2014/main" id="{B8549E39-7BC3-7653-542A-D80979B81DBB}"/>
              </a:ext>
            </a:extLst>
          </p:cNvPr>
          <p:cNvSpPr txBox="1"/>
          <p:nvPr/>
        </p:nvSpPr>
        <p:spPr>
          <a:xfrm>
            <a:off x="14482422" y="1102994"/>
            <a:ext cx="3162967" cy="272510"/>
          </a:xfrm>
          <a:prstGeom prst="rect">
            <a:avLst/>
          </a:prstGeom>
        </p:spPr>
        <p:txBody>
          <a:bodyPr lIns="0" tIns="0" rIns="0" bIns="0" rtlCol="0" anchor="t">
            <a:spAutoFit/>
          </a:bodyPr>
          <a:lstStyle/>
          <a:p>
            <a:pPr algn="l">
              <a:lnSpc>
                <a:spcPts val="2160"/>
              </a:lnSpc>
            </a:pPr>
            <a:r>
              <a:rPr lang="zh-CN" altLang="en-US" sz="1800">
                <a:solidFill>
                  <a:srgbClr val="8497B0"/>
                </a:solidFill>
                <a:latin typeface="HarmonyOS Sans SC Medium" panose="00000600000000000000" pitchFamily="2" charset="-122"/>
                <a:ea typeface="HarmonyOS Sans SC Medium" panose="00000600000000000000" pitchFamily="2" charset="-122"/>
              </a:rPr>
              <a:t>计算机网络课程报告</a:t>
            </a:r>
            <a:endParaRPr lang="en-US" sz="1800">
              <a:solidFill>
                <a:srgbClr val="8497B0"/>
              </a:solidFill>
              <a:latin typeface="HarmonyOS Sans SC Medium" panose="00000600000000000000" pitchFamily="2" charset="-122"/>
              <a:ea typeface="HarmonyOS Sans SC Medium" panose="00000600000000000000" pitchFamily="2" charset="-122"/>
            </a:endParaRPr>
          </a:p>
        </p:txBody>
      </p:sp>
      <p:pic>
        <p:nvPicPr>
          <p:cNvPr id="29" name="Picture 4">
            <a:extLst>
              <a:ext uri="{FF2B5EF4-FFF2-40B4-BE49-F238E27FC236}">
                <a16:creationId xmlns:a16="http://schemas.microsoft.com/office/drawing/2014/main" id="{D4E69CA9-1C6C-5EF3-5243-C6725DA644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8772" y="852616"/>
            <a:ext cx="835724" cy="8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116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grpSp>
        <p:nvGrpSpPr>
          <p:cNvPr id="2" name="Group 2"/>
          <p:cNvGrpSpPr/>
          <p:nvPr/>
        </p:nvGrpSpPr>
        <p:grpSpPr>
          <a:xfrm>
            <a:off x="972822" y="804768"/>
            <a:ext cx="16405791" cy="8661327"/>
            <a:chOff x="0" y="0"/>
            <a:chExt cx="21874388" cy="11548436"/>
          </a:xfrm>
        </p:grpSpPr>
        <p:sp>
          <p:nvSpPr>
            <p:cNvPr id="3" name="Freeform 3"/>
            <p:cNvSpPr/>
            <p:nvPr/>
          </p:nvSpPr>
          <p:spPr>
            <a:xfrm>
              <a:off x="0" y="0"/>
              <a:ext cx="21874353" cy="11548491"/>
            </a:xfrm>
            <a:custGeom>
              <a:avLst/>
              <a:gdLst/>
              <a:ahLst/>
              <a:cxnLst/>
              <a:rect l="l" t="t" r="r" b="b"/>
              <a:pathLst>
                <a:path w="21874353" h="11548491">
                  <a:moveTo>
                    <a:pt x="0" y="513969"/>
                  </a:moveTo>
                  <a:cubicBezTo>
                    <a:pt x="0" y="230124"/>
                    <a:pt x="230124" y="0"/>
                    <a:pt x="513969" y="0"/>
                  </a:cubicBezTo>
                  <a:lnTo>
                    <a:pt x="21360385" y="0"/>
                  </a:lnTo>
                  <a:cubicBezTo>
                    <a:pt x="21644229" y="0"/>
                    <a:pt x="21874353" y="230124"/>
                    <a:pt x="21874353" y="513969"/>
                  </a:cubicBezTo>
                  <a:lnTo>
                    <a:pt x="21874353" y="11034395"/>
                  </a:lnTo>
                  <a:cubicBezTo>
                    <a:pt x="21874353" y="11318239"/>
                    <a:pt x="21644229" y="11548364"/>
                    <a:pt x="21360385" y="11548364"/>
                  </a:cubicBezTo>
                  <a:lnTo>
                    <a:pt x="513969" y="11548364"/>
                  </a:lnTo>
                  <a:cubicBezTo>
                    <a:pt x="230124" y="11548491"/>
                    <a:pt x="0" y="11318240"/>
                    <a:pt x="0" y="11034395"/>
                  </a:cubicBezTo>
                  <a:close/>
                </a:path>
              </a:pathLst>
            </a:cu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p>
      </p:grpSp>
      <p:grpSp>
        <p:nvGrpSpPr>
          <p:cNvPr id="4" name="Group 4"/>
          <p:cNvGrpSpPr/>
          <p:nvPr/>
        </p:nvGrpSpPr>
        <p:grpSpPr>
          <a:xfrm>
            <a:off x="972822" y="804768"/>
            <a:ext cx="16405791" cy="8661327"/>
            <a:chOff x="0" y="0"/>
            <a:chExt cx="21874388" cy="11548436"/>
          </a:xfrm>
        </p:grpSpPr>
        <p:sp>
          <p:nvSpPr>
            <p:cNvPr id="5" name="Freeform 5"/>
            <p:cNvSpPr/>
            <p:nvPr/>
          </p:nvSpPr>
          <p:spPr>
            <a:xfrm>
              <a:off x="0" y="0"/>
              <a:ext cx="21874353" cy="11548491"/>
            </a:xfrm>
            <a:custGeom>
              <a:avLst/>
              <a:gdLst/>
              <a:ahLst/>
              <a:cxnLst/>
              <a:rect l="l" t="t" r="r" b="b"/>
              <a:pathLst>
                <a:path w="21874353" h="11548491">
                  <a:moveTo>
                    <a:pt x="0" y="513969"/>
                  </a:moveTo>
                  <a:cubicBezTo>
                    <a:pt x="0" y="230124"/>
                    <a:pt x="230124" y="0"/>
                    <a:pt x="513969" y="0"/>
                  </a:cubicBezTo>
                  <a:lnTo>
                    <a:pt x="21360385" y="0"/>
                  </a:lnTo>
                  <a:cubicBezTo>
                    <a:pt x="21644229" y="0"/>
                    <a:pt x="21874353" y="230124"/>
                    <a:pt x="21874353" y="513969"/>
                  </a:cubicBezTo>
                  <a:lnTo>
                    <a:pt x="21874353" y="11034395"/>
                  </a:lnTo>
                  <a:cubicBezTo>
                    <a:pt x="21874353" y="11318239"/>
                    <a:pt x="21644229" y="11548364"/>
                    <a:pt x="21360385" y="11548364"/>
                  </a:cubicBezTo>
                  <a:lnTo>
                    <a:pt x="513969" y="11548364"/>
                  </a:lnTo>
                  <a:cubicBezTo>
                    <a:pt x="230124" y="11548491"/>
                    <a:pt x="0" y="11318240"/>
                    <a:pt x="0" y="11034395"/>
                  </a:cubicBezTo>
                  <a:close/>
                </a:path>
              </a:pathLst>
            </a:custGeom>
            <a:gradFill rotWithShape="1">
              <a:gsLst>
                <a:gs pos="0">
                  <a:srgbClr val="0159BA">
                    <a:alpha val="100000"/>
                  </a:srgbClr>
                </a:gs>
                <a:gs pos="100000">
                  <a:srgbClr val="0159BA">
                    <a:alpha val="0"/>
                  </a:srgbClr>
                </a:gs>
              </a:gsLst>
              <a:lin ang="0"/>
            </a:gradFill>
          </p:spPr>
          <p:txBody>
            <a:bodyPr/>
            <a:lstStyle/>
            <a:p>
              <a:endParaRPr lang="zh-CN" altLang="en-US"/>
            </a:p>
          </p:txBody>
        </p:sp>
      </p:grpSp>
      <p:sp>
        <p:nvSpPr>
          <p:cNvPr id="6" name="Freeform 6"/>
          <p:cNvSpPr/>
          <p:nvPr/>
        </p:nvSpPr>
        <p:spPr>
          <a:xfrm>
            <a:off x="1129786" y="8931114"/>
            <a:ext cx="373856" cy="373856"/>
          </a:xfrm>
          <a:custGeom>
            <a:avLst/>
            <a:gdLst/>
            <a:ahLst/>
            <a:cxnLst/>
            <a:rect l="l" t="t" r="r" b="b"/>
            <a:pathLst>
              <a:path w="1219202" h="1219202">
                <a:moveTo>
                  <a:pt x="0" y="0"/>
                </a:moveTo>
                <a:lnTo>
                  <a:pt x="1219202" y="0"/>
                </a:lnTo>
                <a:lnTo>
                  <a:pt x="1219202" y="1219202"/>
                </a:lnTo>
                <a:lnTo>
                  <a:pt x="0" y="1219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371600" y="1569243"/>
            <a:ext cx="373857" cy="373857"/>
            <a:chOff x="0" y="0"/>
            <a:chExt cx="498476" cy="498476"/>
          </a:xfrm>
        </p:grpSpPr>
        <p:sp>
          <p:nvSpPr>
            <p:cNvPr id="8" name="Freeform 8"/>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D2DEEB"/>
            </a:solidFill>
          </p:spPr>
        </p:sp>
      </p:grpSp>
      <p:sp>
        <p:nvSpPr>
          <p:cNvPr id="15" name="AutoShape 15"/>
          <p:cNvSpPr/>
          <p:nvPr/>
        </p:nvSpPr>
        <p:spPr>
          <a:xfrm rot="10795548">
            <a:off x="1597349" y="4064508"/>
            <a:ext cx="7355837" cy="0"/>
          </a:xfrm>
          <a:prstGeom prst="line">
            <a:avLst/>
          </a:prstGeom>
          <a:ln w="9525" cap="rnd">
            <a:solidFill>
              <a:srgbClr val="FFFFFF"/>
            </a:solidFill>
            <a:prstDash val="solid"/>
            <a:headEnd type="none" w="sm" len="sm"/>
            <a:tailEnd type="none" w="sm" len="sm"/>
          </a:ln>
        </p:spPr>
      </p:sp>
      <p:grpSp>
        <p:nvGrpSpPr>
          <p:cNvPr id="16" name="Group 16"/>
          <p:cNvGrpSpPr/>
          <p:nvPr/>
        </p:nvGrpSpPr>
        <p:grpSpPr>
          <a:xfrm>
            <a:off x="10215292" y="1348792"/>
            <a:ext cx="904004" cy="904004"/>
            <a:chOff x="0" y="0"/>
            <a:chExt cx="1205338" cy="1205338"/>
          </a:xfrm>
        </p:grpSpPr>
        <p:sp>
          <p:nvSpPr>
            <p:cNvPr id="17" name="Freeform 17"/>
            <p:cNvSpPr/>
            <p:nvPr/>
          </p:nvSpPr>
          <p:spPr>
            <a:xfrm>
              <a:off x="0" y="0"/>
              <a:ext cx="1205357" cy="1205357"/>
            </a:xfrm>
            <a:custGeom>
              <a:avLst/>
              <a:gdLst/>
              <a:ahLst/>
              <a:cxnLst/>
              <a:rect l="l" t="t" r="r" b="b"/>
              <a:pathLst>
                <a:path w="1205357" h="1205357">
                  <a:moveTo>
                    <a:pt x="0" y="602615"/>
                  </a:moveTo>
                  <a:cubicBezTo>
                    <a:pt x="0" y="269875"/>
                    <a:pt x="269875" y="0"/>
                    <a:pt x="602615" y="0"/>
                  </a:cubicBezTo>
                  <a:cubicBezTo>
                    <a:pt x="935355" y="0"/>
                    <a:pt x="1205357" y="269875"/>
                    <a:pt x="1205357" y="602615"/>
                  </a:cubicBezTo>
                  <a:cubicBezTo>
                    <a:pt x="1205357" y="935355"/>
                    <a:pt x="935482" y="1205357"/>
                    <a:pt x="602615" y="1205357"/>
                  </a:cubicBezTo>
                  <a:cubicBezTo>
                    <a:pt x="269748" y="1205357"/>
                    <a:pt x="0" y="935482"/>
                    <a:pt x="0" y="602615"/>
                  </a:cubicBezTo>
                  <a:close/>
                  <a:moveTo>
                    <a:pt x="186436" y="602615"/>
                  </a:moveTo>
                  <a:cubicBezTo>
                    <a:pt x="186436" y="832485"/>
                    <a:pt x="372745" y="1018794"/>
                    <a:pt x="602615" y="1018794"/>
                  </a:cubicBezTo>
                  <a:cubicBezTo>
                    <a:pt x="832485" y="1018794"/>
                    <a:pt x="1018921" y="832612"/>
                    <a:pt x="1018921" y="602615"/>
                  </a:cubicBezTo>
                  <a:cubicBezTo>
                    <a:pt x="1018921" y="372618"/>
                    <a:pt x="832612" y="186436"/>
                    <a:pt x="602615" y="186436"/>
                  </a:cubicBezTo>
                  <a:cubicBezTo>
                    <a:pt x="372618" y="186436"/>
                    <a:pt x="186436" y="372745"/>
                    <a:pt x="186436" y="602615"/>
                  </a:cubicBezTo>
                  <a:close/>
                </a:path>
              </a:pathLst>
            </a:custGeom>
            <a:solidFill>
              <a:srgbClr val="FFFFFF"/>
            </a:solidFill>
          </p:spPr>
        </p:sp>
      </p:grpSp>
      <p:sp>
        <p:nvSpPr>
          <p:cNvPr id="18" name="Freeform 18"/>
          <p:cNvSpPr/>
          <p:nvPr/>
        </p:nvSpPr>
        <p:spPr>
          <a:xfrm>
            <a:off x="10667295" y="785623"/>
            <a:ext cx="6711318" cy="8699616"/>
          </a:xfrm>
          <a:custGeom>
            <a:avLst/>
            <a:gdLst/>
            <a:ahLst/>
            <a:cxnLst/>
            <a:rect l="l" t="t" r="r" b="b"/>
            <a:pathLst>
              <a:path w="6711318" h="8699616">
                <a:moveTo>
                  <a:pt x="0" y="0"/>
                </a:moveTo>
                <a:lnTo>
                  <a:pt x="6711318" y="0"/>
                </a:lnTo>
                <a:lnTo>
                  <a:pt x="6711318" y="8699617"/>
                </a:lnTo>
                <a:lnTo>
                  <a:pt x="0" y="86996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a:off x="11300271" y="82643"/>
            <a:ext cx="10204398" cy="10204357"/>
            <a:chOff x="0" y="0"/>
            <a:chExt cx="6350000" cy="6349975"/>
          </a:xfrm>
        </p:grpSpPr>
        <p:sp>
          <p:nvSpPr>
            <p:cNvPr id="20" name="Freeform 2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extLst>
                  <a:ext uri="{28A0092B-C50C-407E-A947-70E740481C1C}">
                    <a14:useLocalDpi xmlns:a14="http://schemas.microsoft.com/office/drawing/2010/main" val="0"/>
                  </a:ext>
                </a:extLst>
              </a:blip>
              <a:stretch>
                <a:fillRect/>
              </a:stretch>
            </a:blipFill>
          </p:spPr>
        </p:sp>
      </p:grpSp>
      <p:sp>
        <p:nvSpPr>
          <p:cNvPr id="21" name="TextBox 21"/>
          <p:cNvSpPr txBox="1"/>
          <p:nvPr/>
        </p:nvSpPr>
        <p:spPr>
          <a:xfrm>
            <a:off x="1535392" y="1678400"/>
            <a:ext cx="4340982" cy="723801"/>
          </a:xfrm>
          <a:prstGeom prst="rect">
            <a:avLst/>
          </a:prstGeom>
        </p:spPr>
        <p:txBody>
          <a:bodyPr lIns="0" tIns="0" rIns="0" bIns="0" rtlCol="0" anchor="t">
            <a:spAutoFit/>
          </a:bodyPr>
          <a:lstStyle/>
          <a:p>
            <a:pPr algn="l">
              <a:lnSpc>
                <a:spcPts val="5759"/>
              </a:lnSpc>
            </a:pPr>
            <a:r>
              <a:rPr lang="zh-CN" altLang="en-US" sz="4800">
                <a:solidFill>
                  <a:srgbClr val="FFFFFF"/>
                </a:solidFill>
                <a:latin typeface="HarmonyOS Sans SC Black" panose="00000A00000000000000" pitchFamily="2" charset="-122"/>
                <a:ea typeface="HarmonyOS Sans SC Black" panose="00000A00000000000000" pitchFamily="2" charset="-122"/>
              </a:rPr>
              <a:t>国际合作</a:t>
            </a:r>
            <a:endParaRPr lang="en-US" sz="4800">
              <a:solidFill>
                <a:srgbClr val="FFFFFF"/>
              </a:solidFill>
              <a:latin typeface="HarmonyOS Sans SC Black" panose="00000A00000000000000" pitchFamily="2" charset="-122"/>
              <a:ea typeface="HarmonyOS Sans SC Black" panose="00000A00000000000000" pitchFamily="2" charset="-122"/>
            </a:endParaRPr>
          </a:p>
        </p:txBody>
      </p:sp>
      <p:sp>
        <p:nvSpPr>
          <p:cNvPr id="22" name="TextBox 22"/>
          <p:cNvSpPr txBox="1"/>
          <p:nvPr/>
        </p:nvSpPr>
        <p:spPr>
          <a:xfrm>
            <a:off x="1603428" y="2639153"/>
            <a:ext cx="6065010" cy="684931"/>
          </a:xfrm>
          <a:prstGeom prst="rect">
            <a:avLst/>
          </a:prstGeom>
        </p:spPr>
        <p:txBody>
          <a:bodyPr lIns="0" tIns="0" rIns="0" bIns="0" rtlCol="0" anchor="t">
            <a:spAutoFit/>
          </a:bodyPr>
          <a:lstStyle/>
          <a:p>
            <a:pPr algn="just">
              <a:lnSpc>
                <a:spcPts val="2808"/>
              </a:lnSpc>
            </a:pPr>
            <a:r>
              <a:rPr lang="zh-CN" altLang="en-US" sz="1800">
                <a:solidFill>
                  <a:srgbClr val="FFFFFF"/>
                </a:solidFill>
                <a:latin typeface="HarmonyOS Sans SC Light" panose="00000400000000000000" pitchFamily="2" charset="-122"/>
                <a:ea typeface="HarmonyOS Sans SC Light" panose="00000400000000000000" pitchFamily="2" charset="-122"/>
              </a:rPr>
              <a:t>北斗系统坚持开放合作、资源共享的发展思路，积极务实开展国际交流与合作，促进全球卫星导航事业发展。 </a:t>
            </a:r>
            <a:endParaRPr lang="en-US" sz="1800">
              <a:solidFill>
                <a:srgbClr val="FFFFFF"/>
              </a:solidFill>
              <a:latin typeface="HarmonyOS Sans SC Light" panose="00000400000000000000" pitchFamily="2" charset="-122"/>
              <a:ea typeface="HarmonyOS Sans SC Light" panose="00000400000000000000" pitchFamily="2" charset="-122"/>
            </a:endParaRPr>
          </a:p>
        </p:txBody>
      </p:sp>
      <p:sp>
        <p:nvSpPr>
          <p:cNvPr id="23" name="TextBox 23"/>
          <p:cNvSpPr txBox="1"/>
          <p:nvPr/>
        </p:nvSpPr>
        <p:spPr>
          <a:xfrm>
            <a:off x="1535392" y="3552063"/>
            <a:ext cx="3118738" cy="434286"/>
          </a:xfrm>
          <a:prstGeom prst="rect">
            <a:avLst/>
          </a:prstGeom>
        </p:spPr>
        <p:txBody>
          <a:bodyPr lIns="0" tIns="0" rIns="0" bIns="0" rtlCol="0" anchor="t">
            <a:spAutoFit/>
          </a:bodyPr>
          <a:lstStyle/>
          <a:p>
            <a:pPr algn="l">
              <a:lnSpc>
                <a:spcPts val="3600"/>
              </a:lnSpc>
            </a:pPr>
            <a:r>
              <a:rPr lang="zh-CN" altLang="en-US" sz="2400">
                <a:solidFill>
                  <a:srgbClr val="FFFFFF"/>
                </a:solidFill>
                <a:latin typeface="HarmonyOS Sans SC Black" panose="00000A00000000000000" pitchFamily="2" charset="-122"/>
                <a:ea typeface="HarmonyOS Sans SC Black" panose="00000A00000000000000" pitchFamily="2" charset="-122"/>
              </a:rPr>
              <a:t>中俄合作</a:t>
            </a:r>
            <a:endParaRPr lang="en-US" sz="2400">
              <a:solidFill>
                <a:srgbClr val="FFFFFF"/>
              </a:solidFill>
              <a:latin typeface="HarmonyOS Sans SC Black" panose="00000A00000000000000" pitchFamily="2" charset="-122"/>
              <a:ea typeface="HarmonyOS Sans SC Black" panose="00000A00000000000000" pitchFamily="2" charset="-122"/>
            </a:endParaRPr>
          </a:p>
        </p:txBody>
      </p:sp>
      <p:sp>
        <p:nvSpPr>
          <p:cNvPr id="24" name="TextBox 24"/>
          <p:cNvSpPr txBox="1"/>
          <p:nvPr/>
        </p:nvSpPr>
        <p:spPr>
          <a:xfrm>
            <a:off x="1535392" y="4283911"/>
            <a:ext cx="7493040" cy="684931"/>
          </a:xfrm>
          <a:prstGeom prst="rect">
            <a:avLst/>
          </a:prstGeom>
        </p:spPr>
        <p:txBody>
          <a:bodyPr lIns="0" tIns="0" rIns="0" bIns="0" rtlCol="0" anchor="t">
            <a:spAutoFit/>
          </a:bodyPr>
          <a:lstStyle/>
          <a:p>
            <a:pPr algn="just">
              <a:lnSpc>
                <a:spcPts val="2808"/>
              </a:lnSpc>
            </a:pPr>
            <a:r>
              <a:rPr lang="zh-CN" altLang="en-US" sz="1800">
                <a:solidFill>
                  <a:srgbClr val="FFFFFF"/>
                </a:solidFill>
                <a:latin typeface="HarmonyOS Sans SC Light" panose="00000400000000000000" pitchFamily="2" charset="-122"/>
                <a:ea typeface="HarmonyOS Sans SC Light" panose="00000400000000000000" pitchFamily="2" charset="-122"/>
              </a:rPr>
              <a:t>中俄卫星导航政府间合作协定签署，推动签署北斗和格洛纳斯系统间时间互操作协议，实施中俄联合建站、跨境运输、精准农业等合作项目。</a:t>
            </a:r>
            <a:endParaRPr lang="en-US" sz="1800">
              <a:solidFill>
                <a:srgbClr val="FFFFFF"/>
              </a:solidFill>
              <a:latin typeface="HarmonyOS Sans SC Light" panose="00000400000000000000" pitchFamily="2" charset="-122"/>
              <a:ea typeface="HarmonyOS Sans SC Light" panose="00000400000000000000" pitchFamily="2" charset="-122"/>
            </a:endParaRPr>
          </a:p>
        </p:txBody>
      </p:sp>
      <p:sp>
        <p:nvSpPr>
          <p:cNvPr id="30" name="AutoShape 15">
            <a:extLst>
              <a:ext uri="{FF2B5EF4-FFF2-40B4-BE49-F238E27FC236}">
                <a16:creationId xmlns:a16="http://schemas.microsoft.com/office/drawing/2014/main" id="{12F48F40-A941-D9FD-6F6F-05431082D501}"/>
              </a:ext>
            </a:extLst>
          </p:cNvPr>
          <p:cNvSpPr/>
          <p:nvPr/>
        </p:nvSpPr>
        <p:spPr>
          <a:xfrm rot="10795548">
            <a:off x="1597348" y="5817108"/>
            <a:ext cx="7355837" cy="0"/>
          </a:xfrm>
          <a:prstGeom prst="line">
            <a:avLst/>
          </a:prstGeom>
          <a:ln w="9525" cap="rnd">
            <a:solidFill>
              <a:srgbClr val="FFFFFF"/>
            </a:solidFill>
            <a:prstDash val="solid"/>
            <a:headEnd type="none" w="sm" len="sm"/>
            <a:tailEnd type="none" w="sm" len="sm"/>
          </a:ln>
        </p:spPr>
      </p:sp>
      <p:sp>
        <p:nvSpPr>
          <p:cNvPr id="31" name="TextBox 23">
            <a:extLst>
              <a:ext uri="{FF2B5EF4-FFF2-40B4-BE49-F238E27FC236}">
                <a16:creationId xmlns:a16="http://schemas.microsoft.com/office/drawing/2014/main" id="{5FE68746-5B6E-CD14-5EC8-D8FFB839CFE1}"/>
              </a:ext>
            </a:extLst>
          </p:cNvPr>
          <p:cNvSpPr txBox="1"/>
          <p:nvPr/>
        </p:nvSpPr>
        <p:spPr>
          <a:xfrm>
            <a:off x="1535392" y="5304663"/>
            <a:ext cx="3118738" cy="434286"/>
          </a:xfrm>
          <a:prstGeom prst="rect">
            <a:avLst/>
          </a:prstGeom>
        </p:spPr>
        <p:txBody>
          <a:bodyPr lIns="0" tIns="0" rIns="0" bIns="0" rtlCol="0" anchor="t">
            <a:spAutoFit/>
          </a:bodyPr>
          <a:lstStyle/>
          <a:p>
            <a:pPr algn="l">
              <a:lnSpc>
                <a:spcPts val="3600"/>
              </a:lnSpc>
            </a:pPr>
            <a:r>
              <a:rPr lang="zh-CN" altLang="en-US" sz="2400">
                <a:solidFill>
                  <a:srgbClr val="FFFFFF"/>
                </a:solidFill>
                <a:latin typeface="HarmonyOS Sans SC Black" panose="00000A00000000000000" pitchFamily="2" charset="-122"/>
                <a:ea typeface="HarmonyOS Sans SC Black" panose="00000A00000000000000" pitchFamily="2" charset="-122"/>
              </a:rPr>
              <a:t>中美合作</a:t>
            </a:r>
            <a:endParaRPr lang="en-US" sz="2400">
              <a:solidFill>
                <a:srgbClr val="FFFFFF"/>
              </a:solidFill>
              <a:latin typeface="HarmonyOS Sans SC Black" panose="00000A00000000000000" pitchFamily="2" charset="-122"/>
              <a:ea typeface="HarmonyOS Sans SC Black" panose="00000A00000000000000" pitchFamily="2" charset="-122"/>
            </a:endParaRPr>
          </a:p>
        </p:txBody>
      </p:sp>
      <p:sp>
        <p:nvSpPr>
          <p:cNvPr id="32" name="TextBox 24">
            <a:extLst>
              <a:ext uri="{FF2B5EF4-FFF2-40B4-BE49-F238E27FC236}">
                <a16:creationId xmlns:a16="http://schemas.microsoft.com/office/drawing/2014/main" id="{79498415-DADA-7D15-FD4D-D1A247EB54E6}"/>
              </a:ext>
            </a:extLst>
          </p:cNvPr>
          <p:cNvSpPr txBox="1"/>
          <p:nvPr/>
        </p:nvSpPr>
        <p:spPr>
          <a:xfrm>
            <a:off x="1535392" y="6036511"/>
            <a:ext cx="7493040" cy="684931"/>
          </a:xfrm>
          <a:prstGeom prst="rect">
            <a:avLst/>
          </a:prstGeom>
        </p:spPr>
        <p:txBody>
          <a:bodyPr lIns="0" tIns="0" rIns="0" bIns="0" rtlCol="0" anchor="t">
            <a:spAutoFit/>
          </a:bodyPr>
          <a:lstStyle/>
          <a:p>
            <a:pPr algn="just">
              <a:lnSpc>
                <a:spcPts val="2808"/>
              </a:lnSpc>
            </a:pPr>
            <a:r>
              <a:rPr lang="zh-CN" altLang="en-US" sz="1800">
                <a:solidFill>
                  <a:srgbClr val="FFFFFF"/>
                </a:solidFill>
                <a:latin typeface="HarmonyOS Sans SC Light" panose="00000400000000000000" pitchFamily="2" charset="-122"/>
                <a:ea typeface="HarmonyOS Sans SC Light" panose="00000400000000000000" pitchFamily="2" charset="-122"/>
              </a:rPr>
              <a:t>协调完成北斗星基增强系统</a:t>
            </a:r>
            <a:r>
              <a:rPr lang="en-US" altLang="zh-CN" sz="1800">
                <a:solidFill>
                  <a:srgbClr val="FFFFFF"/>
                </a:solidFill>
                <a:latin typeface="HarmonyOS Sans SC Light" panose="00000400000000000000" pitchFamily="2" charset="-122"/>
                <a:ea typeface="HarmonyOS Sans SC Light" panose="00000400000000000000" pitchFamily="2" charset="-122"/>
              </a:rPr>
              <a:t>PRN</a:t>
            </a:r>
            <a:r>
              <a:rPr lang="zh-CN" altLang="en-US" sz="1800">
                <a:solidFill>
                  <a:srgbClr val="FFFFFF"/>
                </a:solidFill>
                <a:latin typeface="HarmonyOS Sans SC Light" panose="00000400000000000000" pitchFamily="2" charset="-122"/>
                <a:ea typeface="HarmonyOS Sans SC Light" panose="00000400000000000000" pitchFamily="2" charset="-122"/>
              </a:rPr>
              <a:t>编号十年延续申请。并就签署北斗</a:t>
            </a:r>
            <a:r>
              <a:rPr lang="en-US" altLang="zh-CN" sz="1800">
                <a:solidFill>
                  <a:srgbClr val="FFFFFF"/>
                </a:solidFill>
                <a:latin typeface="HarmonyOS Sans SC Light" panose="00000400000000000000" pitchFamily="2" charset="-122"/>
                <a:ea typeface="HarmonyOS Sans SC Light" panose="00000400000000000000" pitchFamily="2" charset="-122"/>
              </a:rPr>
              <a:t>B2a</a:t>
            </a:r>
            <a:r>
              <a:rPr lang="zh-CN" altLang="en-US" sz="1800">
                <a:solidFill>
                  <a:srgbClr val="FFFFFF"/>
                </a:solidFill>
                <a:latin typeface="HarmonyOS Sans SC Light" panose="00000400000000000000" pitchFamily="2" charset="-122"/>
                <a:ea typeface="HarmonyOS Sans SC Light" panose="00000400000000000000" pitchFamily="2" charset="-122"/>
              </a:rPr>
              <a:t>和</a:t>
            </a:r>
            <a:r>
              <a:rPr lang="en-US" altLang="zh-CN" sz="1800">
                <a:solidFill>
                  <a:srgbClr val="FFFFFF"/>
                </a:solidFill>
                <a:latin typeface="HarmonyOS Sans SC Light" panose="00000400000000000000" pitchFamily="2" charset="-122"/>
                <a:ea typeface="HarmonyOS Sans SC Light" panose="00000400000000000000" pitchFamily="2" charset="-122"/>
              </a:rPr>
              <a:t>GPS L5</a:t>
            </a:r>
            <a:r>
              <a:rPr lang="zh-CN" altLang="en-US" sz="1800">
                <a:solidFill>
                  <a:srgbClr val="FFFFFF"/>
                </a:solidFill>
                <a:latin typeface="HarmonyOS Sans SC Light" panose="00000400000000000000" pitchFamily="2" charset="-122"/>
                <a:ea typeface="HarmonyOS Sans SC Light" panose="00000400000000000000" pitchFamily="2" charset="-122"/>
              </a:rPr>
              <a:t>信号互操作联合声明达成共识。 </a:t>
            </a:r>
            <a:endParaRPr lang="en-US" sz="1800">
              <a:solidFill>
                <a:srgbClr val="FFFFFF"/>
              </a:solidFill>
              <a:latin typeface="HarmonyOS Sans SC Light" panose="00000400000000000000" pitchFamily="2" charset="-122"/>
              <a:ea typeface="HarmonyOS Sans SC Light" panose="00000400000000000000" pitchFamily="2" charset="-122"/>
            </a:endParaRPr>
          </a:p>
        </p:txBody>
      </p:sp>
      <p:sp>
        <p:nvSpPr>
          <p:cNvPr id="33" name="AutoShape 15">
            <a:extLst>
              <a:ext uri="{FF2B5EF4-FFF2-40B4-BE49-F238E27FC236}">
                <a16:creationId xmlns:a16="http://schemas.microsoft.com/office/drawing/2014/main" id="{425A5FF6-5E87-6673-7BED-3A62F7B984E6}"/>
              </a:ext>
            </a:extLst>
          </p:cNvPr>
          <p:cNvSpPr/>
          <p:nvPr/>
        </p:nvSpPr>
        <p:spPr>
          <a:xfrm rot="10795548">
            <a:off x="1597348" y="7591966"/>
            <a:ext cx="7355837" cy="0"/>
          </a:xfrm>
          <a:prstGeom prst="line">
            <a:avLst/>
          </a:prstGeom>
          <a:ln w="9525" cap="rnd">
            <a:solidFill>
              <a:srgbClr val="FFFFFF"/>
            </a:solidFill>
            <a:prstDash val="solid"/>
            <a:headEnd type="none" w="sm" len="sm"/>
            <a:tailEnd type="none" w="sm" len="sm"/>
          </a:ln>
        </p:spPr>
      </p:sp>
      <p:sp>
        <p:nvSpPr>
          <p:cNvPr id="34" name="TextBox 23">
            <a:extLst>
              <a:ext uri="{FF2B5EF4-FFF2-40B4-BE49-F238E27FC236}">
                <a16:creationId xmlns:a16="http://schemas.microsoft.com/office/drawing/2014/main" id="{83CC442F-0007-53F3-3770-05AB082657C6}"/>
              </a:ext>
            </a:extLst>
          </p:cNvPr>
          <p:cNvSpPr txBox="1"/>
          <p:nvPr/>
        </p:nvSpPr>
        <p:spPr>
          <a:xfrm>
            <a:off x="1535392" y="7079521"/>
            <a:ext cx="3118738" cy="434286"/>
          </a:xfrm>
          <a:prstGeom prst="rect">
            <a:avLst/>
          </a:prstGeom>
        </p:spPr>
        <p:txBody>
          <a:bodyPr lIns="0" tIns="0" rIns="0" bIns="0" rtlCol="0" anchor="t">
            <a:spAutoFit/>
          </a:bodyPr>
          <a:lstStyle/>
          <a:p>
            <a:pPr algn="l">
              <a:lnSpc>
                <a:spcPts val="3600"/>
              </a:lnSpc>
            </a:pPr>
            <a:r>
              <a:rPr lang="zh-CN" altLang="en-US" sz="2400">
                <a:solidFill>
                  <a:srgbClr val="FFFFFF"/>
                </a:solidFill>
                <a:latin typeface="HarmonyOS Sans SC Black" panose="00000A00000000000000" pitchFamily="2" charset="-122"/>
                <a:ea typeface="HarmonyOS Sans SC Black" panose="00000A00000000000000" pitchFamily="2" charset="-122"/>
              </a:rPr>
              <a:t>多边合作</a:t>
            </a:r>
            <a:endParaRPr lang="en-US" sz="2400">
              <a:solidFill>
                <a:srgbClr val="FFFFFF"/>
              </a:solidFill>
              <a:latin typeface="HarmonyOS Sans SC Black" panose="00000A00000000000000" pitchFamily="2" charset="-122"/>
              <a:ea typeface="HarmonyOS Sans SC Black" panose="00000A00000000000000" pitchFamily="2" charset="-122"/>
            </a:endParaRPr>
          </a:p>
        </p:txBody>
      </p:sp>
      <p:sp>
        <p:nvSpPr>
          <p:cNvPr id="35" name="TextBox 24">
            <a:extLst>
              <a:ext uri="{FF2B5EF4-FFF2-40B4-BE49-F238E27FC236}">
                <a16:creationId xmlns:a16="http://schemas.microsoft.com/office/drawing/2014/main" id="{04FF9572-11B6-58A9-1073-2E8093401D86}"/>
              </a:ext>
            </a:extLst>
          </p:cNvPr>
          <p:cNvSpPr txBox="1"/>
          <p:nvPr/>
        </p:nvSpPr>
        <p:spPr>
          <a:xfrm>
            <a:off x="1535392" y="7811369"/>
            <a:ext cx="7493040" cy="1044004"/>
          </a:xfrm>
          <a:prstGeom prst="rect">
            <a:avLst/>
          </a:prstGeom>
        </p:spPr>
        <p:txBody>
          <a:bodyPr lIns="0" tIns="0" rIns="0" bIns="0" rtlCol="0" anchor="t">
            <a:spAutoFit/>
          </a:bodyPr>
          <a:lstStyle/>
          <a:p>
            <a:pPr algn="just">
              <a:lnSpc>
                <a:spcPts val="2808"/>
              </a:lnSpc>
            </a:pPr>
            <a:r>
              <a:rPr lang="zh-CN" altLang="en-US" sz="1800">
                <a:solidFill>
                  <a:srgbClr val="FFFFFF"/>
                </a:solidFill>
                <a:latin typeface="HarmonyOS Sans SC Light" panose="00000400000000000000" pitchFamily="2" charset="-122"/>
                <a:ea typeface="HarmonyOS Sans SC Light" panose="00000400000000000000" pitchFamily="2" charset="-122"/>
              </a:rPr>
              <a:t>积极参加联合国等国际组织和相关多边机制框架下的国际活动，在卫星导航法治建设、</a:t>
            </a:r>
            <a:r>
              <a:rPr lang="en-US" altLang="zh-CN" sz="1800">
                <a:solidFill>
                  <a:srgbClr val="FFFFFF"/>
                </a:solidFill>
                <a:latin typeface="HarmonyOS Sans SC Light" panose="00000400000000000000" pitchFamily="2" charset="-122"/>
                <a:ea typeface="HarmonyOS Sans SC Light" panose="00000400000000000000" pitchFamily="2" charset="-122"/>
              </a:rPr>
              <a:t>GNSS</a:t>
            </a:r>
            <a:r>
              <a:rPr lang="zh-CN" altLang="en-US" sz="1800">
                <a:solidFill>
                  <a:srgbClr val="FFFFFF"/>
                </a:solidFill>
                <a:latin typeface="HarmonyOS Sans SC Light" panose="00000400000000000000" pitchFamily="2" charset="-122"/>
                <a:ea typeface="HarmonyOS Sans SC Light" panose="00000400000000000000" pitchFamily="2" charset="-122"/>
              </a:rPr>
              <a:t>时差监测方法、低轨导航增强等领域提出中国方案，积极为世界卫星导航事业发展贡献中国智慧。 </a:t>
            </a:r>
            <a:endParaRPr lang="en-US" sz="1800">
              <a:solidFill>
                <a:srgbClr val="FFFFFF"/>
              </a:solidFill>
              <a:latin typeface="HarmonyOS Sans SC Light" panose="00000400000000000000" pitchFamily="2" charset="-122"/>
              <a:ea typeface="HarmonyOS Sans SC Light" panose="00000400000000000000"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30946" cy="10287000"/>
          </a:xfrm>
          <a:custGeom>
            <a:avLst/>
            <a:gdLst/>
            <a:ahLst/>
            <a:cxnLst/>
            <a:rect l="l" t="t" r="r" b="b"/>
            <a:pathLst>
              <a:path w="9730946" h="10287000">
                <a:moveTo>
                  <a:pt x="0" y="0"/>
                </a:moveTo>
                <a:lnTo>
                  <a:pt x="9730946" y="0"/>
                </a:lnTo>
                <a:lnTo>
                  <a:pt x="973094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7" name="Group 5">
            <a:extLst>
              <a:ext uri="{FF2B5EF4-FFF2-40B4-BE49-F238E27FC236}">
                <a16:creationId xmlns:a16="http://schemas.microsoft.com/office/drawing/2014/main" id="{6A0D8A2B-0F13-EDB2-3391-F06B1A8AB0F4}"/>
              </a:ext>
            </a:extLst>
          </p:cNvPr>
          <p:cNvGrpSpPr/>
          <p:nvPr/>
        </p:nvGrpSpPr>
        <p:grpSpPr>
          <a:xfrm>
            <a:off x="1583532" y="2020329"/>
            <a:ext cx="14692980" cy="6246305"/>
            <a:chOff x="0" y="0"/>
            <a:chExt cx="19590640" cy="8328407"/>
          </a:xfrm>
        </p:grpSpPr>
        <p:sp>
          <p:nvSpPr>
            <p:cNvPr id="28" name="Freeform 6">
              <a:extLst>
                <a:ext uri="{FF2B5EF4-FFF2-40B4-BE49-F238E27FC236}">
                  <a16:creationId xmlns:a16="http://schemas.microsoft.com/office/drawing/2014/main" id="{CB0803C5-0954-5AE7-2221-E10112EDD34F}"/>
                </a:ext>
              </a:extLst>
            </p:cNvPr>
            <p:cNvSpPr/>
            <p:nvPr/>
          </p:nvSpPr>
          <p:spPr>
            <a:xfrm>
              <a:off x="0" y="0"/>
              <a:ext cx="19590640" cy="8328407"/>
            </a:xfrm>
            <a:custGeom>
              <a:avLst/>
              <a:gdLst/>
              <a:ahLst/>
              <a:cxnLst/>
              <a:rect l="l" t="t" r="r" b="b"/>
              <a:pathLst>
                <a:path w="19590640" h="8328406">
                  <a:moveTo>
                    <a:pt x="0" y="370713"/>
                  </a:moveTo>
                  <a:cubicBezTo>
                    <a:pt x="0" y="165989"/>
                    <a:pt x="165989" y="0"/>
                    <a:pt x="370713" y="0"/>
                  </a:cubicBezTo>
                  <a:lnTo>
                    <a:pt x="19219926" y="0"/>
                  </a:lnTo>
                  <a:cubicBezTo>
                    <a:pt x="19424650" y="0"/>
                    <a:pt x="19590640" y="165989"/>
                    <a:pt x="19590640" y="370713"/>
                  </a:cubicBezTo>
                  <a:lnTo>
                    <a:pt x="19590640" y="7957693"/>
                  </a:lnTo>
                  <a:cubicBezTo>
                    <a:pt x="19590640" y="8162417"/>
                    <a:pt x="19424650" y="8328406"/>
                    <a:pt x="19219926" y="8328406"/>
                  </a:cubicBezTo>
                  <a:lnTo>
                    <a:pt x="370713" y="8328406"/>
                  </a:lnTo>
                  <a:cubicBezTo>
                    <a:pt x="165989" y="8328406"/>
                    <a:pt x="0" y="8162544"/>
                    <a:pt x="0" y="7957693"/>
                  </a:cubicBezTo>
                  <a:close/>
                </a:path>
              </a:pathLst>
            </a:custGeom>
            <a:blipFill>
              <a:blip r:embed="rId4">
                <a:extLst>
                  <a:ext uri="{28A0092B-C50C-407E-A947-70E740481C1C}">
                    <a14:useLocalDpi xmlns:a14="http://schemas.microsoft.com/office/drawing/2010/main" val="0"/>
                  </a:ext>
                </a:extLst>
              </a:blip>
              <a:stretch>
                <a:fillRect/>
              </a:stretch>
            </a:blipFill>
          </p:spPr>
        </p:sp>
      </p:grpSp>
      <p:grpSp>
        <p:nvGrpSpPr>
          <p:cNvPr id="8" name="Group 8"/>
          <p:cNvGrpSpPr/>
          <p:nvPr/>
        </p:nvGrpSpPr>
        <p:grpSpPr>
          <a:xfrm>
            <a:off x="1583532" y="2020329"/>
            <a:ext cx="14749336" cy="6246342"/>
            <a:chOff x="0" y="0"/>
            <a:chExt cx="19665782" cy="8328456"/>
          </a:xfrm>
        </p:grpSpPr>
        <p:sp>
          <p:nvSpPr>
            <p:cNvPr id="9" name="Freeform 9"/>
            <p:cNvSpPr/>
            <p:nvPr/>
          </p:nvSpPr>
          <p:spPr>
            <a:xfrm>
              <a:off x="0" y="0"/>
              <a:ext cx="19665758" cy="8328406"/>
            </a:xfrm>
            <a:custGeom>
              <a:avLst/>
              <a:gdLst/>
              <a:ahLst/>
              <a:cxnLst/>
              <a:rect l="l" t="t" r="r" b="b"/>
              <a:pathLst>
                <a:path w="19665758" h="8328406">
                  <a:moveTo>
                    <a:pt x="0" y="370713"/>
                  </a:moveTo>
                  <a:cubicBezTo>
                    <a:pt x="0" y="165989"/>
                    <a:pt x="166192" y="0"/>
                    <a:pt x="371167" y="0"/>
                  </a:cubicBezTo>
                  <a:lnTo>
                    <a:pt x="19294590" y="0"/>
                  </a:lnTo>
                  <a:cubicBezTo>
                    <a:pt x="19499565" y="0"/>
                    <a:pt x="19665758" y="165989"/>
                    <a:pt x="19665758" y="370713"/>
                  </a:cubicBezTo>
                  <a:lnTo>
                    <a:pt x="19665758" y="7957693"/>
                  </a:lnTo>
                  <a:cubicBezTo>
                    <a:pt x="19665758" y="8162417"/>
                    <a:pt x="19499565" y="8328406"/>
                    <a:pt x="19294590" y="8328406"/>
                  </a:cubicBezTo>
                  <a:lnTo>
                    <a:pt x="371167" y="8328406"/>
                  </a:lnTo>
                  <a:cubicBezTo>
                    <a:pt x="166192" y="8328406"/>
                    <a:pt x="0" y="8162544"/>
                    <a:pt x="0" y="7957693"/>
                  </a:cubicBezTo>
                  <a:close/>
                </a:path>
              </a:pathLst>
            </a:custGeom>
            <a:gradFill rotWithShape="1">
              <a:gsLst>
                <a:gs pos="0">
                  <a:srgbClr val="0159BA">
                    <a:alpha val="100000"/>
                  </a:srgbClr>
                </a:gs>
                <a:gs pos="100000">
                  <a:srgbClr val="0159BA">
                    <a:alpha val="0"/>
                  </a:srgbClr>
                </a:gs>
              </a:gsLst>
              <a:lin ang="0"/>
            </a:gradFill>
          </p:spPr>
        </p:sp>
      </p:grpSp>
      <p:grpSp>
        <p:nvGrpSpPr>
          <p:cNvPr id="3" name="Group 3"/>
          <p:cNvGrpSpPr/>
          <p:nvPr/>
        </p:nvGrpSpPr>
        <p:grpSpPr>
          <a:xfrm>
            <a:off x="537519" y="852616"/>
            <a:ext cx="835691" cy="835691"/>
            <a:chOff x="0" y="0"/>
            <a:chExt cx="1114254" cy="1114254"/>
          </a:xfrm>
        </p:grpSpPr>
        <p:sp>
          <p:nvSpPr>
            <p:cNvPr id="4" name="Freeform 4"/>
            <p:cNvSpPr/>
            <p:nvPr/>
          </p:nvSpPr>
          <p:spPr>
            <a:xfrm>
              <a:off x="0" y="0"/>
              <a:ext cx="1114298" cy="1114298"/>
            </a:xfrm>
            <a:custGeom>
              <a:avLst/>
              <a:gdLst/>
              <a:ahLst/>
              <a:cxnLst/>
              <a:rect l="l" t="t" r="r" b="b"/>
              <a:pathLst>
                <a:path w="1114298" h="1114298">
                  <a:moveTo>
                    <a:pt x="0" y="557149"/>
                  </a:moveTo>
                  <a:cubicBezTo>
                    <a:pt x="0" y="249428"/>
                    <a:pt x="249428" y="0"/>
                    <a:pt x="557149" y="0"/>
                  </a:cubicBezTo>
                  <a:cubicBezTo>
                    <a:pt x="864870" y="0"/>
                    <a:pt x="1114298" y="249428"/>
                    <a:pt x="1114298" y="557149"/>
                  </a:cubicBezTo>
                  <a:cubicBezTo>
                    <a:pt x="1114298" y="864870"/>
                    <a:pt x="864870" y="1114298"/>
                    <a:pt x="557149" y="1114298"/>
                  </a:cubicBezTo>
                  <a:cubicBezTo>
                    <a:pt x="249428" y="1114298"/>
                    <a:pt x="0" y="864870"/>
                    <a:pt x="0" y="557149"/>
                  </a:cubicBezTo>
                  <a:close/>
                  <a:moveTo>
                    <a:pt x="278511" y="557149"/>
                  </a:moveTo>
                  <a:cubicBezTo>
                    <a:pt x="278511" y="710946"/>
                    <a:pt x="403225" y="835660"/>
                    <a:pt x="557022" y="835660"/>
                  </a:cubicBezTo>
                  <a:cubicBezTo>
                    <a:pt x="710819" y="835660"/>
                    <a:pt x="835660" y="710946"/>
                    <a:pt x="835660" y="557149"/>
                  </a:cubicBezTo>
                  <a:cubicBezTo>
                    <a:pt x="835660" y="403352"/>
                    <a:pt x="710946" y="278511"/>
                    <a:pt x="557149" y="278511"/>
                  </a:cubicBezTo>
                  <a:cubicBezTo>
                    <a:pt x="403352" y="278511"/>
                    <a:pt x="278511" y="403225"/>
                    <a:pt x="278511" y="557149"/>
                  </a:cubicBezTo>
                  <a:close/>
                </a:path>
              </a:pathLst>
            </a:custGeom>
            <a:solidFill>
              <a:srgbClr val="0159BA"/>
            </a:solidFill>
          </p:spPr>
        </p:sp>
      </p:grpSp>
      <p:sp>
        <p:nvSpPr>
          <p:cNvPr id="10" name="TextBox 10"/>
          <p:cNvSpPr txBox="1"/>
          <p:nvPr/>
        </p:nvSpPr>
        <p:spPr>
          <a:xfrm>
            <a:off x="2102931" y="4853519"/>
            <a:ext cx="10787204" cy="1381059"/>
          </a:xfrm>
          <a:prstGeom prst="rect">
            <a:avLst/>
          </a:prstGeom>
        </p:spPr>
        <p:txBody>
          <a:bodyPr lIns="0" tIns="0" rIns="0" bIns="0" rtlCol="0" anchor="t">
            <a:spAutoFit/>
          </a:bodyPr>
          <a:lstStyle/>
          <a:p>
            <a:pPr algn="l">
              <a:lnSpc>
                <a:spcPts val="10800"/>
              </a:lnSpc>
            </a:pPr>
            <a:r>
              <a:rPr lang="zh-CN" altLang="en-US" sz="9000">
                <a:solidFill>
                  <a:srgbClr val="FFFFFF"/>
                </a:solidFill>
                <a:ea typeface="HarmonyOS Sans SC Black" panose="00000A00000000000000" pitchFamily="2" charset="-122"/>
              </a:rPr>
              <a:t>发展历史</a:t>
            </a:r>
            <a:endParaRPr lang="en-US" sz="9000">
              <a:solidFill>
                <a:srgbClr val="FFFFFF"/>
              </a:solidFill>
              <a:ea typeface="HarmonyOS Sans SC Black" panose="00000A00000000000000" pitchFamily="2" charset="-122"/>
            </a:endParaRPr>
          </a:p>
        </p:txBody>
      </p:sp>
      <p:sp>
        <p:nvSpPr>
          <p:cNvPr id="11" name="TextBox 11"/>
          <p:cNvSpPr txBox="1"/>
          <p:nvPr/>
        </p:nvSpPr>
        <p:spPr>
          <a:xfrm>
            <a:off x="2191944" y="4273805"/>
            <a:ext cx="4430238" cy="542892"/>
          </a:xfrm>
          <a:prstGeom prst="rect">
            <a:avLst/>
          </a:prstGeom>
        </p:spPr>
        <p:txBody>
          <a:bodyPr lIns="0" tIns="0" rIns="0" bIns="0" rtlCol="0" anchor="t">
            <a:spAutoFit/>
          </a:bodyPr>
          <a:lstStyle/>
          <a:p>
            <a:pPr algn="l">
              <a:lnSpc>
                <a:spcPts val="4320"/>
              </a:lnSpc>
            </a:pPr>
            <a:r>
              <a:rPr lang="en-US" sz="3600">
                <a:solidFill>
                  <a:srgbClr val="FFFFFF"/>
                </a:solidFill>
                <a:latin typeface="Montserrat Ultra-Bold"/>
              </a:rPr>
              <a:t>PART ONE </a:t>
            </a:r>
          </a:p>
        </p:txBody>
      </p:sp>
      <p:sp>
        <p:nvSpPr>
          <p:cNvPr id="12" name="Freeform 12"/>
          <p:cNvSpPr/>
          <p:nvPr/>
        </p:nvSpPr>
        <p:spPr>
          <a:xfrm>
            <a:off x="17007777" y="4236075"/>
            <a:ext cx="1280223" cy="1705314"/>
          </a:xfrm>
          <a:custGeom>
            <a:avLst/>
            <a:gdLst/>
            <a:ahLst/>
            <a:cxnLst/>
            <a:rect l="l" t="t" r="r" b="b"/>
            <a:pathLst>
              <a:path w="1280223" h="1705314">
                <a:moveTo>
                  <a:pt x="0" y="0"/>
                </a:moveTo>
                <a:lnTo>
                  <a:pt x="1280223" y="0"/>
                </a:lnTo>
                <a:lnTo>
                  <a:pt x="1280223" y="1705314"/>
                </a:lnTo>
                <a:lnTo>
                  <a:pt x="0" y="1705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7507992" y="4908459"/>
            <a:ext cx="221844" cy="360547"/>
          </a:xfrm>
          <a:custGeom>
            <a:avLst/>
            <a:gdLst/>
            <a:ahLst/>
            <a:cxnLst/>
            <a:rect l="l" t="t" r="r" b="b"/>
            <a:pathLst>
              <a:path w="221844" h="360547">
                <a:moveTo>
                  <a:pt x="0" y="0"/>
                </a:moveTo>
                <a:lnTo>
                  <a:pt x="221844" y="0"/>
                </a:lnTo>
                <a:lnTo>
                  <a:pt x="221844" y="360547"/>
                </a:lnTo>
                <a:lnTo>
                  <a:pt x="0" y="3605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7567798" y="5042949"/>
            <a:ext cx="320476" cy="91564"/>
            <a:chOff x="0" y="0"/>
            <a:chExt cx="427302" cy="122086"/>
          </a:xfrm>
        </p:grpSpPr>
        <p:sp>
          <p:nvSpPr>
            <p:cNvPr id="15" name="Freeform 15"/>
            <p:cNvSpPr/>
            <p:nvPr/>
          </p:nvSpPr>
          <p:spPr>
            <a:xfrm>
              <a:off x="0" y="0"/>
              <a:ext cx="427355" cy="122174"/>
            </a:xfrm>
            <a:custGeom>
              <a:avLst/>
              <a:gdLst/>
              <a:ahLst/>
              <a:cxnLst/>
              <a:rect l="l" t="t" r="r" b="b"/>
              <a:pathLst>
                <a:path w="427355" h="122174">
                  <a:moveTo>
                    <a:pt x="0" y="61087"/>
                  </a:moveTo>
                  <a:cubicBezTo>
                    <a:pt x="0" y="27305"/>
                    <a:pt x="27305" y="0"/>
                    <a:pt x="61087" y="0"/>
                  </a:cubicBezTo>
                  <a:lnTo>
                    <a:pt x="366268" y="0"/>
                  </a:lnTo>
                  <a:cubicBezTo>
                    <a:pt x="399923" y="0"/>
                    <a:pt x="427355" y="27305"/>
                    <a:pt x="427355" y="61087"/>
                  </a:cubicBezTo>
                  <a:cubicBezTo>
                    <a:pt x="427355" y="94869"/>
                    <a:pt x="400050" y="122174"/>
                    <a:pt x="366268" y="122174"/>
                  </a:cubicBezTo>
                  <a:lnTo>
                    <a:pt x="61087" y="122174"/>
                  </a:lnTo>
                  <a:cubicBezTo>
                    <a:pt x="27305" y="122047"/>
                    <a:pt x="0" y="94742"/>
                    <a:pt x="0" y="61087"/>
                  </a:cubicBezTo>
                  <a:close/>
                </a:path>
              </a:pathLst>
            </a:custGeom>
            <a:solidFill>
              <a:srgbClr val="0159BA"/>
            </a:solidFill>
          </p:spPr>
        </p:sp>
      </p:grpSp>
      <p:grpSp>
        <p:nvGrpSpPr>
          <p:cNvPr id="16" name="Group 16"/>
          <p:cNvGrpSpPr/>
          <p:nvPr/>
        </p:nvGrpSpPr>
        <p:grpSpPr>
          <a:xfrm>
            <a:off x="17931840" y="5034422"/>
            <a:ext cx="108620" cy="108619"/>
            <a:chOff x="0" y="0"/>
            <a:chExt cx="144826" cy="144826"/>
          </a:xfrm>
        </p:grpSpPr>
        <p:sp>
          <p:nvSpPr>
            <p:cNvPr id="17" name="Freeform 17"/>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18" name="Group 18"/>
          <p:cNvGrpSpPr/>
          <p:nvPr/>
        </p:nvGrpSpPr>
        <p:grpSpPr>
          <a:xfrm>
            <a:off x="18100094" y="5034422"/>
            <a:ext cx="108620" cy="108619"/>
            <a:chOff x="0" y="0"/>
            <a:chExt cx="144826" cy="144826"/>
          </a:xfrm>
        </p:grpSpPr>
        <p:sp>
          <p:nvSpPr>
            <p:cNvPr id="19" name="Freeform 19"/>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22" name="Group 22"/>
          <p:cNvGrpSpPr/>
          <p:nvPr/>
        </p:nvGrpSpPr>
        <p:grpSpPr>
          <a:xfrm>
            <a:off x="17206982" y="979716"/>
            <a:ext cx="509451" cy="509451"/>
            <a:chOff x="0" y="0"/>
            <a:chExt cx="679268" cy="679268"/>
          </a:xfrm>
        </p:grpSpPr>
        <p:sp>
          <p:nvSpPr>
            <p:cNvPr id="23" name="Freeform 23"/>
            <p:cNvSpPr/>
            <p:nvPr/>
          </p:nvSpPr>
          <p:spPr>
            <a:xfrm>
              <a:off x="0" y="0"/>
              <a:ext cx="679323" cy="679323"/>
            </a:xfrm>
            <a:custGeom>
              <a:avLst/>
              <a:gdLst/>
              <a:ahLst/>
              <a:cxnLst/>
              <a:rect l="l" t="t" r="r" b="b"/>
              <a:pathLst>
                <a:path w="679323" h="679323">
                  <a:moveTo>
                    <a:pt x="0" y="339598"/>
                  </a:moveTo>
                  <a:cubicBezTo>
                    <a:pt x="0" y="152019"/>
                    <a:pt x="152019" y="0"/>
                    <a:pt x="339598" y="0"/>
                  </a:cubicBezTo>
                  <a:cubicBezTo>
                    <a:pt x="527177" y="0"/>
                    <a:pt x="679323" y="152019"/>
                    <a:pt x="679323" y="339598"/>
                  </a:cubicBezTo>
                  <a:cubicBezTo>
                    <a:pt x="679323" y="527177"/>
                    <a:pt x="527177" y="679323"/>
                    <a:pt x="339598" y="679323"/>
                  </a:cubicBezTo>
                  <a:cubicBezTo>
                    <a:pt x="152019" y="679323"/>
                    <a:pt x="0" y="527177"/>
                    <a:pt x="0" y="339598"/>
                  </a:cubicBezTo>
                  <a:close/>
                </a:path>
              </a:pathLst>
            </a:custGeom>
            <a:solidFill>
              <a:srgbClr val="0159BA"/>
            </a:solidFill>
          </p:spPr>
        </p:sp>
      </p:grpSp>
      <p:sp>
        <p:nvSpPr>
          <p:cNvPr id="25" name="TextBox 25"/>
          <p:cNvSpPr txBox="1"/>
          <p:nvPr/>
        </p:nvSpPr>
        <p:spPr>
          <a:xfrm>
            <a:off x="2178108" y="6629286"/>
            <a:ext cx="7118292" cy="684931"/>
          </a:xfrm>
          <a:prstGeom prst="rect">
            <a:avLst/>
          </a:prstGeom>
        </p:spPr>
        <p:txBody>
          <a:bodyPr wrap="square" lIns="0" tIns="0" rIns="0" bIns="0" rtlCol="0" anchor="t">
            <a:spAutoFit/>
          </a:bodyPr>
          <a:lstStyle/>
          <a:p>
            <a:pPr algn="just">
              <a:lnSpc>
                <a:spcPts val="2808"/>
              </a:lnSpc>
            </a:pPr>
            <a:r>
              <a:rPr lang="zh-CN" altLang="en-US" sz="1800">
                <a:solidFill>
                  <a:srgbClr val="FFFFFF"/>
                </a:solidFill>
                <a:latin typeface="HarmonyOS Sans SC Light" panose="00000400000000000000" pitchFamily="2" charset="-122"/>
                <a:ea typeface="HarmonyOS Sans SC Light" panose="00000400000000000000" pitchFamily="2" charset="-122"/>
              </a:rPr>
              <a:t>从上世纪</a:t>
            </a:r>
            <a:r>
              <a:rPr lang="en-US" altLang="zh-CN" sz="1800">
                <a:solidFill>
                  <a:srgbClr val="FFFFFF"/>
                </a:solidFill>
                <a:latin typeface="HarmonyOS Sans SC Light" panose="00000400000000000000" pitchFamily="2" charset="-122"/>
                <a:ea typeface="HarmonyOS Sans SC Light" panose="00000400000000000000" pitchFamily="2" charset="-122"/>
              </a:rPr>
              <a:t>80</a:t>
            </a:r>
            <a:r>
              <a:rPr lang="zh-CN" altLang="en-US" sz="1800">
                <a:solidFill>
                  <a:srgbClr val="FFFFFF"/>
                </a:solidFill>
                <a:latin typeface="HarmonyOS Sans SC Light" panose="00000400000000000000" pitchFamily="2" charset="-122"/>
                <a:ea typeface="HarmonyOS Sans SC Light" panose="00000400000000000000" pitchFamily="2" charset="-122"/>
              </a:rPr>
              <a:t>年代提出设想，到</a:t>
            </a:r>
            <a:r>
              <a:rPr lang="en-US" altLang="zh-CN" sz="1800">
                <a:solidFill>
                  <a:srgbClr val="FFFFFF"/>
                </a:solidFill>
                <a:latin typeface="HarmonyOS Sans SC Light" panose="00000400000000000000" pitchFamily="2" charset="-122"/>
                <a:ea typeface="HarmonyOS Sans SC Light" panose="00000400000000000000" pitchFamily="2" charset="-122"/>
              </a:rPr>
              <a:t>1994</a:t>
            </a:r>
            <a:r>
              <a:rPr lang="zh-CN" altLang="en-US" sz="1800">
                <a:solidFill>
                  <a:srgbClr val="FFFFFF"/>
                </a:solidFill>
                <a:latin typeface="HarmonyOS Sans SC Light" panose="00000400000000000000" pitchFamily="2" charset="-122"/>
                <a:ea typeface="HarmonyOS Sans SC Light" panose="00000400000000000000" pitchFamily="2" charset="-122"/>
              </a:rPr>
              <a:t>年北斗一号建设正式启动，几代北斗人经过</a:t>
            </a:r>
            <a:r>
              <a:rPr lang="en-US" altLang="zh-CN" sz="1800">
                <a:solidFill>
                  <a:srgbClr val="FFFFFF"/>
                </a:solidFill>
                <a:latin typeface="HarmonyOS Sans SC Light" panose="00000400000000000000" pitchFamily="2" charset="-122"/>
                <a:ea typeface="HarmonyOS Sans SC Light" panose="00000400000000000000" pitchFamily="2" charset="-122"/>
              </a:rPr>
              <a:t>30</a:t>
            </a:r>
            <a:r>
              <a:rPr lang="zh-CN" altLang="en-US" sz="1800">
                <a:solidFill>
                  <a:srgbClr val="FFFFFF"/>
                </a:solidFill>
                <a:latin typeface="HarmonyOS Sans SC Light" panose="00000400000000000000" pitchFamily="2" charset="-122"/>
                <a:ea typeface="HarmonyOS Sans SC Light" panose="00000400000000000000" pitchFamily="2" charset="-122"/>
              </a:rPr>
              <a:t>多年的实践探索，走过了北斗系统建设“三步走”的发展历程。</a:t>
            </a:r>
            <a:endParaRPr lang="en-US" sz="1800">
              <a:solidFill>
                <a:srgbClr val="FFFFFF"/>
              </a:solidFill>
              <a:latin typeface="HarmonyOS Sans SC Light" panose="00000400000000000000" pitchFamily="2" charset="-122"/>
              <a:ea typeface="HarmonyOS Sans SC Light" panose="00000400000000000000" pitchFamily="2" charset="-122"/>
            </a:endParaRPr>
          </a:p>
        </p:txBody>
      </p:sp>
      <p:sp>
        <p:nvSpPr>
          <p:cNvPr id="26" name="AutoShape 26"/>
          <p:cNvSpPr/>
          <p:nvPr/>
        </p:nvSpPr>
        <p:spPr>
          <a:xfrm rot="10795210">
            <a:off x="2198209" y="6392728"/>
            <a:ext cx="6836257" cy="0"/>
          </a:xfrm>
          <a:prstGeom prst="line">
            <a:avLst/>
          </a:prstGeom>
          <a:ln w="9525" cap="rnd">
            <a:solidFill>
              <a:srgbClr val="FFFFFF"/>
            </a:solidFill>
            <a:prstDash val="solid"/>
            <a:headEnd type="none" w="sm" len="sm"/>
            <a:tailEnd type="none" w="sm" len="sm"/>
          </a:ln>
        </p:spPr>
      </p:sp>
      <p:sp>
        <p:nvSpPr>
          <p:cNvPr id="5" name="TextBox 7">
            <a:extLst>
              <a:ext uri="{FF2B5EF4-FFF2-40B4-BE49-F238E27FC236}">
                <a16:creationId xmlns:a16="http://schemas.microsoft.com/office/drawing/2014/main" id="{5D9F4D9D-352B-3BD5-D100-24C6CE611515}"/>
              </a:ext>
            </a:extLst>
          </p:cNvPr>
          <p:cNvSpPr txBox="1"/>
          <p:nvPr/>
        </p:nvSpPr>
        <p:spPr>
          <a:xfrm>
            <a:off x="1674972" y="9009237"/>
            <a:ext cx="3780171" cy="248209"/>
          </a:xfrm>
          <a:prstGeom prst="rect">
            <a:avLst/>
          </a:prstGeom>
        </p:spPr>
        <p:txBody>
          <a:bodyPr lIns="0" tIns="0" rIns="0" bIns="0" rtlCol="0" anchor="t">
            <a:spAutoFit/>
          </a:bodyPr>
          <a:lstStyle/>
          <a:p>
            <a:pPr algn="just">
              <a:lnSpc>
                <a:spcPts val="1980"/>
              </a:lnSpc>
            </a:pPr>
            <a:r>
              <a:rPr lang="en-US" sz="1650">
                <a:solidFill>
                  <a:srgbClr val="ADB9CA"/>
                </a:solidFill>
                <a:latin typeface="Montserrat"/>
              </a:rPr>
              <a:t>www.beidou.gov.cn</a:t>
            </a:r>
          </a:p>
        </p:txBody>
      </p:sp>
      <p:sp>
        <p:nvSpPr>
          <p:cNvPr id="6" name="TextBox 22">
            <a:extLst>
              <a:ext uri="{FF2B5EF4-FFF2-40B4-BE49-F238E27FC236}">
                <a16:creationId xmlns:a16="http://schemas.microsoft.com/office/drawing/2014/main" id="{B8549E39-7BC3-7653-542A-D80979B81DBB}"/>
              </a:ext>
            </a:extLst>
          </p:cNvPr>
          <p:cNvSpPr txBox="1"/>
          <p:nvPr/>
        </p:nvSpPr>
        <p:spPr>
          <a:xfrm>
            <a:off x="14482422" y="1102994"/>
            <a:ext cx="3162967" cy="272510"/>
          </a:xfrm>
          <a:prstGeom prst="rect">
            <a:avLst/>
          </a:prstGeom>
        </p:spPr>
        <p:txBody>
          <a:bodyPr lIns="0" tIns="0" rIns="0" bIns="0" rtlCol="0" anchor="t">
            <a:spAutoFit/>
          </a:bodyPr>
          <a:lstStyle/>
          <a:p>
            <a:pPr algn="l">
              <a:lnSpc>
                <a:spcPts val="2160"/>
              </a:lnSpc>
            </a:pPr>
            <a:r>
              <a:rPr lang="zh-CN" altLang="en-US" sz="1800">
                <a:solidFill>
                  <a:srgbClr val="8497B0"/>
                </a:solidFill>
                <a:latin typeface="HarmonyOS Sans SC Medium" panose="00000600000000000000" pitchFamily="2" charset="-122"/>
                <a:ea typeface="HarmonyOS Sans SC Medium" panose="00000600000000000000" pitchFamily="2" charset="-122"/>
              </a:rPr>
              <a:t>计算机网络课程报告</a:t>
            </a:r>
            <a:endParaRPr lang="en-US" sz="1800">
              <a:solidFill>
                <a:srgbClr val="8497B0"/>
              </a:solidFill>
              <a:latin typeface="HarmonyOS Sans SC Medium" panose="00000600000000000000" pitchFamily="2" charset="-122"/>
              <a:ea typeface="HarmonyOS Sans SC Medium" panose="00000600000000000000" pitchFamily="2" charset="-122"/>
            </a:endParaRPr>
          </a:p>
        </p:txBody>
      </p:sp>
      <p:pic>
        <p:nvPicPr>
          <p:cNvPr id="29" name="Picture 4">
            <a:extLst>
              <a:ext uri="{FF2B5EF4-FFF2-40B4-BE49-F238E27FC236}">
                <a16:creationId xmlns:a16="http://schemas.microsoft.com/office/drawing/2014/main" id="{D4E69CA9-1C6C-5EF3-5243-C6725DA644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8772" y="852616"/>
            <a:ext cx="835724" cy="835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pic>
        <p:nvPicPr>
          <p:cNvPr id="41" name="Picture 2" descr="新京报：全世界一半以上的国家已经开始使用北斗系统_凤凰网">
            <a:extLst>
              <a:ext uri="{FF2B5EF4-FFF2-40B4-BE49-F238E27FC236}">
                <a16:creationId xmlns:a16="http://schemas.microsoft.com/office/drawing/2014/main" id="{0FD60D44-1DA3-D078-8578-889200F60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74" t="24322" r="-1" b="1"/>
          <a:stretch/>
        </p:blipFill>
        <p:spPr bwMode="auto">
          <a:xfrm>
            <a:off x="0" y="0"/>
            <a:ext cx="11946315"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p:cNvGrpSpPr/>
          <p:nvPr/>
        </p:nvGrpSpPr>
        <p:grpSpPr>
          <a:xfrm>
            <a:off x="-26927" y="0"/>
            <a:ext cx="4499853" cy="10287000"/>
            <a:chOff x="0" y="0"/>
            <a:chExt cx="1185146" cy="2709333"/>
          </a:xfrm>
        </p:grpSpPr>
        <p:sp>
          <p:nvSpPr>
            <p:cNvPr id="4" name="Freeform 4"/>
            <p:cNvSpPr/>
            <p:nvPr/>
          </p:nvSpPr>
          <p:spPr>
            <a:xfrm>
              <a:off x="0" y="0"/>
              <a:ext cx="1185146" cy="2709333"/>
            </a:xfrm>
            <a:custGeom>
              <a:avLst/>
              <a:gdLst/>
              <a:ahLst/>
              <a:cxnLst/>
              <a:rect l="l" t="t" r="r" b="b"/>
              <a:pathLst>
                <a:path w="1185146" h="2709333">
                  <a:moveTo>
                    <a:pt x="0" y="0"/>
                  </a:moveTo>
                  <a:lnTo>
                    <a:pt x="1185146" y="0"/>
                  </a:lnTo>
                  <a:lnTo>
                    <a:pt x="1185146" y="2709333"/>
                  </a:lnTo>
                  <a:lnTo>
                    <a:pt x="0" y="2709333"/>
                  </a:lnTo>
                  <a:close/>
                </a:path>
              </a:pathLst>
            </a:custGeom>
            <a:gradFill rotWithShape="1">
              <a:gsLst>
                <a:gs pos="0">
                  <a:srgbClr val="0159BA">
                    <a:alpha val="100000"/>
                  </a:srgbClr>
                </a:gs>
                <a:gs pos="100000">
                  <a:srgbClr val="0159BA">
                    <a:alpha val="0"/>
                  </a:srgbClr>
                </a:gs>
              </a:gsLst>
              <a:lin ang="0"/>
            </a:gradFill>
          </p:spPr>
        </p:sp>
        <p:sp>
          <p:nvSpPr>
            <p:cNvPr id="5" name="TextBox 5"/>
            <p:cNvSpPr txBox="1"/>
            <p:nvPr/>
          </p:nvSpPr>
          <p:spPr>
            <a:xfrm>
              <a:off x="0" y="-66675"/>
              <a:ext cx="1185146" cy="2776008"/>
            </a:xfrm>
            <a:prstGeom prst="rect">
              <a:avLst/>
            </a:prstGeom>
          </p:spPr>
          <p:txBody>
            <a:bodyPr lIns="50800" tIns="50800" rIns="50800" bIns="50800" rtlCol="0" anchor="ctr"/>
            <a:lstStyle/>
            <a:p>
              <a:pPr algn="ctr">
                <a:lnSpc>
                  <a:spcPts val="2808"/>
                </a:lnSpc>
              </a:pPr>
              <a:endParaRPr/>
            </a:p>
          </p:txBody>
        </p:sp>
      </p:grpSp>
      <p:grpSp>
        <p:nvGrpSpPr>
          <p:cNvPr id="6" name="Group 6"/>
          <p:cNvGrpSpPr/>
          <p:nvPr/>
        </p:nvGrpSpPr>
        <p:grpSpPr>
          <a:xfrm>
            <a:off x="1183936" y="-1635447"/>
            <a:ext cx="13861712" cy="13557894"/>
            <a:chOff x="0" y="0"/>
            <a:chExt cx="22876424" cy="22375024"/>
          </a:xfrm>
        </p:grpSpPr>
        <p:sp>
          <p:nvSpPr>
            <p:cNvPr id="7" name="Freeform 7"/>
            <p:cNvSpPr/>
            <p:nvPr/>
          </p:nvSpPr>
          <p:spPr>
            <a:xfrm>
              <a:off x="0" y="0"/>
              <a:ext cx="22876511" cy="22375113"/>
            </a:xfrm>
            <a:custGeom>
              <a:avLst/>
              <a:gdLst/>
              <a:ahLst/>
              <a:cxnLst/>
              <a:rect l="l" t="t" r="r" b="b"/>
              <a:pathLst>
                <a:path w="22876511" h="22375113">
                  <a:moveTo>
                    <a:pt x="0" y="11187557"/>
                  </a:moveTo>
                  <a:cubicBezTo>
                    <a:pt x="0" y="5008880"/>
                    <a:pt x="5121021" y="0"/>
                    <a:pt x="11438255" y="0"/>
                  </a:cubicBezTo>
                  <a:cubicBezTo>
                    <a:pt x="17755490" y="0"/>
                    <a:pt x="22876511" y="5008880"/>
                    <a:pt x="22876511" y="11187557"/>
                  </a:cubicBezTo>
                  <a:cubicBezTo>
                    <a:pt x="22876511" y="17366233"/>
                    <a:pt x="17755490" y="22375113"/>
                    <a:pt x="11438255" y="22375113"/>
                  </a:cubicBezTo>
                  <a:cubicBezTo>
                    <a:pt x="5121021" y="22375113"/>
                    <a:pt x="0" y="17366235"/>
                    <a:pt x="0" y="11187557"/>
                  </a:cubicBezTo>
                  <a:close/>
                </a:path>
              </a:pathLst>
            </a:custGeom>
            <a:solidFill>
              <a:srgbClr val="F4F7FA"/>
            </a:solidFill>
          </p:spPr>
        </p:sp>
      </p:grpSp>
      <p:grpSp>
        <p:nvGrpSpPr>
          <p:cNvPr id="14" name="Group 14"/>
          <p:cNvGrpSpPr/>
          <p:nvPr/>
        </p:nvGrpSpPr>
        <p:grpSpPr>
          <a:xfrm>
            <a:off x="3450432" y="7092740"/>
            <a:ext cx="9808368" cy="2507896"/>
            <a:chOff x="0" y="0"/>
            <a:chExt cx="21888450" cy="3343862"/>
          </a:xfrm>
        </p:grpSpPr>
        <p:sp>
          <p:nvSpPr>
            <p:cNvPr id="15" name="Freeform 15"/>
            <p:cNvSpPr/>
            <p:nvPr/>
          </p:nvSpPr>
          <p:spPr>
            <a:xfrm>
              <a:off x="0" y="0"/>
              <a:ext cx="21888450" cy="3343910"/>
            </a:xfrm>
            <a:custGeom>
              <a:avLst/>
              <a:gdLst/>
              <a:ahLst/>
              <a:cxnLst/>
              <a:rect l="l" t="t" r="r" b="b"/>
              <a:pathLst>
                <a:path w="21888450" h="3343910">
                  <a:moveTo>
                    <a:pt x="0" y="0"/>
                  </a:moveTo>
                  <a:lnTo>
                    <a:pt x="21888450" y="0"/>
                  </a:lnTo>
                  <a:lnTo>
                    <a:pt x="21888450" y="3343910"/>
                  </a:lnTo>
                  <a:lnTo>
                    <a:pt x="0" y="3343910"/>
                  </a:lnTo>
                  <a:close/>
                </a:path>
              </a:pathLst>
            </a:custGeom>
            <a:solidFill>
              <a:srgbClr val="FFFFFF"/>
            </a:solidFill>
          </p:spPr>
          <p:txBody>
            <a:bodyPr/>
            <a:lstStyle/>
            <a:p>
              <a:endParaRPr lang="zh-CN" altLang="en-US"/>
            </a:p>
          </p:txBody>
        </p:sp>
      </p:grpSp>
      <p:sp>
        <p:nvSpPr>
          <p:cNvPr id="46" name="椭圆 45">
            <a:extLst>
              <a:ext uri="{FF2B5EF4-FFF2-40B4-BE49-F238E27FC236}">
                <a16:creationId xmlns:a16="http://schemas.microsoft.com/office/drawing/2014/main" id="{EC6F73F0-37B6-2E3F-8673-50782B986D09}"/>
              </a:ext>
            </a:extLst>
          </p:cNvPr>
          <p:cNvSpPr/>
          <p:nvPr/>
        </p:nvSpPr>
        <p:spPr>
          <a:xfrm>
            <a:off x="4605840" y="7420962"/>
            <a:ext cx="797802" cy="797268"/>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solidFill>
                <a:schemeClr val="tx1"/>
              </a:solidFill>
            </a:endParaRPr>
          </a:p>
        </p:txBody>
      </p:sp>
      <p:sp>
        <p:nvSpPr>
          <p:cNvPr id="45" name="椭圆 44">
            <a:extLst>
              <a:ext uri="{FF2B5EF4-FFF2-40B4-BE49-F238E27FC236}">
                <a16:creationId xmlns:a16="http://schemas.microsoft.com/office/drawing/2014/main" id="{CC70B759-509B-FC52-6CE6-179A3E26535B}"/>
              </a:ext>
            </a:extLst>
          </p:cNvPr>
          <p:cNvSpPr/>
          <p:nvPr/>
        </p:nvSpPr>
        <p:spPr>
          <a:xfrm>
            <a:off x="11267363" y="7434406"/>
            <a:ext cx="797802" cy="797268"/>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solidFill>
                <a:schemeClr val="tx1"/>
              </a:solidFill>
            </a:endParaRPr>
          </a:p>
        </p:txBody>
      </p:sp>
      <p:grpSp>
        <p:nvGrpSpPr>
          <p:cNvPr id="8" name="Group 8"/>
          <p:cNvGrpSpPr/>
          <p:nvPr/>
        </p:nvGrpSpPr>
        <p:grpSpPr>
          <a:xfrm>
            <a:off x="2667510" y="1806468"/>
            <a:ext cx="373857" cy="373857"/>
            <a:chOff x="0" y="0"/>
            <a:chExt cx="498476" cy="498476"/>
          </a:xfrm>
        </p:grpSpPr>
        <p:sp>
          <p:nvSpPr>
            <p:cNvPr id="9" name="Freeform 9"/>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grpSp>
        <p:nvGrpSpPr>
          <p:cNvPr id="11" name="Group 11"/>
          <p:cNvGrpSpPr/>
          <p:nvPr/>
        </p:nvGrpSpPr>
        <p:grpSpPr>
          <a:xfrm>
            <a:off x="10517192" y="2138998"/>
            <a:ext cx="6834978" cy="4635027"/>
            <a:chOff x="0" y="0"/>
            <a:chExt cx="9113304" cy="6180036"/>
          </a:xfrm>
        </p:grpSpPr>
        <p:sp>
          <p:nvSpPr>
            <p:cNvPr id="12" name="Freeform 12"/>
            <p:cNvSpPr/>
            <p:nvPr/>
          </p:nvSpPr>
          <p:spPr>
            <a:xfrm>
              <a:off x="0" y="0"/>
              <a:ext cx="9113393" cy="6180074"/>
            </a:xfrm>
            <a:custGeom>
              <a:avLst/>
              <a:gdLst/>
              <a:ahLst/>
              <a:cxnLst/>
              <a:rect l="l" t="t" r="r" b="b"/>
              <a:pathLst>
                <a:path w="9113393" h="6180074">
                  <a:moveTo>
                    <a:pt x="0" y="369189"/>
                  </a:moveTo>
                  <a:cubicBezTo>
                    <a:pt x="0" y="165227"/>
                    <a:pt x="165227" y="0"/>
                    <a:pt x="369189" y="0"/>
                  </a:cubicBezTo>
                  <a:lnTo>
                    <a:pt x="8744204" y="0"/>
                  </a:lnTo>
                  <a:cubicBezTo>
                    <a:pt x="8948039" y="0"/>
                    <a:pt x="9113393" y="165227"/>
                    <a:pt x="9113393" y="369189"/>
                  </a:cubicBezTo>
                  <a:lnTo>
                    <a:pt x="9113393" y="5810885"/>
                  </a:lnTo>
                  <a:cubicBezTo>
                    <a:pt x="9113393" y="6014720"/>
                    <a:pt x="8948166" y="6180074"/>
                    <a:pt x="8744204" y="6180074"/>
                  </a:cubicBezTo>
                  <a:lnTo>
                    <a:pt x="369189" y="6180074"/>
                  </a:lnTo>
                  <a:cubicBezTo>
                    <a:pt x="165227" y="6180074"/>
                    <a:pt x="0" y="6014720"/>
                    <a:pt x="0" y="5810885"/>
                  </a:cubicBezTo>
                  <a:close/>
                </a:path>
              </a:pathLst>
            </a:custGeom>
            <a:blipFill>
              <a:blip r:embed="rId5">
                <a:extLst>
                  <a:ext uri="{28A0092B-C50C-407E-A947-70E740481C1C}">
                    <a14:useLocalDpi xmlns:a14="http://schemas.microsoft.com/office/drawing/2010/main" val="0"/>
                  </a:ext>
                </a:extLst>
              </a:blip>
              <a:stretch>
                <a:fillRect/>
              </a:stretch>
            </a:blipFill>
          </p:spPr>
        </p:sp>
      </p:grpSp>
      <p:sp>
        <p:nvSpPr>
          <p:cNvPr id="13" name="Freeform 13"/>
          <p:cNvSpPr/>
          <p:nvPr/>
        </p:nvSpPr>
        <p:spPr>
          <a:xfrm>
            <a:off x="16323756" y="791898"/>
            <a:ext cx="1028414" cy="1028414"/>
          </a:xfrm>
          <a:custGeom>
            <a:avLst/>
            <a:gdLst/>
            <a:ahLst/>
            <a:cxnLst/>
            <a:rect l="l" t="t" r="r" b="b"/>
            <a:pathLst>
              <a:path w="1028414" h="1028414">
                <a:moveTo>
                  <a:pt x="0" y="0"/>
                </a:moveTo>
                <a:lnTo>
                  <a:pt x="1028414" y="0"/>
                </a:lnTo>
                <a:lnTo>
                  <a:pt x="1028414" y="1028414"/>
                </a:lnTo>
                <a:lnTo>
                  <a:pt x="0" y="10284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AutoShape 18"/>
          <p:cNvSpPr/>
          <p:nvPr/>
        </p:nvSpPr>
        <p:spPr>
          <a:xfrm rot="-5383180">
            <a:off x="9029271" y="8346688"/>
            <a:ext cx="1946854" cy="0"/>
          </a:xfrm>
          <a:prstGeom prst="line">
            <a:avLst/>
          </a:prstGeom>
          <a:ln w="9525" cap="rnd">
            <a:solidFill>
              <a:srgbClr val="44546A"/>
            </a:solidFill>
            <a:prstDash val="solid"/>
            <a:headEnd type="none" w="sm" len="sm"/>
            <a:tailEnd type="none" w="sm" len="sm"/>
          </a:ln>
        </p:spPr>
      </p:sp>
      <p:sp>
        <p:nvSpPr>
          <p:cNvPr id="19" name="AutoShape 19"/>
          <p:cNvSpPr/>
          <p:nvPr/>
        </p:nvSpPr>
        <p:spPr>
          <a:xfrm rot="-5383180">
            <a:off x="5708323" y="8346688"/>
            <a:ext cx="1946854" cy="0"/>
          </a:xfrm>
          <a:prstGeom prst="line">
            <a:avLst/>
          </a:prstGeom>
          <a:ln w="9525" cap="rnd">
            <a:solidFill>
              <a:srgbClr val="44546A"/>
            </a:solidFill>
            <a:prstDash val="solid"/>
            <a:headEnd type="none" w="sm" len="sm"/>
            <a:tailEnd type="none" w="sm" len="sm"/>
          </a:ln>
        </p:spPr>
      </p:sp>
      <p:grpSp>
        <p:nvGrpSpPr>
          <p:cNvPr id="20" name="Group 20"/>
          <p:cNvGrpSpPr/>
          <p:nvPr/>
        </p:nvGrpSpPr>
        <p:grpSpPr>
          <a:xfrm>
            <a:off x="7930782" y="7420963"/>
            <a:ext cx="822884" cy="822884"/>
            <a:chOff x="0" y="0"/>
            <a:chExt cx="1097178" cy="1097178"/>
          </a:xfrm>
        </p:grpSpPr>
        <p:sp>
          <p:nvSpPr>
            <p:cNvPr id="21" name="Freeform 21"/>
            <p:cNvSpPr/>
            <p:nvPr/>
          </p:nvSpPr>
          <p:spPr>
            <a:xfrm>
              <a:off x="0" y="0"/>
              <a:ext cx="1097280" cy="1097280"/>
            </a:xfrm>
            <a:custGeom>
              <a:avLst/>
              <a:gdLst/>
              <a:ahLst/>
              <a:cxnLst/>
              <a:rect l="l" t="t" r="r" b="b"/>
              <a:pathLst>
                <a:path w="1097280" h="1097280">
                  <a:moveTo>
                    <a:pt x="0" y="548640"/>
                  </a:moveTo>
                  <a:cubicBezTo>
                    <a:pt x="0" y="245618"/>
                    <a:pt x="245618" y="0"/>
                    <a:pt x="548640" y="0"/>
                  </a:cubicBezTo>
                  <a:cubicBezTo>
                    <a:pt x="851662" y="0"/>
                    <a:pt x="1097280" y="245618"/>
                    <a:pt x="1097280" y="548640"/>
                  </a:cubicBezTo>
                  <a:cubicBezTo>
                    <a:pt x="1097280" y="851662"/>
                    <a:pt x="851662" y="1097280"/>
                    <a:pt x="548640" y="1097280"/>
                  </a:cubicBezTo>
                  <a:cubicBezTo>
                    <a:pt x="245618" y="1097280"/>
                    <a:pt x="0" y="851535"/>
                    <a:pt x="0" y="548640"/>
                  </a:cubicBezTo>
                  <a:close/>
                </a:path>
              </a:pathLst>
            </a:custGeom>
            <a:solidFill>
              <a:srgbClr val="D6DCE5"/>
            </a:solidFill>
          </p:spPr>
        </p:sp>
      </p:grpSp>
      <p:sp>
        <p:nvSpPr>
          <p:cNvPr id="27" name="Freeform 27"/>
          <p:cNvSpPr/>
          <p:nvPr/>
        </p:nvSpPr>
        <p:spPr>
          <a:xfrm>
            <a:off x="4813361" y="7618820"/>
            <a:ext cx="382899" cy="427169"/>
          </a:xfrm>
          <a:custGeom>
            <a:avLst/>
            <a:gdLst/>
            <a:ahLst/>
            <a:cxnLst/>
            <a:rect l="l" t="t" r="r" b="b"/>
            <a:pathLst>
              <a:path w="382899" h="427169">
                <a:moveTo>
                  <a:pt x="0" y="0"/>
                </a:moveTo>
                <a:lnTo>
                  <a:pt x="382899" y="0"/>
                </a:lnTo>
                <a:lnTo>
                  <a:pt x="382899" y="427169"/>
                </a:lnTo>
                <a:lnTo>
                  <a:pt x="0" y="4271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1453081" y="7618820"/>
            <a:ext cx="420179" cy="427169"/>
          </a:xfrm>
          <a:custGeom>
            <a:avLst/>
            <a:gdLst/>
            <a:ahLst/>
            <a:cxnLst/>
            <a:rect l="l" t="t" r="r" b="b"/>
            <a:pathLst>
              <a:path w="420179" h="427169">
                <a:moveTo>
                  <a:pt x="0" y="0"/>
                </a:moveTo>
                <a:lnTo>
                  <a:pt x="420179" y="0"/>
                </a:lnTo>
                <a:lnTo>
                  <a:pt x="420179" y="427169"/>
                </a:lnTo>
                <a:lnTo>
                  <a:pt x="0" y="4271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Freeform 30"/>
          <p:cNvSpPr/>
          <p:nvPr/>
        </p:nvSpPr>
        <p:spPr>
          <a:xfrm>
            <a:off x="8150349" y="7618820"/>
            <a:ext cx="401539" cy="427169"/>
          </a:xfrm>
          <a:custGeom>
            <a:avLst/>
            <a:gdLst/>
            <a:ahLst/>
            <a:cxnLst/>
            <a:rect l="l" t="t" r="r" b="b"/>
            <a:pathLst>
              <a:path w="401539" h="427169">
                <a:moveTo>
                  <a:pt x="0" y="0"/>
                </a:moveTo>
                <a:lnTo>
                  <a:pt x="401539" y="0"/>
                </a:lnTo>
                <a:lnTo>
                  <a:pt x="401539" y="427169"/>
                </a:lnTo>
                <a:lnTo>
                  <a:pt x="0" y="42716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2" name="TextBox 32"/>
          <p:cNvSpPr txBox="1"/>
          <p:nvPr/>
        </p:nvSpPr>
        <p:spPr>
          <a:xfrm>
            <a:off x="2690915" y="1871001"/>
            <a:ext cx="4340982" cy="723801"/>
          </a:xfrm>
          <a:prstGeom prst="rect">
            <a:avLst/>
          </a:prstGeom>
        </p:spPr>
        <p:txBody>
          <a:bodyPr lIns="0" tIns="0" rIns="0" bIns="0" rtlCol="0" anchor="t">
            <a:spAutoFit/>
          </a:bodyPr>
          <a:lstStyle/>
          <a:p>
            <a:pPr algn="l">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发展计划</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sp>
        <p:nvSpPr>
          <p:cNvPr id="33" name="TextBox 33"/>
          <p:cNvSpPr txBox="1"/>
          <p:nvPr/>
        </p:nvSpPr>
        <p:spPr>
          <a:xfrm>
            <a:off x="2418447" y="3086100"/>
            <a:ext cx="6179531" cy="3179075"/>
          </a:xfrm>
          <a:prstGeom prst="rect">
            <a:avLst/>
          </a:prstGeom>
        </p:spPr>
        <p:txBody>
          <a:bodyPr wrap="square" lIns="0" tIns="0" rIns="0" bIns="0" rtlCol="0" anchor="t">
            <a:spAutoFit/>
          </a:bodyPr>
          <a:lstStyle/>
          <a:p>
            <a:pPr marL="285750" indent="-285750" algn="just">
              <a:lnSpc>
                <a:spcPct val="150000"/>
              </a:lnSpc>
              <a:spcAft>
                <a:spcPts val="1800"/>
              </a:spcAft>
              <a:buFont typeface="Arial" panose="020B0604020202020204" pitchFamily="34" charset="0"/>
              <a:buChar char="•"/>
            </a:pPr>
            <a:r>
              <a:rPr lang="zh-CN" altLang="en-US" sz="2000">
                <a:solidFill>
                  <a:srgbClr val="767171"/>
                </a:solidFill>
                <a:latin typeface="HarmonyOS Sans SC" panose="00000500000000000000" pitchFamily="2" charset="-122"/>
                <a:ea typeface="HarmonyOS Sans SC" panose="00000500000000000000" pitchFamily="2" charset="-122"/>
              </a:rPr>
              <a:t>计划发射</a:t>
            </a:r>
            <a:r>
              <a:rPr lang="en-US" altLang="zh-CN" sz="2000">
                <a:solidFill>
                  <a:srgbClr val="0159BA"/>
                </a:solidFill>
                <a:latin typeface="HarmonyOS Sans SC" panose="00000500000000000000" pitchFamily="2" charset="-122"/>
                <a:ea typeface="HarmonyOS Sans SC" panose="00000500000000000000" pitchFamily="2" charset="-122"/>
              </a:rPr>
              <a:t>1-3</a:t>
            </a:r>
            <a:r>
              <a:rPr lang="zh-CN" altLang="en-US" sz="2000">
                <a:solidFill>
                  <a:srgbClr val="0159BA"/>
                </a:solidFill>
                <a:latin typeface="HarmonyOS Sans SC" panose="00000500000000000000" pitchFamily="2" charset="-122"/>
                <a:ea typeface="HarmonyOS Sans SC" panose="00000500000000000000" pitchFamily="2" charset="-122"/>
              </a:rPr>
              <a:t>颗北斗组网备份卫星</a:t>
            </a:r>
            <a:r>
              <a:rPr lang="zh-CN" altLang="en-US" sz="2000">
                <a:solidFill>
                  <a:srgbClr val="767171"/>
                </a:solidFill>
                <a:latin typeface="HarmonyOS Sans SC" panose="00000500000000000000" pitchFamily="2" charset="-122"/>
                <a:ea typeface="HarmonyOS Sans SC" panose="00000500000000000000" pitchFamily="2" charset="-122"/>
              </a:rPr>
              <a:t>，进一步提升星座稳健性和可用性。</a:t>
            </a:r>
          </a:p>
          <a:p>
            <a:pPr marL="285750" indent="-285750" algn="just">
              <a:lnSpc>
                <a:spcPct val="150000"/>
              </a:lnSpc>
              <a:spcAft>
                <a:spcPts val="1800"/>
              </a:spcAft>
              <a:buFont typeface="Arial" panose="020B0604020202020204" pitchFamily="34" charset="0"/>
              <a:buChar char="•"/>
            </a:pPr>
            <a:r>
              <a:rPr lang="zh-CN" altLang="en-US" sz="2000">
                <a:solidFill>
                  <a:srgbClr val="767171"/>
                </a:solidFill>
                <a:latin typeface="HarmonyOS Sans SC" panose="00000500000000000000" pitchFamily="2" charset="-122"/>
                <a:ea typeface="HarmonyOS Sans SC" panose="00000500000000000000" pitchFamily="2" charset="-122"/>
              </a:rPr>
              <a:t>持续提升北斗系统</a:t>
            </a:r>
            <a:r>
              <a:rPr lang="zh-CN" altLang="en-US" sz="2000">
                <a:solidFill>
                  <a:srgbClr val="0159BA"/>
                </a:solidFill>
                <a:latin typeface="HarmonyOS Sans SC" panose="00000500000000000000" pitchFamily="2" charset="-122"/>
                <a:ea typeface="HarmonyOS Sans SC" panose="00000500000000000000" pitchFamily="2" charset="-122"/>
              </a:rPr>
              <a:t>地面智能化运维水平</a:t>
            </a:r>
            <a:r>
              <a:rPr lang="zh-CN" altLang="en-US" sz="2000">
                <a:solidFill>
                  <a:srgbClr val="767171"/>
                </a:solidFill>
                <a:latin typeface="HarmonyOS Sans SC" panose="00000500000000000000" pitchFamily="2" charset="-122"/>
                <a:ea typeface="HarmonyOS Sans SC" panose="00000500000000000000" pitchFamily="2" charset="-122"/>
              </a:rPr>
              <a:t>，确保系统稳定运行与性能提升。</a:t>
            </a:r>
          </a:p>
          <a:p>
            <a:pPr marL="285750" indent="-285750" algn="just">
              <a:lnSpc>
                <a:spcPct val="150000"/>
              </a:lnSpc>
              <a:spcAft>
                <a:spcPts val="1800"/>
              </a:spcAft>
              <a:buFont typeface="Arial" panose="020B0604020202020204" pitchFamily="34" charset="0"/>
              <a:buChar char="•"/>
            </a:pPr>
            <a:r>
              <a:rPr lang="zh-CN" altLang="en-US" sz="2000">
                <a:solidFill>
                  <a:srgbClr val="767171"/>
                </a:solidFill>
                <a:latin typeface="HarmonyOS Sans SC" panose="00000500000000000000" pitchFamily="2" charset="-122"/>
                <a:ea typeface="HarmonyOS Sans SC" panose="00000500000000000000" pitchFamily="2" charset="-122"/>
              </a:rPr>
              <a:t>继续实施北斗产业化重大工程，深入推进北斗规模应用</a:t>
            </a:r>
            <a:r>
              <a:rPr lang="zh-CN" altLang="en-US" sz="2000">
                <a:solidFill>
                  <a:srgbClr val="0159BA"/>
                </a:solidFill>
                <a:latin typeface="HarmonyOS Sans SC" panose="00000500000000000000" pitchFamily="2" charset="-122"/>
                <a:ea typeface="HarmonyOS Sans SC" panose="00000500000000000000" pitchFamily="2" charset="-122"/>
              </a:rPr>
              <a:t>市场化、产业化、国际化</a:t>
            </a:r>
            <a:r>
              <a:rPr lang="zh-CN" altLang="en-US" sz="2000">
                <a:solidFill>
                  <a:srgbClr val="767171"/>
                </a:solidFill>
                <a:latin typeface="HarmonyOS Sans SC" panose="00000500000000000000" pitchFamily="2" charset="-122"/>
                <a:ea typeface="HarmonyOS Sans SC" panose="00000500000000000000" pitchFamily="2" charset="-122"/>
              </a:rPr>
              <a:t>发展。</a:t>
            </a:r>
            <a:endParaRPr lang="en-US" sz="2000">
              <a:solidFill>
                <a:srgbClr val="767171"/>
              </a:solidFill>
              <a:latin typeface="HarmonyOS Sans SC" panose="00000500000000000000" pitchFamily="2" charset="-122"/>
              <a:ea typeface="HarmonyOS Sans SC" panose="00000500000000000000" pitchFamily="2" charset="-122"/>
            </a:endParaRPr>
          </a:p>
        </p:txBody>
      </p:sp>
      <p:sp>
        <p:nvSpPr>
          <p:cNvPr id="36" name="TextBox 36"/>
          <p:cNvSpPr txBox="1"/>
          <p:nvPr/>
        </p:nvSpPr>
        <p:spPr>
          <a:xfrm>
            <a:off x="7460061" y="8640153"/>
            <a:ext cx="1764324" cy="466593"/>
          </a:xfrm>
          <a:prstGeom prst="rect">
            <a:avLst/>
          </a:prstGeom>
        </p:spPr>
        <p:txBody>
          <a:bodyPr lIns="0" tIns="0" rIns="0" bIns="0" rtlCol="0" anchor="t">
            <a:spAutoFit/>
          </a:bodyPr>
          <a:lstStyle/>
          <a:p>
            <a:pPr algn="ctr">
              <a:lnSpc>
                <a:spcPts val="3600"/>
              </a:lnSpc>
            </a:pPr>
            <a:r>
              <a:rPr lang="zh-CN" altLang="en-US" sz="3000">
                <a:solidFill>
                  <a:srgbClr val="8497B0"/>
                </a:solidFill>
                <a:latin typeface="HarmonyOS Sans SC Black" panose="00000A00000000000000" pitchFamily="2" charset="-122"/>
                <a:ea typeface="HarmonyOS Sans SC Black" panose="00000A00000000000000" pitchFamily="2" charset="-122"/>
              </a:rPr>
              <a:t>人工智能</a:t>
            </a:r>
            <a:endParaRPr lang="en-US" sz="3000">
              <a:solidFill>
                <a:srgbClr val="8497B0"/>
              </a:solidFill>
              <a:latin typeface="HarmonyOS Sans SC Black" panose="00000A00000000000000" pitchFamily="2" charset="-122"/>
              <a:ea typeface="HarmonyOS Sans SC Black" panose="00000A00000000000000" pitchFamily="2" charset="-122"/>
            </a:endParaRPr>
          </a:p>
        </p:txBody>
      </p:sp>
      <p:sp>
        <p:nvSpPr>
          <p:cNvPr id="38" name="TextBox 38"/>
          <p:cNvSpPr txBox="1"/>
          <p:nvPr/>
        </p:nvSpPr>
        <p:spPr>
          <a:xfrm>
            <a:off x="10781008" y="8640153"/>
            <a:ext cx="1764324" cy="466593"/>
          </a:xfrm>
          <a:prstGeom prst="rect">
            <a:avLst/>
          </a:prstGeom>
        </p:spPr>
        <p:txBody>
          <a:bodyPr lIns="0" tIns="0" rIns="0" bIns="0" rtlCol="0" anchor="t">
            <a:spAutoFit/>
          </a:bodyPr>
          <a:lstStyle/>
          <a:p>
            <a:pPr algn="ctr">
              <a:lnSpc>
                <a:spcPts val="3600"/>
              </a:lnSpc>
            </a:pPr>
            <a:r>
              <a:rPr lang="zh-CN" altLang="en-US" sz="3000">
                <a:solidFill>
                  <a:srgbClr val="0159BA"/>
                </a:solidFill>
                <a:latin typeface="HarmonyOS Sans SC Black" panose="00000A00000000000000" pitchFamily="2" charset="-122"/>
                <a:ea typeface="HarmonyOS Sans SC Black" panose="00000A00000000000000" pitchFamily="2" charset="-122"/>
              </a:rPr>
              <a:t>大数据</a:t>
            </a:r>
            <a:endParaRPr lang="en-US" sz="3000">
              <a:solidFill>
                <a:srgbClr val="0159BA"/>
              </a:solidFill>
              <a:latin typeface="HarmonyOS Sans SC Black" panose="00000A00000000000000" pitchFamily="2" charset="-122"/>
              <a:ea typeface="HarmonyOS Sans SC Black" panose="00000A00000000000000" pitchFamily="2" charset="-122"/>
            </a:endParaRPr>
          </a:p>
        </p:txBody>
      </p:sp>
      <p:sp>
        <p:nvSpPr>
          <p:cNvPr id="39" name="TextBox 39"/>
          <p:cNvSpPr txBox="1"/>
          <p:nvPr/>
        </p:nvSpPr>
        <p:spPr>
          <a:xfrm>
            <a:off x="4139113" y="8640153"/>
            <a:ext cx="1764324" cy="461665"/>
          </a:xfrm>
          <a:prstGeom prst="rect">
            <a:avLst/>
          </a:prstGeom>
        </p:spPr>
        <p:txBody>
          <a:bodyPr lIns="0" tIns="0" rIns="0" bIns="0" rtlCol="0" anchor="t">
            <a:spAutoFit/>
          </a:bodyPr>
          <a:lstStyle/>
          <a:p>
            <a:pPr algn="ctr">
              <a:lnSpc>
                <a:spcPts val="3600"/>
              </a:lnSpc>
            </a:pPr>
            <a:r>
              <a:rPr lang="en-US" sz="3000">
                <a:solidFill>
                  <a:srgbClr val="0159BA"/>
                </a:solidFill>
                <a:latin typeface="HarmonyOS Sans SC Black" panose="00000A00000000000000" pitchFamily="2" charset="-122"/>
                <a:ea typeface="HarmonyOS Sans SC Black" panose="00000A00000000000000" pitchFamily="2" charset="-122"/>
              </a:rPr>
              <a:t>5G</a:t>
            </a:r>
          </a:p>
        </p:txBody>
      </p:sp>
      <p:sp>
        <p:nvSpPr>
          <p:cNvPr id="42" name="TextBox 32">
            <a:extLst>
              <a:ext uri="{FF2B5EF4-FFF2-40B4-BE49-F238E27FC236}">
                <a16:creationId xmlns:a16="http://schemas.microsoft.com/office/drawing/2014/main" id="{72C8F677-56A6-A6B9-1A83-3A91FA785F32}"/>
              </a:ext>
            </a:extLst>
          </p:cNvPr>
          <p:cNvSpPr txBox="1"/>
          <p:nvPr/>
        </p:nvSpPr>
        <p:spPr>
          <a:xfrm>
            <a:off x="14570237" y="7200900"/>
            <a:ext cx="2079580" cy="1377044"/>
          </a:xfrm>
          <a:prstGeom prst="rect">
            <a:avLst/>
          </a:prstGeom>
        </p:spPr>
        <p:txBody>
          <a:bodyPr wrap="square" lIns="0" tIns="0" rIns="0" bIns="0" rtlCol="0" anchor="t">
            <a:spAutoFit/>
          </a:bodyPr>
          <a:lstStyle/>
          <a:p>
            <a:pPr algn="ctr">
              <a:lnSpc>
                <a:spcPts val="5759"/>
              </a:lnSpc>
            </a:pPr>
            <a:r>
              <a:rPr lang="zh-CN" altLang="en-US" sz="2400">
                <a:solidFill>
                  <a:srgbClr val="0159BA"/>
                </a:solidFill>
                <a:latin typeface="HarmonyOS Sans SC Black" panose="00000A00000000000000" pitchFamily="2" charset="-122"/>
                <a:ea typeface="HarmonyOS Sans SC Black" panose="00000A00000000000000" pitchFamily="2" charset="-122"/>
              </a:rPr>
              <a:t>体系聚能</a:t>
            </a:r>
            <a:endParaRPr lang="en-US" altLang="zh-CN" sz="2400">
              <a:solidFill>
                <a:srgbClr val="0159BA"/>
              </a:solidFill>
              <a:latin typeface="HarmonyOS Sans SC Black" panose="00000A00000000000000" pitchFamily="2" charset="-122"/>
              <a:ea typeface="HarmonyOS Sans SC Black" panose="00000A00000000000000" pitchFamily="2" charset="-122"/>
            </a:endParaRPr>
          </a:p>
          <a:p>
            <a:pPr algn="ctr">
              <a:lnSpc>
                <a:spcPts val="5759"/>
              </a:lnSpc>
            </a:pPr>
            <a:r>
              <a:rPr lang="zh-CN" altLang="en-US" sz="2400">
                <a:solidFill>
                  <a:srgbClr val="0159BA"/>
                </a:solidFill>
                <a:latin typeface="HarmonyOS Sans SC Black" panose="00000A00000000000000" pitchFamily="2" charset="-122"/>
                <a:ea typeface="HarmonyOS Sans SC Black" panose="00000A00000000000000" pitchFamily="2" charset="-122"/>
              </a:rPr>
              <a:t>融合赋能</a:t>
            </a:r>
            <a:endParaRPr lang="en-US" sz="2400">
              <a:solidFill>
                <a:srgbClr val="0159BA"/>
              </a:solidFill>
              <a:latin typeface="HarmonyOS Sans SC Black" panose="00000A00000000000000" pitchFamily="2" charset="-122"/>
              <a:ea typeface="HarmonyOS Sans SC Black" panose="00000A00000000000000" pitchFamily="2" charset="-122"/>
            </a:endParaRPr>
          </a:p>
        </p:txBody>
      </p:sp>
      <p:sp>
        <p:nvSpPr>
          <p:cNvPr id="48" name="文本框 47">
            <a:extLst>
              <a:ext uri="{FF2B5EF4-FFF2-40B4-BE49-F238E27FC236}">
                <a16:creationId xmlns:a16="http://schemas.microsoft.com/office/drawing/2014/main" id="{A562C899-C061-D771-5273-B80FE0759CDD}"/>
              </a:ext>
            </a:extLst>
          </p:cNvPr>
          <p:cNvSpPr txBox="1"/>
          <p:nvPr/>
        </p:nvSpPr>
        <p:spPr>
          <a:xfrm>
            <a:off x="13478367" y="8843892"/>
            <a:ext cx="4263321" cy="338554"/>
          </a:xfrm>
          <a:prstGeom prst="rect">
            <a:avLst/>
          </a:prstGeom>
          <a:noFill/>
        </p:spPr>
        <p:txBody>
          <a:bodyPr wrap="square">
            <a:spAutoFit/>
          </a:bodyPr>
          <a:lstStyle/>
          <a:p>
            <a:r>
              <a:rPr lang="zh-CN" altLang="en-US" sz="1600" b="0" i="0">
                <a:solidFill>
                  <a:srgbClr val="7C7878"/>
                </a:solidFill>
                <a:effectLst/>
                <a:latin typeface="HarmonyOS Sans SC Light" panose="00000400000000000000" pitchFamily="2" charset="-122"/>
                <a:ea typeface="HarmonyOS Sans SC Light" panose="00000400000000000000" pitchFamily="2" charset="-122"/>
              </a:rPr>
              <a:t>（摘自</a:t>
            </a:r>
            <a:r>
              <a:rPr lang="en-US" altLang="zh-CN" sz="1600" b="0" i="0">
                <a:solidFill>
                  <a:srgbClr val="7C7878"/>
                </a:solidFill>
                <a:effectLst/>
                <a:latin typeface="HarmonyOS Sans SC Light" panose="00000400000000000000" pitchFamily="2" charset="-122"/>
                <a:ea typeface="HarmonyOS Sans SC Light" panose="00000400000000000000" pitchFamily="2" charset="-122"/>
              </a:rPr>
              <a:t>《</a:t>
            </a:r>
            <a:r>
              <a:rPr lang="zh-CN" altLang="en-US" sz="1600" b="0" i="0">
                <a:solidFill>
                  <a:srgbClr val="7C7878"/>
                </a:solidFill>
                <a:effectLst/>
                <a:latin typeface="HarmonyOS Sans SC Light" panose="00000400000000000000" pitchFamily="2" charset="-122"/>
                <a:ea typeface="HarmonyOS Sans SC Light" panose="00000400000000000000" pitchFamily="2" charset="-122"/>
              </a:rPr>
              <a:t>北斗卫星导航系统建设与发展</a:t>
            </a:r>
            <a:r>
              <a:rPr lang="en-US" altLang="zh-CN" sz="1600" b="0" i="0">
                <a:solidFill>
                  <a:srgbClr val="7C7878"/>
                </a:solidFill>
                <a:effectLst/>
                <a:latin typeface="HarmonyOS Sans SC Light" panose="00000400000000000000" pitchFamily="2" charset="-122"/>
                <a:ea typeface="HarmonyOS Sans SC Light" panose="00000400000000000000" pitchFamily="2" charset="-122"/>
              </a:rPr>
              <a:t>》</a:t>
            </a:r>
            <a:r>
              <a:rPr lang="zh-CN" altLang="en-US" sz="1600" b="0" i="0">
                <a:solidFill>
                  <a:srgbClr val="7C7878"/>
                </a:solidFill>
                <a:effectLst/>
                <a:latin typeface="HarmonyOS Sans SC Light" panose="00000400000000000000" pitchFamily="2" charset="-122"/>
                <a:ea typeface="HarmonyOS Sans SC Light" panose="00000400000000000000" pitchFamily="2" charset="-122"/>
              </a:rPr>
              <a:t>报告）</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30946" cy="10287000"/>
          </a:xfrm>
          <a:custGeom>
            <a:avLst/>
            <a:gdLst/>
            <a:ahLst/>
            <a:cxnLst/>
            <a:rect l="l" t="t" r="r" b="b"/>
            <a:pathLst>
              <a:path w="9730946" h="10287000">
                <a:moveTo>
                  <a:pt x="0" y="0"/>
                </a:moveTo>
                <a:lnTo>
                  <a:pt x="9730946" y="0"/>
                </a:lnTo>
                <a:lnTo>
                  <a:pt x="973094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3" name="Group 5">
            <a:extLst>
              <a:ext uri="{FF2B5EF4-FFF2-40B4-BE49-F238E27FC236}">
                <a16:creationId xmlns:a16="http://schemas.microsoft.com/office/drawing/2014/main" id="{04381863-D719-E5A4-07D4-921E4AD88409}"/>
              </a:ext>
            </a:extLst>
          </p:cNvPr>
          <p:cNvGrpSpPr/>
          <p:nvPr/>
        </p:nvGrpSpPr>
        <p:grpSpPr>
          <a:xfrm>
            <a:off x="1583532" y="2020329"/>
            <a:ext cx="14692980" cy="6246305"/>
            <a:chOff x="0" y="0"/>
            <a:chExt cx="19590640" cy="8328407"/>
          </a:xfrm>
        </p:grpSpPr>
        <p:sp>
          <p:nvSpPr>
            <p:cNvPr id="34" name="Freeform 6">
              <a:extLst>
                <a:ext uri="{FF2B5EF4-FFF2-40B4-BE49-F238E27FC236}">
                  <a16:creationId xmlns:a16="http://schemas.microsoft.com/office/drawing/2014/main" id="{3D6C66A3-F7C4-639B-371B-8A0E6AFD0162}"/>
                </a:ext>
              </a:extLst>
            </p:cNvPr>
            <p:cNvSpPr/>
            <p:nvPr/>
          </p:nvSpPr>
          <p:spPr>
            <a:xfrm>
              <a:off x="0" y="0"/>
              <a:ext cx="19590640" cy="8328407"/>
            </a:xfrm>
            <a:custGeom>
              <a:avLst/>
              <a:gdLst/>
              <a:ahLst/>
              <a:cxnLst/>
              <a:rect l="l" t="t" r="r" b="b"/>
              <a:pathLst>
                <a:path w="19590640" h="8328406">
                  <a:moveTo>
                    <a:pt x="0" y="370713"/>
                  </a:moveTo>
                  <a:cubicBezTo>
                    <a:pt x="0" y="165989"/>
                    <a:pt x="165989" y="0"/>
                    <a:pt x="370713" y="0"/>
                  </a:cubicBezTo>
                  <a:lnTo>
                    <a:pt x="19219926" y="0"/>
                  </a:lnTo>
                  <a:cubicBezTo>
                    <a:pt x="19424650" y="0"/>
                    <a:pt x="19590640" y="165989"/>
                    <a:pt x="19590640" y="370713"/>
                  </a:cubicBezTo>
                  <a:lnTo>
                    <a:pt x="19590640" y="7957693"/>
                  </a:lnTo>
                  <a:cubicBezTo>
                    <a:pt x="19590640" y="8162417"/>
                    <a:pt x="19424650" y="8328406"/>
                    <a:pt x="19219926" y="8328406"/>
                  </a:cubicBezTo>
                  <a:lnTo>
                    <a:pt x="370713" y="8328406"/>
                  </a:lnTo>
                  <a:cubicBezTo>
                    <a:pt x="165989" y="8328406"/>
                    <a:pt x="0" y="8162544"/>
                    <a:pt x="0" y="7957693"/>
                  </a:cubicBezTo>
                  <a:close/>
                </a:path>
              </a:pathLst>
            </a:custGeom>
            <a:blipFill>
              <a:blip r:embed="rId4">
                <a:extLst>
                  <a:ext uri="{28A0092B-C50C-407E-A947-70E740481C1C}">
                    <a14:useLocalDpi xmlns:a14="http://schemas.microsoft.com/office/drawing/2010/main" val="0"/>
                  </a:ext>
                </a:extLst>
              </a:blip>
              <a:stretch>
                <a:fillRect/>
              </a:stretch>
            </a:blipFill>
          </p:spPr>
        </p:sp>
      </p:grpSp>
      <p:grpSp>
        <p:nvGrpSpPr>
          <p:cNvPr id="8" name="Group 8"/>
          <p:cNvGrpSpPr/>
          <p:nvPr/>
        </p:nvGrpSpPr>
        <p:grpSpPr>
          <a:xfrm>
            <a:off x="1583563" y="2021395"/>
            <a:ext cx="14749318" cy="6246305"/>
            <a:chOff x="0" y="35337"/>
            <a:chExt cx="19665758" cy="8328407"/>
          </a:xfrm>
        </p:grpSpPr>
        <p:sp>
          <p:nvSpPr>
            <p:cNvPr id="9" name="Freeform 9"/>
            <p:cNvSpPr/>
            <p:nvPr/>
          </p:nvSpPr>
          <p:spPr>
            <a:xfrm>
              <a:off x="0" y="35337"/>
              <a:ext cx="19665758" cy="8328407"/>
            </a:xfrm>
            <a:custGeom>
              <a:avLst/>
              <a:gdLst/>
              <a:ahLst/>
              <a:cxnLst/>
              <a:rect l="l" t="t" r="r" b="b"/>
              <a:pathLst>
                <a:path w="19665758" h="8328406">
                  <a:moveTo>
                    <a:pt x="0" y="370713"/>
                  </a:moveTo>
                  <a:cubicBezTo>
                    <a:pt x="0" y="165989"/>
                    <a:pt x="166192" y="0"/>
                    <a:pt x="371167" y="0"/>
                  </a:cubicBezTo>
                  <a:lnTo>
                    <a:pt x="19294590" y="0"/>
                  </a:lnTo>
                  <a:cubicBezTo>
                    <a:pt x="19499565" y="0"/>
                    <a:pt x="19665758" y="165989"/>
                    <a:pt x="19665758" y="370713"/>
                  </a:cubicBezTo>
                  <a:lnTo>
                    <a:pt x="19665758" y="7957693"/>
                  </a:lnTo>
                  <a:cubicBezTo>
                    <a:pt x="19665758" y="8162417"/>
                    <a:pt x="19499565" y="8328406"/>
                    <a:pt x="19294590" y="8328406"/>
                  </a:cubicBezTo>
                  <a:lnTo>
                    <a:pt x="371167" y="8328406"/>
                  </a:lnTo>
                  <a:cubicBezTo>
                    <a:pt x="166192" y="8328406"/>
                    <a:pt x="0" y="8162544"/>
                    <a:pt x="0" y="7957693"/>
                  </a:cubicBezTo>
                  <a:close/>
                </a:path>
              </a:pathLst>
            </a:custGeom>
            <a:gradFill rotWithShape="1">
              <a:gsLst>
                <a:gs pos="0">
                  <a:srgbClr val="0159BA">
                    <a:alpha val="100000"/>
                  </a:srgbClr>
                </a:gs>
                <a:gs pos="100000">
                  <a:srgbClr val="0159BA">
                    <a:alpha val="0"/>
                  </a:srgbClr>
                </a:gs>
              </a:gsLst>
              <a:lin ang="0"/>
            </a:gradFill>
          </p:spPr>
        </p:sp>
      </p:grpSp>
      <p:grpSp>
        <p:nvGrpSpPr>
          <p:cNvPr id="3" name="Group 3"/>
          <p:cNvGrpSpPr/>
          <p:nvPr/>
        </p:nvGrpSpPr>
        <p:grpSpPr>
          <a:xfrm>
            <a:off x="537519" y="852616"/>
            <a:ext cx="835691" cy="835691"/>
            <a:chOff x="0" y="0"/>
            <a:chExt cx="1114254" cy="1114254"/>
          </a:xfrm>
        </p:grpSpPr>
        <p:sp>
          <p:nvSpPr>
            <p:cNvPr id="4" name="Freeform 4"/>
            <p:cNvSpPr/>
            <p:nvPr/>
          </p:nvSpPr>
          <p:spPr>
            <a:xfrm>
              <a:off x="0" y="0"/>
              <a:ext cx="1114298" cy="1114298"/>
            </a:xfrm>
            <a:custGeom>
              <a:avLst/>
              <a:gdLst/>
              <a:ahLst/>
              <a:cxnLst/>
              <a:rect l="l" t="t" r="r" b="b"/>
              <a:pathLst>
                <a:path w="1114298" h="1114298">
                  <a:moveTo>
                    <a:pt x="0" y="557149"/>
                  </a:moveTo>
                  <a:cubicBezTo>
                    <a:pt x="0" y="249428"/>
                    <a:pt x="249428" y="0"/>
                    <a:pt x="557149" y="0"/>
                  </a:cubicBezTo>
                  <a:cubicBezTo>
                    <a:pt x="864870" y="0"/>
                    <a:pt x="1114298" y="249428"/>
                    <a:pt x="1114298" y="557149"/>
                  </a:cubicBezTo>
                  <a:cubicBezTo>
                    <a:pt x="1114298" y="864870"/>
                    <a:pt x="864870" y="1114298"/>
                    <a:pt x="557149" y="1114298"/>
                  </a:cubicBezTo>
                  <a:cubicBezTo>
                    <a:pt x="249428" y="1114298"/>
                    <a:pt x="0" y="864870"/>
                    <a:pt x="0" y="557149"/>
                  </a:cubicBezTo>
                  <a:close/>
                  <a:moveTo>
                    <a:pt x="278511" y="557149"/>
                  </a:moveTo>
                  <a:cubicBezTo>
                    <a:pt x="278511" y="710946"/>
                    <a:pt x="403225" y="835660"/>
                    <a:pt x="557022" y="835660"/>
                  </a:cubicBezTo>
                  <a:cubicBezTo>
                    <a:pt x="710819" y="835660"/>
                    <a:pt x="835660" y="710946"/>
                    <a:pt x="835660" y="557149"/>
                  </a:cubicBezTo>
                  <a:cubicBezTo>
                    <a:pt x="835660" y="403352"/>
                    <a:pt x="710946" y="278511"/>
                    <a:pt x="557149" y="278511"/>
                  </a:cubicBezTo>
                  <a:cubicBezTo>
                    <a:pt x="403352" y="278511"/>
                    <a:pt x="278511" y="403225"/>
                    <a:pt x="278511" y="557149"/>
                  </a:cubicBezTo>
                  <a:close/>
                </a:path>
              </a:pathLst>
            </a:custGeom>
            <a:solidFill>
              <a:srgbClr val="0159BA"/>
            </a:solidFill>
          </p:spPr>
        </p:sp>
      </p:grpSp>
      <p:sp>
        <p:nvSpPr>
          <p:cNvPr id="10" name="TextBox 10"/>
          <p:cNvSpPr txBox="1"/>
          <p:nvPr/>
        </p:nvSpPr>
        <p:spPr>
          <a:xfrm>
            <a:off x="2270547" y="6841110"/>
            <a:ext cx="6481222" cy="442656"/>
          </a:xfrm>
          <a:prstGeom prst="rect">
            <a:avLst/>
          </a:prstGeom>
        </p:spPr>
        <p:txBody>
          <a:bodyPr lIns="0" tIns="0" rIns="0" bIns="0" rtlCol="0" anchor="t">
            <a:spAutoFit/>
          </a:bodyPr>
          <a:lstStyle/>
          <a:p>
            <a:pPr algn="just">
              <a:lnSpc>
                <a:spcPts val="3744"/>
              </a:lnSpc>
            </a:pPr>
            <a:r>
              <a:rPr lang="zh-CN" altLang="en-US" sz="2400" spc="1490">
                <a:solidFill>
                  <a:srgbClr val="FFFFFF"/>
                </a:solidFill>
                <a:latin typeface="思源黑体"/>
                <a:ea typeface="思源黑体"/>
              </a:rPr>
              <a:t>北斗卫星导航系统</a:t>
            </a:r>
            <a:endParaRPr lang="en-US" sz="2400" spc="1490">
              <a:solidFill>
                <a:srgbClr val="FFFFFF"/>
              </a:solidFill>
              <a:latin typeface="思源黑体"/>
              <a:ea typeface="思源黑体"/>
            </a:endParaRPr>
          </a:p>
        </p:txBody>
      </p:sp>
      <p:sp>
        <p:nvSpPr>
          <p:cNvPr id="11" name="TextBox 11"/>
          <p:cNvSpPr txBox="1"/>
          <p:nvPr/>
        </p:nvSpPr>
        <p:spPr>
          <a:xfrm>
            <a:off x="2102931" y="4828682"/>
            <a:ext cx="10787204" cy="2026196"/>
          </a:xfrm>
          <a:prstGeom prst="rect">
            <a:avLst/>
          </a:prstGeom>
        </p:spPr>
        <p:txBody>
          <a:bodyPr lIns="0" tIns="0" rIns="0" bIns="0" rtlCol="0" anchor="t">
            <a:spAutoFit/>
          </a:bodyPr>
          <a:lstStyle/>
          <a:p>
            <a:pPr algn="l">
              <a:lnSpc>
                <a:spcPts val="15840"/>
              </a:lnSpc>
            </a:pPr>
            <a:r>
              <a:rPr lang="en-US" sz="13200">
                <a:solidFill>
                  <a:srgbClr val="FFFFFF"/>
                </a:solidFill>
                <a:latin typeface="HarmonyOS Sans SC Black" panose="00000A00000000000000" pitchFamily="2" charset="-122"/>
                <a:ea typeface="HarmonyOS Sans SC Black" panose="00000A00000000000000" pitchFamily="2" charset="-122"/>
              </a:rPr>
              <a:t>感谢观看</a:t>
            </a:r>
          </a:p>
        </p:txBody>
      </p:sp>
      <p:sp>
        <p:nvSpPr>
          <p:cNvPr id="12" name="TextBox 12"/>
          <p:cNvSpPr txBox="1"/>
          <p:nvPr/>
        </p:nvSpPr>
        <p:spPr>
          <a:xfrm>
            <a:off x="2270547" y="4136869"/>
            <a:ext cx="9930388" cy="542892"/>
          </a:xfrm>
          <a:prstGeom prst="rect">
            <a:avLst/>
          </a:prstGeom>
        </p:spPr>
        <p:txBody>
          <a:bodyPr lIns="0" tIns="0" rIns="0" bIns="0" rtlCol="0" anchor="t">
            <a:spAutoFit/>
          </a:bodyPr>
          <a:lstStyle/>
          <a:p>
            <a:pPr algn="l">
              <a:lnSpc>
                <a:spcPts val="4320"/>
              </a:lnSpc>
            </a:pPr>
            <a:r>
              <a:rPr lang="en-US" sz="3600">
                <a:solidFill>
                  <a:srgbClr val="FFFFFF"/>
                </a:solidFill>
                <a:latin typeface="Montserrat Ultra-Bold"/>
              </a:rPr>
              <a:t>THANKS FOR WATCHING</a:t>
            </a:r>
          </a:p>
        </p:txBody>
      </p:sp>
      <p:sp>
        <p:nvSpPr>
          <p:cNvPr id="13" name="Freeform 13"/>
          <p:cNvSpPr/>
          <p:nvPr/>
        </p:nvSpPr>
        <p:spPr>
          <a:xfrm>
            <a:off x="17007777" y="4236075"/>
            <a:ext cx="1280223" cy="1705314"/>
          </a:xfrm>
          <a:custGeom>
            <a:avLst/>
            <a:gdLst/>
            <a:ahLst/>
            <a:cxnLst/>
            <a:rect l="l" t="t" r="r" b="b"/>
            <a:pathLst>
              <a:path w="1280223" h="1705314">
                <a:moveTo>
                  <a:pt x="0" y="0"/>
                </a:moveTo>
                <a:lnTo>
                  <a:pt x="1280223" y="0"/>
                </a:lnTo>
                <a:lnTo>
                  <a:pt x="1280223" y="1705314"/>
                </a:lnTo>
                <a:lnTo>
                  <a:pt x="0" y="1705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7507992" y="4908459"/>
            <a:ext cx="221844" cy="360547"/>
          </a:xfrm>
          <a:custGeom>
            <a:avLst/>
            <a:gdLst/>
            <a:ahLst/>
            <a:cxnLst/>
            <a:rect l="l" t="t" r="r" b="b"/>
            <a:pathLst>
              <a:path w="221844" h="360547">
                <a:moveTo>
                  <a:pt x="0" y="0"/>
                </a:moveTo>
                <a:lnTo>
                  <a:pt x="221844" y="0"/>
                </a:lnTo>
                <a:lnTo>
                  <a:pt x="221844" y="360547"/>
                </a:lnTo>
                <a:lnTo>
                  <a:pt x="0" y="3605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17567798" y="5042949"/>
            <a:ext cx="320476" cy="91564"/>
            <a:chOff x="0" y="0"/>
            <a:chExt cx="427302" cy="122086"/>
          </a:xfrm>
        </p:grpSpPr>
        <p:sp>
          <p:nvSpPr>
            <p:cNvPr id="16" name="Freeform 16"/>
            <p:cNvSpPr/>
            <p:nvPr/>
          </p:nvSpPr>
          <p:spPr>
            <a:xfrm>
              <a:off x="0" y="0"/>
              <a:ext cx="427355" cy="122174"/>
            </a:xfrm>
            <a:custGeom>
              <a:avLst/>
              <a:gdLst/>
              <a:ahLst/>
              <a:cxnLst/>
              <a:rect l="l" t="t" r="r" b="b"/>
              <a:pathLst>
                <a:path w="427355" h="122174">
                  <a:moveTo>
                    <a:pt x="0" y="61087"/>
                  </a:moveTo>
                  <a:cubicBezTo>
                    <a:pt x="0" y="27305"/>
                    <a:pt x="27305" y="0"/>
                    <a:pt x="61087" y="0"/>
                  </a:cubicBezTo>
                  <a:lnTo>
                    <a:pt x="366268" y="0"/>
                  </a:lnTo>
                  <a:cubicBezTo>
                    <a:pt x="399923" y="0"/>
                    <a:pt x="427355" y="27305"/>
                    <a:pt x="427355" y="61087"/>
                  </a:cubicBezTo>
                  <a:cubicBezTo>
                    <a:pt x="427355" y="94869"/>
                    <a:pt x="400050" y="122174"/>
                    <a:pt x="366268" y="122174"/>
                  </a:cubicBezTo>
                  <a:lnTo>
                    <a:pt x="61087" y="122174"/>
                  </a:lnTo>
                  <a:cubicBezTo>
                    <a:pt x="27305" y="122047"/>
                    <a:pt x="0" y="94742"/>
                    <a:pt x="0" y="61087"/>
                  </a:cubicBezTo>
                  <a:close/>
                </a:path>
              </a:pathLst>
            </a:custGeom>
            <a:solidFill>
              <a:srgbClr val="0159BA"/>
            </a:solidFill>
          </p:spPr>
        </p:sp>
      </p:grpSp>
      <p:grpSp>
        <p:nvGrpSpPr>
          <p:cNvPr id="17" name="Group 17"/>
          <p:cNvGrpSpPr/>
          <p:nvPr/>
        </p:nvGrpSpPr>
        <p:grpSpPr>
          <a:xfrm>
            <a:off x="17931840" y="5034422"/>
            <a:ext cx="108620" cy="108619"/>
            <a:chOff x="0" y="0"/>
            <a:chExt cx="144826" cy="144826"/>
          </a:xfrm>
        </p:grpSpPr>
        <p:sp>
          <p:nvSpPr>
            <p:cNvPr id="18" name="Freeform 18"/>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19" name="Group 19"/>
          <p:cNvGrpSpPr/>
          <p:nvPr/>
        </p:nvGrpSpPr>
        <p:grpSpPr>
          <a:xfrm>
            <a:off x="18100094" y="5034422"/>
            <a:ext cx="108620" cy="108619"/>
            <a:chOff x="0" y="0"/>
            <a:chExt cx="144826" cy="144826"/>
          </a:xfrm>
        </p:grpSpPr>
        <p:sp>
          <p:nvSpPr>
            <p:cNvPr id="20" name="Freeform 20"/>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23" name="Group 23"/>
          <p:cNvGrpSpPr/>
          <p:nvPr/>
        </p:nvGrpSpPr>
        <p:grpSpPr>
          <a:xfrm>
            <a:off x="17206982" y="979716"/>
            <a:ext cx="509451" cy="509451"/>
            <a:chOff x="0" y="0"/>
            <a:chExt cx="679268" cy="679268"/>
          </a:xfrm>
        </p:grpSpPr>
        <p:sp>
          <p:nvSpPr>
            <p:cNvPr id="24" name="Freeform 24"/>
            <p:cNvSpPr/>
            <p:nvPr/>
          </p:nvSpPr>
          <p:spPr>
            <a:xfrm>
              <a:off x="0" y="0"/>
              <a:ext cx="679323" cy="679323"/>
            </a:xfrm>
            <a:custGeom>
              <a:avLst/>
              <a:gdLst/>
              <a:ahLst/>
              <a:cxnLst/>
              <a:rect l="l" t="t" r="r" b="b"/>
              <a:pathLst>
                <a:path w="679323" h="679323">
                  <a:moveTo>
                    <a:pt x="0" y="339598"/>
                  </a:moveTo>
                  <a:cubicBezTo>
                    <a:pt x="0" y="152019"/>
                    <a:pt x="152019" y="0"/>
                    <a:pt x="339598" y="0"/>
                  </a:cubicBezTo>
                  <a:cubicBezTo>
                    <a:pt x="527177" y="0"/>
                    <a:pt x="679323" y="152019"/>
                    <a:pt x="679323" y="339598"/>
                  </a:cubicBezTo>
                  <a:cubicBezTo>
                    <a:pt x="679323" y="527177"/>
                    <a:pt x="527177" y="679323"/>
                    <a:pt x="339598" y="679323"/>
                  </a:cubicBezTo>
                  <a:cubicBezTo>
                    <a:pt x="152019" y="679323"/>
                    <a:pt x="0" y="527177"/>
                    <a:pt x="0" y="339598"/>
                  </a:cubicBezTo>
                  <a:close/>
                </a:path>
              </a:pathLst>
            </a:custGeom>
            <a:solidFill>
              <a:srgbClr val="0159BA"/>
            </a:solidFill>
          </p:spPr>
        </p:sp>
      </p:grpSp>
      <p:sp>
        <p:nvSpPr>
          <p:cNvPr id="27" name="TextBox 7">
            <a:extLst>
              <a:ext uri="{FF2B5EF4-FFF2-40B4-BE49-F238E27FC236}">
                <a16:creationId xmlns:a16="http://schemas.microsoft.com/office/drawing/2014/main" id="{D852E100-6377-81C1-E684-1DBBF4945C01}"/>
              </a:ext>
            </a:extLst>
          </p:cNvPr>
          <p:cNvSpPr txBox="1"/>
          <p:nvPr/>
        </p:nvSpPr>
        <p:spPr>
          <a:xfrm>
            <a:off x="1674972" y="9009237"/>
            <a:ext cx="3780171" cy="248209"/>
          </a:xfrm>
          <a:prstGeom prst="rect">
            <a:avLst/>
          </a:prstGeom>
        </p:spPr>
        <p:txBody>
          <a:bodyPr lIns="0" tIns="0" rIns="0" bIns="0" rtlCol="0" anchor="t">
            <a:spAutoFit/>
          </a:bodyPr>
          <a:lstStyle/>
          <a:p>
            <a:pPr algn="just">
              <a:lnSpc>
                <a:spcPts val="1980"/>
              </a:lnSpc>
            </a:pPr>
            <a:r>
              <a:rPr lang="en-US" sz="1650">
                <a:solidFill>
                  <a:srgbClr val="ADB9CA"/>
                </a:solidFill>
                <a:latin typeface="Montserrat"/>
              </a:rPr>
              <a:t>www.beidou.gov.cn</a:t>
            </a:r>
          </a:p>
        </p:txBody>
      </p:sp>
      <p:sp>
        <p:nvSpPr>
          <p:cNvPr id="28" name="TextBox 22">
            <a:extLst>
              <a:ext uri="{FF2B5EF4-FFF2-40B4-BE49-F238E27FC236}">
                <a16:creationId xmlns:a16="http://schemas.microsoft.com/office/drawing/2014/main" id="{E1BD8B5C-2892-A97E-51C5-740165187DC4}"/>
              </a:ext>
            </a:extLst>
          </p:cNvPr>
          <p:cNvSpPr txBox="1"/>
          <p:nvPr/>
        </p:nvSpPr>
        <p:spPr>
          <a:xfrm>
            <a:off x="14482422" y="1102994"/>
            <a:ext cx="3162967" cy="272510"/>
          </a:xfrm>
          <a:prstGeom prst="rect">
            <a:avLst/>
          </a:prstGeom>
        </p:spPr>
        <p:txBody>
          <a:bodyPr lIns="0" tIns="0" rIns="0" bIns="0" rtlCol="0" anchor="t">
            <a:spAutoFit/>
          </a:bodyPr>
          <a:lstStyle/>
          <a:p>
            <a:pPr algn="l">
              <a:lnSpc>
                <a:spcPts val="2160"/>
              </a:lnSpc>
            </a:pPr>
            <a:r>
              <a:rPr lang="zh-CN" altLang="en-US" sz="1800">
                <a:solidFill>
                  <a:srgbClr val="8497B0"/>
                </a:solidFill>
                <a:latin typeface="HarmonyOS Sans SC Medium" panose="00000600000000000000" pitchFamily="2" charset="-122"/>
                <a:ea typeface="HarmonyOS Sans SC Medium" panose="00000600000000000000" pitchFamily="2" charset="-122"/>
              </a:rPr>
              <a:t>计算机网络课程报告</a:t>
            </a:r>
            <a:endParaRPr lang="en-US" sz="1800">
              <a:solidFill>
                <a:srgbClr val="8497B0"/>
              </a:solidFill>
              <a:latin typeface="HarmonyOS Sans SC Medium" panose="00000600000000000000" pitchFamily="2" charset="-122"/>
              <a:ea typeface="HarmonyOS Sans SC Medium" panose="00000600000000000000" pitchFamily="2" charset="-122"/>
            </a:endParaRPr>
          </a:p>
        </p:txBody>
      </p:sp>
      <p:sp>
        <p:nvSpPr>
          <p:cNvPr id="29" name="TextBox 25">
            <a:extLst>
              <a:ext uri="{FF2B5EF4-FFF2-40B4-BE49-F238E27FC236}">
                <a16:creationId xmlns:a16="http://schemas.microsoft.com/office/drawing/2014/main" id="{68915973-0BE8-47CC-D9B5-D1F9973AF5DC}"/>
              </a:ext>
            </a:extLst>
          </p:cNvPr>
          <p:cNvSpPr txBox="1"/>
          <p:nvPr/>
        </p:nvSpPr>
        <p:spPr>
          <a:xfrm>
            <a:off x="13944600" y="8936845"/>
            <a:ext cx="2560512" cy="320601"/>
          </a:xfrm>
          <a:prstGeom prst="rect">
            <a:avLst/>
          </a:prstGeom>
        </p:spPr>
        <p:txBody>
          <a:bodyPr wrap="square" lIns="0" tIns="0" rIns="0" bIns="0" rtlCol="0" anchor="t">
            <a:spAutoFit/>
          </a:bodyPr>
          <a:lstStyle/>
          <a:p>
            <a:pPr algn="l">
              <a:lnSpc>
                <a:spcPts val="2520"/>
              </a:lnSpc>
            </a:pPr>
            <a:r>
              <a:rPr lang="en-US" sz="2400">
                <a:solidFill>
                  <a:srgbClr val="0159BA"/>
                </a:solidFill>
                <a:latin typeface="HarmonyOS Sans SC Medium" panose="00000600000000000000" pitchFamily="2" charset="-122"/>
                <a:ea typeface="HarmonyOS Sans SC Medium" panose="00000600000000000000" pitchFamily="2" charset="-122"/>
              </a:rPr>
              <a:t>2154312  </a:t>
            </a:r>
            <a:r>
              <a:rPr lang="zh-CN" altLang="en-US" sz="2400">
                <a:solidFill>
                  <a:srgbClr val="0159BA"/>
                </a:solidFill>
                <a:latin typeface="HarmonyOS Sans SC Medium" panose="00000600000000000000" pitchFamily="2" charset="-122"/>
                <a:ea typeface="HarmonyOS Sans SC Medium" panose="00000600000000000000" pitchFamily="2" charset="-122"/>
              </a:rPr>
              <a:t>郑博远</a:t>
            </a:r>
            <a:endParaRPr lang="en-US" sz="2400">
              <a:solidFill>
                <a:srgbClr val="0159BA"/>
              </a:solidFill>
              <a:latin typeface="HarmonyOS Sans SC Medium" panose="00000600000000000000" pitchFamily="2" charset="-122"/>
              <a:ea typeface="HarmonyOS Sans SC Medium" panose="00000600000000000000" pitchFamily="2" charset="-122"/>
            </a:endParaRPr>
          </a:p>
        </p:txBody>
      </p:sp>
      <p:pic>
        <p:nvPicPr>
          <p:cNvPr id="30" name="Picture 4">
            <a:extLst>
              <a:ext uri="{FF2B5EF4-FFF2-40B4-BE49-F238E27FC236}">
                <a16:creationId xmlns:a16="http://schemas.microsoft.com/office/drawing/2014/main" id="{9491BF1E-B341-0FAF-E2C1-B96845E3A60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8772" y="852616"/>
            <a:ext cx="835724" cy="835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grpSp>
        <p:nvGrpSpPr>
          <p:cNvPr id="4" name="Group 4"/>
          <p:cNvGrpSpPr/>
          <p:nvPr/>
        </p:nvGrpSpPr>
        <p:grpSpPr>
          <a:xfrm>
            <a:off x="5817492" y="1187193"/>
            <a:ext cx="373857" cy="373857"/>
            <a:chOff x="0" y="0"/>
            <a:chExt cx="498476" cy="498476"/>
          </a:xfrm>
        </p:grpSpPr>
        <p:sp>
          <p:nvSpPr>
            <p:cNvPr id="5" name="Freeform 5"/>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6" name="TextBox 6"/>
          <p:cNvSpPr txBox="1"/>
          <p:nvPr/>
        </p:nvSpPr>
        <p:spPr>
          <a:xfrm>
            <a:off x="5964303" y="719186"/>
            <a:ext cx="5751891" cy="1452514"/>
          </a:xfrm>
          <a:prstGeom prst="rect">
            <a:avLst/>
          </a:prstGeom>
        </p:spPr>
        <p:txBody>
          <a:bodyPr wrap="square" lIns="0" tIns="0" rIns="0" bIns="0" rtlCol="0" anchor="t">
            <a:spAutoFit/>
          </a:bodyPr>
          <a:lstStyle/>
          <a:p>
            <a:pPr algn="ctr">
              <a:lnSpc>
                <a:spcPts val="5759"/>
              </a:lnSpc>
            </a:pPr>
            <a:r>
              <a:rPr lang="zh-CN" altLang="en-US" sz="4400">
                <a:solidFill>
                  <a:schemeClr val="accent1">
                    <a:lumMod val="40000"/>
                    <a:lumOff val="60000"/>
                  </a:schemeClr>
                </a:solidFill>
                <a:latin typeface="HarmonyOS Sans SC Black" panose="00000A00000000000000" pitchFamily="2" charset="-122"/>
                <a:ea typeface="HarmonyOS Sans SC Black" panose="00000A00000000000000" pitchFamily="2" charset="-122"/>
              </a:rPr>
              <a:t>北斗卫星导航系统</a:t>
            </a:r>
            <a:endParaRPr lang="en-US" altLang="zh-CN" sz="4400">
              <a:solidFill>
                <a:schemeClr val="accent1">
                  <a:lumMod val="40000"/>
                  <a:lumOff val="60000"/>
                </a:schemeClr>
              </a:solidFill>
              <a:latin typeface="HarmonyOS Sans SC Black" panose="00000A00000000000000" pitchFamily="2" charset="-122"/>
              <a:ea typeface="HarmonyOS Sans SC Black" panose="00000A00000000000000" pitchFamily="2" charset="-122"/>
            </a:endParaRPr>
          </a:p>
          <a:p>
            <a:pPr algn="ctr">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“三步走”计划</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grpSp>
        <p:nvGrpSpPr>
          <p:cNvPr id="47" name="组合 46">
            <a:extLst>
              <a:ext uri="{FF2B5EF4-FFF2-40B4-BE49-F238E27FC236}">
                <a16:creationId xmlns:a16="http://schemas.microsoft.com/office/drawing/2014/main" id="{42DAF6C4-3C3C-2B03-B402-1F95949A42D0}"/>
              </a:ext>
            </a:extLst>
          </p:cNvPr>
          <p:cNvGrpSpPr/>
          <p:nvPr/>
        </p:nvGrpSpPr>
        <p:grpSpPr>
          <a:xfrm>
            <a:off x="9851513" y="2705099"/>
            <a:ext cx="8511141" cy="6436023"/>
            <a:chOff x="8458199" y="2571578"/>
            <a:chExt cx="8511141" cy="6645278"/>
          </a:xfrm>
        </p:grpSpPr>
        <p:grpSp>
          <p:nvGrpSpPr>
            <p:cNvPr id="11" name="Group 11"/>
            <p:cNvGrpSpPr/>
            <p:nvPr/>
          </p:nvGrpSpPr>
          <p:grpSpPr>
            <a:xfrm>
              <a:off x="8458199" y="2571578"/>
              <a:ext cx="7086601" cy="1973268"/>
              <a:chOff x="0" y="0"/>
              <a:chExt cx="10185400" cy="2631024"/>
            </a:xfrm>
          </p:grpSpPr>
          <p:sp>
            <p:nvSpPr>
              <p:cNvPr id="12" name="Freeform 12"/>
              <p:cNvSpPr/>
              <p:nvPr/>
            </p:nvSpPr>
            <p:spPr>
              <a:xfrm>
                <a:off x="0" y="0"/>
                <a:ext cx="10185400" cy="2631059"/>
              </a:xfrm>
              <a:custGeom>
                <a:avLst/>
                <a:gdLst/>
                <a:ahLst/>
                <a:cxnLst/>
                <a:rect l="l" t="t" r="r" b="b"/>
                <a:pathLst>
                  <a:path w="10185400" h="2631059">
                    <a:moveTo>
                      <a:pt x="0" y="0"/>
                    </a:moveTo>
                    <a:lnTo>
                      <a:pt x="10185400" y="0"/>
                    </a:lnTo>
                    <a:lnTo>
                      <a:pt x="10185400" y="2631059"/>
                    </a:lnTo>
                    <a:lnTo>
                      <a:pt x="0" y="2631059"/>
                    </a:lnTo>
                    <a:close/>
                  </a:path>
                </a:pathLst>
              </a:custGeom>
              <a:solidFill>
                <a:srgbClr val="FFFFFF"/>
              </a:solidFill>
            </p:spPr>
          </p:sp>
        </p:grpSp>
        <p:sp>
          <p:nvSpPr>
            <p:cNvPr id="13" name="Freeform 13"/>
            <p:cNvSpPr/>
            <p:nvPr/>
          </p:nvSpPr>
          <p:spPr>
            <a:xfrm>
              <a:off x="8458199" y="4912092"/>
              <a:ext cx="7086601" cy="1973268"/>
            </a:xfrm>
            <a:custGeom>
              <a:avLst/>
              <a:gdLst/>
              <a:ahLst/>
              <a:cxnLst/>
              <a:rect l="l" t="t" r="r" b="b"/>
              <a:pathLst>
                <a:path w="7639050" h="1973268">
                  <a:moveTo>
                    <a:pt x="0" y="0"/>
                  </a:moveTo>
                  <a:lnTo>
                    <a:pt x="7639050" y="0"/>
                  </a:lnTo>
                  <a:lnTo>
                    <a:pt x="7639050" y="1973268"/>
                  </a:lnTo>
                  <a:lnTo>
                    <a:pt x="0" y="1973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8458199" y="7243588"/>
              <a:ext cx="7086601" cy="1973268"/>
              <a:chOff x="0" y="0"/>
              <a:chExt cx="10185400" cy="2631024"/>
            </a:xfrm>
          </p:grpSpPr>
          <p:sp>
            <p:nvSpPr>
              <p:cNvPr id="15" name="Freeform 15"/>
              <p:cNvSpPr/>
              <p:nvPr/>
            </p:nvSpPr>
            <p:spPr>
              <a:xfrm>
                <a:off x="0" y="0"/>
                <a:ext cx="10185400" cy="2631059"/>
              </a:xfrm>
              <a:custGeom>
                <a:avLst/>
                <a:gdLst/>
                <a:ahLst/>
                <a:cxnLst/>
                <a:rect l="l" t="t" r="r" b="b"/>
                <a:pathLst>
                  <a:path w="10185400" h="2631059">
                    <a:moveTo>
                      <a:pt x="0" y="0"/>
                    </a:moveTo>
                    <a:lnTo>
                      <a:pt x="10185400" y="0"/>
                    </a:lnTo>
                    <a:lnTo>
                      <a:pt x="10185400" y="2631059"/>
                    </a:lnTo>
                    <a:lnTo>
                      <a:pt x="0" y="2631059"/>
                    </a:lnTo>
                    <a:close/>
                  </a:path>
                </a:pathLst>
              </a:custGeom>
              <a:solidFill>
                <a:srgbClr val="FFFFFF"/>
              </a:solidFill>
            </p:spPr>
          </p:sp>
        </p:grpSp>
        <p:sp>
          <p:nvSpPr>
            <p:cNvPr id="20" name="AutoShape 20"/>
            <p:cNvSpPr/>
            <p:nvPr/>
          </p:nvSpPr>
          <p:spPr>
            <a:xfrm rot="-5379928">
              <a:off x="9292505" y="3530036"/>
              <a:ext cx="1631423" cy="0"/>
            </a:xfrm>
            <a:prstGeom prst="line">
              <a:avLst/>
            </a:prstGeom>
            <a:ln w="9525" cap="rnd">
              <a:solidFill>
                <a:srgbClr val="44546A"/>
              </a:solidFill>
              <a:prstDash val="solid"/>
              <a:headEnd type="none" w="sm" len="sm"/>
              <a:tailEnd type="none" w="sm" len="sm"/>
            </a:ln>
          </p:spPr>
        </p:sp>
        <p:sp>
          <p:nvSpPr>
            <p:cNvPr id="21" name="AutoShape 21"/>
            <p:cNvSpPr/>
            <p:nvPr/>
          </p:nvSpPr>
          <p:spPr>
            <a:xfrm rot="-5379928">
              <a:off x="9292505" y="5864621"/>
              <a:ext cx="1631423" cy="0"/>
            </a:xfrm>
            <a:prstGeom prst="line">
              <a:avLst/>
            </a:prstGeom>
            <a:ln w="9525" cap="rnd">
              <a:solidFill>
                <a:srgbClr val="FFFFFF"/>
              </a:solidFill>
              <a:prstDash val="solid"/>
              <a:headEnd type="none" w="sm" len="sm"/>
              <a:tailEnd type="none" w="sm" len="sm"/>
            </a:ln>
          </p:spPr>
        </p:sp>
        <p:sp>
          <p:nvSpPr>
            <p:cNvPr id="22" name="AutoShape 22"/>
            <p:cNvSpPr/>
            <p:nvPr/>
          </p:nvSpPr>
          <p:spPr>
            <a:xfrm rot="-5379928">
              <a:off x="9292505" y="8200626"/>
              <a:ext cx="1631423" cy="0"/>
            </a:xfrm>
            <a:prstGeom prst="line">
              <a:avLst/>
            </a:prstGeom>
            <a:ln w="9525" cap="rnd">
              <a:solidFill>
                <a:srgbClr val="44546A"/>
              </a:solidFill>
              <a:prstDash val="solid"/>
              <a:headEnd type="none" w="sm" len="sm"/>
              <a:tailEnd type="none" w="sm" len="sm"/>
            </a:ln>
          </p:spPr>
        </p:sp>
        <p:sp>
          <p:nvSpPr>
            <p:cNvPr id="23" name="TextBox 23"/>
            <p:cNvSpPr txBox="1"/>
            <p:nvPr/>
          </p:nvSpPr>
          <p:spPr>
            <a:xfrm>
              <a:off x="8827035" y="3363578"/>
              <a:ext cx="850365" cy="461665"/>
            </a:xfrm>
            <a:prstGeom prst="rect">
              <a:avLst/>
            </a:prstGeom>
          </p:spPr>
          <p:txBody>
            <a:bodyPr wrap="square" lIns="0" tIns="0" rIns="0" bIns="0" rtlCol="0" anchor="t">
              <a:spAutoFit/>
            </a:bodyPr>
            <a:lstStyle/>
            <a:p>
              <a:pPr algn="ctr">
                <a:lnSpc>
                  <a:spcPts val="3600"/>
                </a:lnSpc>
              </a:pPr>
              <a:r>
                <a:rPr lang="en-US" sz="3000">
                  <a:solidFill>
                    <a:srgbClr val="8497B0"/>
                  </a:solidFill>
                  <a:latin typeface="Montserrat Heavy"/>
                </a:rPr>
                <a:t>01</a:t>
              </a:r>
            </a:p>
          </p:txBody>
        </p:sp>
        <p:sp>
          <p:nvSpPr>
            <p:cNvPr id="24" name="TextBox 24"/>
            <p:cNvSpPr txBox="1"/>
            <p:nvPr/>
          </p:nvSpPr>
          <p:spPr>
            <a:xfrm>
              <a:off x="8827035" y="5698162"/>
              <a:ext cx="850365" cy="461665"/>
            </a:xfrm>
            <a:prstGeom prst="rect">
              <a:avLst/>
            </a:prstGeom>
          </p:spPr>
          <p:txBody>
            <a:bodyPr wrap="square" lIns="0" tIns="0" rIns="0" bIns="0" rtlCol="0" anchor="t">
              <a:spAutoFit/>
            </a:bodyPr>
            <a:lstStyle/>
            <a:p>
              <a:pPr algn="ctr">
                <a:lnSpc>
                  <a:spcPts val="3600"/>
                </a:lnSpc>
              </a:pPr>
              <a:r>
                <a:rPr lang="en-US" sz="3000">
                  <a:solidFill>
                    <a:srgbClr val="FFFFFF"/>
                  </a:solidFill>
                  <a:latin typeface="Montserrat Heavy"/>
                </a:rPr>
                <a:t>02</a:t>
              </a:r>
            </a:p>
          </p:txBody>
        </p:sp>
        <p:sp>
          <p:nvSpPr>
            <p:cNvPr id="25" name="TextBox 25"/>
            <p:cNvSpPr txBox="1"/>
            <p:nvPr/>
          </p:nvSpPr>
          <p:spPr>
            <a:xfrm>
              <a:off x="8827035" y="8034168"/>
              <a:ext cx="850365" cy="461665"/>
            </a:xfrm>
            <a:prstGeom prst="rect">
              <a:avLst/>
            </a:prstGeom>
          </p:spPr>
          <p:txBody>
            <a:bodyPr wrap="square" lIns="0" tIns="0" rIns="0" bIns="0" rtlCol="0" anchor="t">
              <a:spAutoFit/>
            </a:bodyPr>
            <a:lstStyle/>
            <a:p>
              <a:pPr algn="ctr">
                <a:lnSpc>
                  <a:spcPts val="3600"/>
                </a:lnSpc>
              </a:pPr>
              <a:r>
                <a:rPr lang="en-US" sz="3000">
                  <a:solidFill>
                    <a:srgbClr val="8497B0"/>
                  </a:solidFill>
                  <a:latin typeface="Montserrat Heavy"/>
                </a:rPr>
                <a:t>03</a:t>
              </a:r>
            </a:p>
          </p:txBody>
        </p:sp>
        <p:sp>
          <p:nvSpPr>
            <p:cNvPr id="26" name="TextBox 26"/>
            <p:cNvSpPr txBox="1"/>
            <p:nvPr/>
          </p:nvSpPr>
          <p:spPr>
            <a:xfrm>
              <a:off x="10591622" y="3183764"/>
              <a:ext cx="6377718" cy="713689"/>
            </a:xfrm>
            <a:prstGeom prst="rect">
              <a:avLst/>
            </a:prstGeom>
          </p:spPr>
          <p:txBody>
            <a:bodyPr wrap="square" lIns="0" tIns="0" rIns="0" bIns="0" rtlCol="0" anchor="t">
              <a:spAutoFit/>
            </a:bodyPr>
            <a:lstStyle/>
            <a:p>
              <a:pPr algn="just">
                <a:lnSpc>
                  <a:spcPts val="2808"/>
                </a:lnSpc>
              </a:pPr>
              <a:r>
                <a:rPr lang="en-US" altLang="zh-CN" sz="2000">
                  <a:solidFill>
                    <a:srgbClr val="767171"/>
                  </a:solidFill>
                  <a:latin typeface="HarmonyOS Sans SC Black" panose="00000A00000000000000" pitchFamily="2" charset="-122"/>
                  <a:ea typeface="HarmonyOS Sans SC Black" panose="00000A00000000000000" pitchFamily="2" charset="-122"/>
                </a:rPr>
                <a:t>2000</a:t>
              </a:r>
              <a:r>
                <a:rPr lang="zh-CN" altLang="en-US" sz="2000">
                  <a:solidFill>
                    <a:srgbClr val="767171"/>
                  </a:solidFill>
                  <a:latin typeface="HarmonyOS Sans SC Black" panose="00000A00000000000000" pitchFamily="2" charset="-122"/>
                  <a:ea typeface="HarmonyOS Sans SC Black" panose="00000A00000000000000" pitchFamily="2" charset="-122"/>
                </a:rPr>
                <a:t>年</a:t>
              </a:r>
              <a:r>
                <a:rPr lang="zh-CN" altLang="en-US" sz="2000">
                  <a:solidFill>
                    <a:srgbClr val="767171"/>
                  </a:solidFill>
                  <a:latin typeface="HarmonyOS Sans SC" panose="00000500000000000000" pitchFamily="2" charset="-122"/>
                  <a:ea typeface="HarmonyOS Sans SC" panose="00000500000000000000" pitchFamily="2" charset="-122"/>
                </a:rPr>
                <a:t>，建成 </a:t>
              </a:r>
              <a:r>
                <a:rPr lang="zh-CN" altLang="en-US" sz="2400">
                  <a:solidFill>
                    <a:srgbClr val="0159BA"/>
                  </a:solidFill>
                  <a:latin typeface="HarmonyOS Sans SC Black" panose="00000A00000000000000" pitchFamily="2" charset="-122"/>
                  <a:ea typeface="HarmonyOS Sans SC Black" panose="00000A00000000000000" pitchFamily="2" charset="-122"/>
                </a:rPr>
                <a:t>北斗一号系统 </a:t>
              </a:r>
              <a:r>
                <a:rPr lang="zh-CN" altLang="en-US" sz="2000">
                  <a:solidFill>
                    <a:srgbClr val="767171"/>
                  </a:solidFill>
                  <a:latin typeface="HarmonyOS Sans SC" panose="00000500000000000000" pitchFamily="2" charset="-122"/>
                  <a:ea typeface="HarmonyOS Sans SC" panose="00000500000000000000" pitchFamily="2" charset="-122"/>
                </a:rPr>
                <a:t>，</a:t>
              </a:r>
              <a:endParaRPr lang="en-US" altLang="zh-CN" sz="2400">
                <a:solidFill>
                  <a:srgbClr val="767171"/>
                </a:solidFill>
                <a:latin typeface="HarmonyOS Sans SC" panose="00000500000000000000" pitchFamily="2" charset="-122"/>
                <a:ea typeface="HarmonyOS Sans SC" panose="00000500000000000000" pitchFamily="2" charset="-122"/>
              </a:endParaRPr>
            </a:p>
            <a:p>
              <a:pPr algn="just">
                <a:lnSpc>
                  <a:spcPts val="2808"/>
                </a:lnSpc>
              </a:pPr>
              <a:r>
                <a:rPr lang="zh-CN" altLang="en-US" sz="2000">
                  <a:solidFill>
                    <a:srgbClr val="767171"/>
                  </a:solidFill>
                  <a:latin typeface="HarmonyOS Sans SC" panose="00000500000000000000" pitchFamily="2" charset="-122"/>
                  <a:ea typeface="HarmonyOS Sans SC" panose="00000500000000000000" pitchFamily="2" charset="-122"/>
                </a:rPr>
                <a:t>为中国用户提供服务。</a:t>
              </a:r>
              <a:endParaRPr lang="en-US" sz="2000">
                <a:solidFill>
                  <a:srgbClr val="767171"/>
                </a:solidFill>
                <a:latin typeface="HarmonyOS Sans SC" panose="00000500000000000000" pitchFamily="2" charset="-122"/>
                <a:ea typeface="HarmonyOS Sans SC" panose="00000500000000000000" pitchFamily="2" charset="-122"/>
              </a:endParaRPr>
            </a:p>
          </p:txBody>
        </p:sp>
        <p:sp>
          <p:nvSpPr>
            <p:cNvPr id="27" name="TextBox 27"/>
            <p:cNvSpPr txBox="1"/>
            <p:nvPr/>
          </p:nvSpPr>
          <p:spPr>
            <a:xfrm>
              <a:off x="10591622" y="5549180"/>
              <a:ext cx="6377718" cy="718145"/>
            </a:xfrm>
            <a:prstGeom prst="rect">
              <a:avLst/>
            </a:prstGeom>
          </p:spPr>
          <p:txBody>
            <a:bodyPr wrap="square" lIns="0" tIns="0" rIns="0" bIns="0" rtlCol="0" anchor="t">
              <a:spAutoFit/>
            </a:bodyPr>
            <a:lstStyle/>
            <a:p>
              <a:pPr algn="just">
                <a:lnSpc>
                  <a:spcPts val="2808"/>
                </a:lnSpc>
              </a:pPr>
              <a:r>
                <a:rPr lang="en-US" altLang="zh-CN" sz="2000">
                  <a:solidFill>
                    <a:srgbClr val="FFFFFF"/>
                  </a:solidFill>
                  <a:latin typeface="HarmonyOS Sans SC Black" panose="00000A00000000000000" pitchFamily="2" charset="-122"/>
                  <a:ea typeface="HarmonyOS Sans SC Black" panose="00000A00000000000000" pitchFamily="2" charset="-122"/>
                </a:rPr>
                <a:t>2012</a:t>
              </a:r>
              <a:r>
                <a:rPr lang="zh-CN" altLang="en-US" sz="2000">
                  <a:solidFill>
                    <a:srgbClr val="FFFFFF"/>
                  </a:solidFill>
                  <a:latin typeface="HarmonyOS Sans SC Black" panose="00000A00000000000000" pitchFamily="2" charset="-122"/>
                  <a:ea typeface="HarmonyOS Sans SC Black" panose="00000A00000000000000" pitchFamily="2" charset="-122"/>
                </a:rPr>
                <a:t>年</a:t>
              </a:r>
              <a:r>
                <a:rPr lang="zh-CN" altLang="en-US" sz="2000">
                  <a:solidFill>
                    <a:srgbClr val="FFFFFF"/>
                  </a:solidFill>
                  <a:latin typeface="HarmonyOS Sans SC" panose="00000500000000000000" pitchFamily="2" charset="-122"/>
                  <a:ea typeface="HarmonyOS Sans SC" panose="00000500000000000000" pitchFamily="2" charset="-122"/>
                </a:rPr>
                <a:t>，建成 </a:t>
              </a:r>
              <a:r>
                <a:rPr lang="zh-CN" altLang="en-US" sz="2400">
                  <a:solidFill>
                    <a:srgbClr val="FFFFFF"/>
                  </a:solidFill>
                  <a:latin typeface="HarmonyOS Sans SC Black" panose="00000A00000000000000" pitchFamily="2" charset="-122"/>
                  <a:ea typeface="HarmonyOS Sans SC Black" panose="00000A00000000000000" pitchFamily="2" charset="-122"/>
                </a:rPr>
                <a:t>北斗二号系统 </a:t>
              </a:r>
              <a:r>
                <a:rPr lang="zh-CN" altLang="en-US" sz="2000">
                  <a:solidFill>
                    <a:srgbClr val="FFFFFF"/>
                  </a:solidFill>
                  <a:latin typeface="HarmonyOS Sans SC" panose="00000500000000000000" pitchFamily="2" charset="-122"/>
                  <a:ea typeface="HarmonyOS Sans SC" panose="00000500000000000000" pitchFamily="2" charset="-122"/>
                </a:rPr>
                <a:t>，</a:t>
              </a:r>
              <a:endParaRPr lang="en-US" altLang="zh-CN" sz="2000">
                <a:solidFill>
                  <a:srgbClr val="FFFFFF"/>
                </a:solidFill>
                <a:latin typeface="HarmonyOS Sans SC" panose="00000500000000000000" pitchFamily="2" charset="-122"/>
                <a:ea typeface="HarmonyOS Sans SC" panose="00000500000000000000" pitchFamily="2" charset="-122"/>
              </a:endParaRPr>
            </a:p>
            <a:p>
              <a:pPr algn="just">
                <a:lnSpc>
                  <a:spcPts val="2808"/>
                </a:lnSpc>
              </a:pPr>
              <a:r>
                <a:rPr lang="zh-CN" altLang="en-US" sz="2000">
                  <a:solidFill>
                    <a:srgbClr val="FFFFFF"/>
                  </a:solidFill>
                  <a:latin typeface="HarmonyOS Sans SC" panose="00000500000000000000" pitchFamily="2" charset="-122"/>
                  <a:ea typeface="HarmonyOS Sans SC" panose="00000500000000000000" pitchFamily="2" charset="-122"/>
                </a:rPr>
                <a:t>为亚太地区用户提供服务。</a:t>
              </a:r>
              <a:endParaRPr lang="en-US" sz="2000">
                <a:solidFill>
                  <a:srgbClr val="FFFFFF"/>
                </a:solidFill>
                <a:latin typeface="HarmonyOS Sans SC" panose="00000500000000000000" pitchFamily="2" charset="-122"/>
                <a:ea typeface="HarmonyOS Sans SC" panose="00000500000000000000" pitchFamily="2" charset="-122"/>
              </a:endParaRPr>
            </a:p>
          </p:txBody>
        </p:sp>
        <p:sp>
          <p:nvSpPr>
            <p:cNvPr id="28" name="TextBox 28"/>
            <p:cNvSpPr txBox="1"/>
            <p:nvPr/>
          </p:nvSpPr>
          <p:spPr>
            <a:xfrm>
              <a:off x="10591622" y="7854355"/>
              <a:ext cx="6377718" cy="718145"/>
            </a:xfrm>
            <a:prstGeom prst="rect">
              <a:avLst/>
            </a:prstGeom>
          </p:spPr>
          <p:txBody>
            <a:bodyPr wrap="square" lIns="0" tIns="0" rIns="0" bIns="0" rtlCol="0" anchor="t">
              <a:spAutoFit/>
            </a:bodyPr>
            <a:lstStyle/>
            <a:p>
              <a:pPr algn="just">
                <a:lnSpc>
                  <a:spcPts val="2808"/>
                </a:lnSpc>
              </a:pPr>
              <a:r>
                <a:rPr lang="en-US" altLang="zh-CN" sz="2000">
                  <a:solidFill>
                    <a:srgbClr val="767171"/>
                  </a:solidFill>
                  <a:latin typeface="HarmonyOS Sans SC Black" panose="00000A00000000000000" pitchFamily="2" charset="-122"/>
                  <a:ea typeface="HarmonyOS Sans SC Black" panose="00000A00000000000000" pitchFamily="2" charset="-122"/>
                </a:rPr>
                <a:t>2020</a:t>
              </a:r>
              <a:r>
                <a:rPr lang="zh-CN" altLang="en-US" sz="2000">
                  <a:solidFill>
                    <a:srgbClr val="767171"/>
                  </a:solidFill>
                  <a:latin typeface="HarmonyOS Sans SC Black" panose="00000A00000000000000" pitchFamily="2" charset="-122"/>
                  <a:ea typeface="HarmonyOS Sans SC Black" panose="00000A00000000000000" pitchFamily="2" charset="-122"/>
                </a:rPr>
                <a:t>年</a:t>
              </a:r>
              <a:r>
                <a:rPr lang="zh-CN" altLang="en-US" sz="2000">
                  <a:solidFill>
                    <a:srgbClr val="767171"/>
                  </a:solidFill>
                  <a:latin typeface="HarmonyOS Sans SC" panose="00000500000000000000" pitchFamily="2" charset="-122"/>
                  <a:ea typeface="HarmonyOS Sans SC" panose="00000500000000000000" pitchFamily="2" charset="-122"/>
                </a:rPr>
                <a:t>，建成 </a:t>
              </a:r>
              <a:r>
                <a:rPr lang="zh-CN" altLang="en-US" sz="2400">
                  <a:solidFill>
                    <a:srgbClr val="0159BA"/>
                  </a:solidFill>
                  <a:latin typeface="HarmonyOS Sans SC Black" panose="00000A00000000000000" pitchFamily="2" charset="-122"/>
                  <a:ea typeface="HarmonyOS Sans SC Black" panose="00000A00000000000000" pitchFamily="2" charset="-122"/>
                </a:rPr>
                <a:t>北斗全球系统 </a:t>
              </a:r>
              <a:r>
                <a:rPr lang="zh-CN" altLang="en-US" sz="2000">
                  <a:solidFill>
                    <a:srgbClr val="767171"/>
                  </a:solidFill>
                  <a:latin typeface="HarmonyOS Sans SC" panose="00000500000000000000" pitchFamily="2" charset="-122"/>
                  <a:ea typeface="HarmonyOS Sans SC" panose="00000500000000000000" pitchFamily="2" charset="-122"/>
                </a:rPr>
                <a:t>，</a:t>
              </a:r>
              <a:endParaRPr lang="en-US" altLang="zh-CN" sz="2000">
                <a:solidFill>
                  <a:srgbClr val="767171"/>
                </a:solidFill>
                <a:latin typeface="HarmonyOS Sans SC" panose="00000500000000000000" pitchFamily="2" charset="-122"/>
                <a:ea typeface="HarmonyOS Sans SC" panose="00000500000000000000" pitchFamily="2" charset="-122"/>
              </a:endParaRPr>
            </a:p>
            <a:p>
              <a:pPr algn="just">
                <a:lnSpc>
                  <a:spcPts val="2808"/>
                </a:lnSpc>
              </a:pPr>
              <a:r>
                <a:rPr lang="zh-CN" altLang="en-US" sz="2000">
                  <a:solidFill>
                    <a:srgbClr val="767171"/>
                  </a:solidFill>
                  <a:latin typeface="HarmonyOS Sans SC" panose="00000500000000000000" pitchFamily="2" charset="-122"/>
                  <a:ea typeface="HarmonyOS Sans SC" panose="00000500000000000000" pitchFamily="2" charset="-122"/>
                </a:rPr>
                <a:t>为全球用户提供服务。</a:t>
              </a:r>
              <a:endParaRPr lang="en-US" sz="2000">
                <a:solidFill>
                  <a:srgbClr val="767171"/>
                </a:solidFill>
                <a:latin typeface="HarmonyOS Sans SC" panose="00000500000000000000" pitchFamily="2" charset="-122"/>
                <a:ea typeface="HarmonyOS Sans SC" panose="00000500000000000000" pitchFamily="2" charset="-122"/>
              </a:endParaRPr>
            </a:p>
          </p:txBody>
        </p:sp>
      </p:grpSp>
      <p:grpSp>
        <p:nvGrpSpPr>
          <p:cNvPr id="35" name="Group 35"/>
          <p:cNvGrpSpPr/>
          <p:nvPr/>
        </p:nvGrpSpPr>
        <p:grpSpPr>
          <a:xfrm>
            <a:off x="16969340" y="441082"/>
            <a:ext cx="765660" cy="765660"/>
            <a:chOff x="0" y="0"/>
            <a:chExt cx="1020880" cy="1020880"/>
          </a:xfrm>
        </p:grpSpPr>
        <p:sp>
          <p:nvSpPr>
            <p:cNvPr id="36" name="Freeform 36"/>
            <p:cNvSpPr/>
            <p:nvPr/>
          </p:nvSpPr>
          <p:spPr>
            <a:xfrm>
              <a:off x="0" y="0"/>
              <a:ext cx="1020826" cy="1020826"/>
            </a:xfrm>
            <a:custGeom>
              <a:avLst/>
              <a:gdLst/>
              <a:ahLst/>
              <a:cxnLst/>
              <a:rect l="l" t="t" r="r" b="b"/>
              <a:pathLst>
                <a:path w="1020826" h="1020826">
                  <a:moveTo>
                    <a:pt x="0" y="510413"/>
                  </a:moveTo>
                  <a:cubicBezTo>
                    <a:pt x="0" y="228473"/>
                    <a:pt x="228473" y="0"/>
                    <a:pt x="510413" y="0"/>
                  </a:cubicBezTo>
                  <a:cubicBezTo>
                    <a:pt x="792353" y="0"/>
                    <a:pt x="1020826" y="228473"/>
                    <a:pt x="1020826" y="510413"/>
                  </a:cubicBezTo>
                  <a:cubicBezTo>
                    <a:pt x="1020826" y="792353"/>
                    <a:pt x="792353" y="1020826"/>
                    <a:pt x="510413" y="1020826"/>
                  </a:cubicBezTo>
                  <a:cubicBezTo>
                    <a:pt x="228473" y="1020826"/>
                    <a:pt x="0" y="792353"/>
                    <a:pt x="0" y="510413"/>
                  </a:cubicBezTo>
                  <a:close/>
                  <a:moveTo>
                    <a:pt x="196850" y="510413"/>
                  </a:moveTo>
                  <a:cubicBezTo>
                    <a:pt x="196850" y="683641"/>
                    <a:pt x="337312" y="824103"/>
                    <a:pt x="510540" y="824103"/>
                  </a:cubicBezTo>
                  <a:cubicBezTo>
                    <a:pt x="683768" y="824103"/>
                    <a:pt x="824230" y="683641"/>
                    <a:pt x="824230" y="510413"/>
                  </a:cubicBezTo>
                  <a:cubicBezTo>
                    <a:pt x="824230" y="337185"/>
                    <a:pt x="683768" y="196723"/>
                    <a:pt x="510540" y="196723"/>
                  </a:cubicBezTo>
                  <a:cubicBezTo>
                    <a:pt x="337312" y="196723"/>
                    <a:pt x="196850" y="337185"/>
                    <a:pt x="196850" y="510413"/>
                  </a:cubicBezTo>
                  <a:close/>
                </a:path>
              </a:pathLst>
            </a:custGeom>
            <a:solidFill>
              <a:srgbClr val="0159BA"/>
            </a:solidFill>
          </p:spPr>
        </p:sp>
      </p:grpSp>
      <p:grpSp>
        <p:nvGrpSpPr>
          <p:cNvPr id="7" name="Group 7"/>
          <p:cNvGrpSpPr/>
          <p:nvPr/>
        </p:nvGrpSpPr>
        <p:grpSpPr>
          <a:xfrm>
            <a:off x="1483503" y="2705099"/>
            <a:ext cx="6943470" cy="6436050"/>
            <a:chOff x="0" y="0"/>
            <a:chExt cx="10410825" cy="7144680"/>
          </a:xfrm>
        </p:grpSpPr>
        <p:sp>
          <p:nvSpPr>
            <p:cNvPr id="8" name="Freeform 8"/>
            <p:cNvSpPr/>
            <p:nvPr/>
          </p:nvSpPr>
          <p:spPr>
            <a:xfrm>
              <a:off x="0" y="0"/>
              <a:ext cx="10410825" cy="7144680"/>
            </a:xfrm>
            <a:custGeom>
              <a:avLst/>
              <a:gdLst/>
              <a:ahLst/>
              <a:cxnLst/>
              <a:rect l="l" t="t" r="r" b="b"/>
              <a:pathLst>
                <a:path w="10410825" h="4134866">
                  <a:moveTo>
                    <a:pt x="0" y="0"/>
                  </a:moveTo>
                  <a:lnTo>
                    <a:pt x="10410825" y="0"/>
                  </a:lnTo>
                  <a:lnTo>
                    <a:pt x="10410825" y="4134866"/>
                  </a:lnTo>
                  <a:lnTo>
                    <a:pt x="0" y="4134866"/>
                  </a:lnTo>
                  <a:close/>
                </a:path>
              </a:pathLst>
            </a:custGeom>
            <a:solidFill>
              <a:srgbClr val="FFFFFF"/>
            </a:solidFill>
          </p:spPr>
        </p:sp>
      </p:grpSp>
      <p:sp>
        <p:nvSpPr>
          <p:cNvPr id="18" name="TextBox 18"/>
          <p:cNvSpPr txBox="1"/>
          <p:nvPr/>
        </p:nvSpPr>
        <p:spPr>
          <a:xfrm>
            <a:off x="2209153" y="3470659"/>
            <a:ext cx="3272145" cy="466593"/>
          </a:xfrm>
          <a:prstGeom prst="rect">
            <a:avLst/>
          </a:prstGeom>
        </p:spPr>
        <p:txBody>
          <a:bodyPr wrap="square" lIns="0" tIns="0" rIns="0" bIns="0" rtlCol="0" anchor="t">
            <a:spAutoFit/>
          </a:bodyPr>
          <a:lstStyle/>
          <a:p>
            <a:pPr algn="l">
              <a:lnSpc>
                <a:spcPts val="3600"/>
              </a:lnSpc>
            </a:pPr>
            <a:r>
              <a:rPr lang="zh-CN" altLang="en-US" sz="3000">
                <a:solidFill>
                  <a:srgbClr val="0159BA"/>
                </a:solidFill>
                <a:latin typeface="HarmonyOS Sans SC Black" panose="00000A00000000000000" pitchFamily="2" charset="-122"/>
                <a:ea typeface="HarmonyOS Sans SC Black" panose="00000A00000000000000" pitchFamily="2" charset="-122"/>
              </a:rPr>
              <a:t>战略制定</a:t>
            </a:r>
            <a:endParaRPr lang="en-US" sz="3000">
              <a:solidFill>
                <a:srgbClr val="0159BA"/>
              </a:solidFill>
              <a:latin typeface="HarmonyOS Sans SC Black" panose="00000A00000000000000" pitchFamily="2" charset="-122"/>
              <a:ea typeface="HarmonyOS Sans SC Black" panose="00000A00000000000000" pitchFamily="2" charset="-122"/>
            </a:endParaRPr>
          </a:p>
        </p:txBody>
      </p:sp>
      <p:grpSp>
        <p:nvGrpSpPr>
          <p:cNvPr id="50" name="组合 49">
            <a:extLst>
              <a:ext uri="{FF2B5EF4-FFF2-40B4-BE49-F238E27FC236}">
                <a16:creationId xmlns:a16="http://schemas.microsoft.com/office/drawing/2014/main" id="{68F60052-F5EE-9FDD-BFBB-7A382295EB93}"/>
              </a:ext>
            </a:extLst>
          </p:cNvPr>
          <p:cNvGrpSpPr/>
          <p:nvPr/>
        </p:nvGrpSpPr>
        <p:grpSpPr>
          <a:xfrm>
            <a:off x="7261860" y="8267700"/>
            <a:ext cx="411480" cy="411480"/>
            <a:chOff x="8093419" y="5174922"/>
            <a:chExt cx="411480" cy="411480"/>
          </a:xfrm>
        </p:grpSpPr>
        <p:grpSp>
          <p:nvGrpSpPr>
            <p:cNvPr id="31" name="Group 31"/>
            <p:cNvGrpSpPr/>
            <p:nvPr/>
          </p:nvGrpSpPr>
          <p:grpSpPr>
            <a:xfrm>
              <a:off x="8093419" y="5174922"/>
              <a:ext cx="411480" cy="411480"/>
              <a:chOff x="0" y="0"/>
              <a:chExt cx="548640" cy="548640"/>
            </a:xfrm>
          </p:grpSpPr>
          <p:sp>
            <p:nvSpPr>
              <p:cNvPr id="32" name="Freeform 32"/>
              <p:cNvSpPr/>
              <p:nvPr/>
            </p:nvSpPr>
            <p:spPr>
              <a:xfrm>
                <a:off x="0" y="0"/>
                <a:ext cx="548640" cy="548640"/>
              </a:xfrm>
              <a:custGeom>
                <a:avLst/>
                <a:gdLst/>
                <a:ahLst/>
                <a:cxnLst/>
                <a:rect l="l" t="t" r="r" b="b"/>
                <a:pathLst>
                  <a:path w="548640" h="548640">
                    <a:moveTo>
                      <a:pt x="0" y="274320"/>
                    </a:moveTo>
                    <a:cubicBezTo>
                      <a:pt x="0" y="122809"/>
                      <a:pt x="122809" y="0"/>
                      <a:pt x="274320" y="0"/>
                    </a:cubicBezTo>
                    <a:cubicBezTo>
                      <a:pt x="425831" y="0"/>
                      <a:pt x="548640" y="122809"/>
                      <a:pt x="548640" y="274320"/>
                    </a:cubicBezTo>
                    <a:cubicBezTo>
                      <a:pt x="548640" y="425831"/>
                      <a:pt x="425831" y="548640"/>
                      <a:pt x="274320" y="548640"/>
                    </a:cubicBezTo>
                    <a:cubicBezTo>
                      <a:pt x="122809" y="548640"/>
                      <a:pt x="0" y="425831"/>
                      <a:pt x="0" y="274320"/>
                    </a:cubicBezTo>
                    <a:close/>
                  </a:path>
                </a:pathLst>
              </a:custGeom>
              <a:solidFill>
                <a:srgbClr val="D2DEEB"/>
              </a:solidFill>
            </p:spPr>
          </p:sp>
        </p:grpSp>
        <p:sp>
          <p:nvSpPr>
            <p:cNvPr id="34" name="Freeform 34"/>
            <p:cNvSpPr/>
            <p:nvPr/>
          </p:nvSpPr>
          <p:spPr>
            <a:xfrm>
              <a:off x="8204084" y="5290521"/>
              <a:ext cx="190141" cy="180274"/>
            </a:xfrm>
            <a:custGeom>
              <a:avLst/>
              <a:gdLst/>
              <a:ahLst/>
              <a:cxnLst/>
              <a:rect l="l" t="t" r="r" b="b"/>
              <a:pathLst>
                <a:path w="190141" h="180274">
                  <a:moveTo>
                    <a:pt x="0" y="0"/>
                  </a:moveTo>
                  <a:lnTo>
                    <a:pt x="190142" y="0"/>
                  </a:lnTo>
                  <a:lnTo>
                    <a:pt x="190142" y="180274"/>
                  </a:lnTo>
                  <a:lnTo>
                    <a:pt x="0" y="1802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2" name="Group 2"/>
          <p:cNvGrpSpPr/>
          <p:nvPr/>
        </p:nvGrpSpPr>
        <p:grpSpPr>
          <a:xfrm>
            <a:off x="402146" y="8113534"/>
            <a:ext cx="1819278" cy="1819277"/>
            <a:chOff x="0" y="0"/>
            <a:chExt cx="2425704" cy="2425702"/>
          </a:xfrm>
        </p:grpSpPr>
        <p:sp>
          <p:nvSpPr>
            <p:cNvPr id="3" name="Freeform 3"/>
            <p:cNvSpPr/>
            <p:nvPr/>
          </p:nvSpPr>
          <p:spPr>
            <a:xfrm>
              <a:off x="0" y="0"/>
              <a:ext cx="2425700" cy="2425700"/>
            </a:xfrm>
            <a:custGeom>
              <a:avLst/>
              <a:gdLst/>
              <a:ahLst/>
              <a:cxnLst/>
              <a:rect l="l" t="t" r="r" b="b"/>
              <a:pathLst>
                <a:path w="2425700" h="2425700">
                  <a:moveTo>
                    <a:pt x="0" y="1212850"/>
                  </a:moveTo>
                  <a:cubicBezTo>
                    <a:pt x="0" y="543052"/>
                    <a:pt x="543052" y="0"/>
                    <a:pt x="1212850" y="0"/>
                  </a:cubicBezTo>
                  <a:cubicBezTo>
                    <a:pt x="1882648" y="0"/>
                    <a:pt x="2425700" y="543052"/>
                    <a:pt x="2425700" y="1212850"/>
                  </a:cubicBezTo>
                  <a:cubicBezTo>
                    <a:pt x="2425700" y="1882648"/>
                    <a:pt x="1882648" y="2425700"/>
                    <a:pt x="1212850" y="2425700"/>
                  </a:cubicBezTo>
                  <a:cubicBezTo>
                    <a:pt x="543052" y="2425700"/>
                    <a:pt x="0" y="1882648"/>
                    <a:pt x="0" y="1212850"/>
                  </a:cubicBezTo>
                  <a:close/>
                  <a:moveTo>
                    <a:pt x="428371" y="1212850"/>
                  </a:moveTo>
                  <a:cubicBezTo>
                    <a:pt x="428371" y="1646047"/>
                    <a:pt x="779653" y="1997329"/>
                    <a:pt x="1212850" y="1997329"/>
                  </a:cubicBezTo>
                  <a:cubicBezTo>
                    <a:pt x="1646047" y="1997329"/>
                    <a:pt x="1997329" y="1646047"/>
                    <a:pt x="1997329" y="1212850"/>
                  </a:cubicBezTo>
                  <a:cubicBezTo>
                    <a:pt x="1997329" y="779653"/>
                    <a:pt x="1646047" y="428371"/>
                    <a:pt x="1212850" y="428371"/>
                  </a:cubicBezTo>
                  <a:cubicBezTo>
                    <a:pt x="779653" y="428371"/>
                    <a:pt x="428371" y="779653"/>
                    <a:pt x="428371" y="1212850"/>
                  </a:cubicBezTo>
                  <a:close/>
                </a:path>
              </a:pathLst>
            </a:custGeom>
            <a:solidFill>
              <a:srgbClr val="0159BA"/>
            </a:solidFill>
          </p:spPr>
        </p:sp>
      </p:grpSp>
      <p:sp>
        <p:nvSpPr>
          <p:cNvPr id="19" name="TextBox 19"/>
          <p:cNvSpPr txBox="1"/>
          <p:nvPr/>
        </p:nvSpPr>
        <p:spPr>
          <a:xfrm>
            <a:off x="2235448" y="4381500"/>
            <a:ext cx="5181250" cy="3179075"/>
          </a:xfrm>
          <a:prstGeom prst="rect">
            <a:avLst/>
          </a:prstGeom>
        </p:spPr>
        <p:txBody>
          <a:bodyPr wrap="square" lIns="0" tIns="0" rIns="0" bIns="0" rtlCol="0" anchor="t">
            <a:spAutoFit/>
          </a:bodyPr>
          <a:lstStyle/>
          <a:p>
            <a:pPr marL="342900" indent="-342900" algn="just">
              <a:lnSpc>
                <a:spcPct val="150000"/>
              </a:lnSpc>
              <a:spcAft>
                <a:spcPts val="1800"/>
              </a:spcAft>
              <a:buFont typeface="Arial" panose="020B0604020202020204" pitchFamily="34" charset="0"/>
              <a:buChar char="•"/>
            </a:pPr>
            <a:r>
              <a:rPr lang="zh-CN" altLang="en-US" sz="2000">
                <a:solidFill>
                  <a:srgbClr val="767171"/>
                </a:solidFill>
                <a:latin typeface="HarmonyOS Sans SC" panose="00000500000000000000" pitchFamily="2" charset="-122"/>
                <a:ea typeface="HarmonyOS Sans SC" panose="00000500000000000000" pitchFamily="2" charset="-122"/>
              </a:rPr>
              <a:t>早在</a:t>
            </a:r>
            <a:r>
              <a:rPr lang="en-US" altLang="zh-CN" sz="2000">
                <a:solidFill>
                  <a:srgbClr val="767171"/>
                </a:solidFill>
                <a:latin typeface="HarmonyOS Sans SC" panose="00000500000000000000" pitchFamily="2" charset="-122"/>
                <a:ea typeface="HarmonyOS Sans SC" panose="00000500000000000000" pitchFamily="2" charset="-122"/>
              </a:rPr>
              <a:t>20</a:t>
            </a:r>
            <a:r>
              <a:rPr lang="zh-CN" altLang="en-US" sz="2000">
                <a:solidFill>
                  <a:srgbClr val="767171"/>
                </a:solidFill>
                <a:latin typeface="HarmonyOS Sans SC" panose="00000500000000000000" pitchFamily="2" charset="-122"/>
                <a:ea typeface="HarmonyOS Sans SC" panose="00000500000000000000" pitchFamily="2" charset="-122"/>
              </a:rPr>
              <a:t>世纪</a:t>
            </a:r>
            <a:r>
              <a:rPr lang="en-US" altLang="zh-CN" sz="2000">
                <a:solidFill>
                  <a:srgbClr val="767171"/>
                </a:solidFill>
                <a:latin typeface="HarmonyOS Sans SC" panose="00000500000000000000" pitchFamily="2" charset="-122"/>
                <a:ea typeface="HarmonyOS Sans SC" panose="00000500000000000000" pitchFamily="2" charset="-122"/>
              </a:rPr>
              <a:t>70</a:t>
            </a:r>
            <a:r>
              <a:rPr lang="zh-CN" altLang="en-US" sz="2000">
                <a:solidFill>
                  <a:srgbClr val="767171"/>
                </a:solidFill>
                <a:latin typeface="HarmonyOS Sans SC" panose="00000500000000000000" pitchFamily="2" charset="-122"/>
                <a:ea typeface="HarmonyOS Sans SC" panose="00000500000000000000" pitchFamily="2" charset="-122"/>
              </a:rPr>
              <a:t>年代，我国就诞生了建立自己的卫星导航系统的想法；</a:t>
            </a:r>
            <a:endParaRPr lang="en-US" altLang="zh-CN" sz="2000">
              <a:solidFill>
                <a:srgbClr val="767171"/>
              </a:solidFill>
              <a:latin typeface="HarmonyOS Sans SC" panose="00000500000000000000" pitchFamily="2" charset="-122"/>
              <a:ea typeface="HarmonyOS Sans SC" panose="00000500000000000000" pitchFamily="2" charset="-122"/>
            </a:endParaRPr>
          </a:p>
          <a:p>
            <a:pPr marL="342900" indent="-342900" algn="just">
              <a:lnSpc>
                <a:spcPct val="150000"/>
              </a:lnSpc>
              <a:spcAft>
                <a:spcPts val="1800"/>
              </a:spcAft>
              <a:buFont typeface="Arial" panose="020B0604020202020204" pitchFamily="34" charset="0"/>
              <a:buChar char="•"/>
            </a:pPr>
            <a:r>
              <a:rPr lang="en-US" altLang="zh-CN" sz="2000">
                <a:solidFill>
                  <a:srgbClr val="767171"/>
                </a:solidFill>
                <a:latin typeface="HarmonyOS Sans SC" panose="00000500000000000000" pitchFamily="2" charset="-122"/>
                <a:ea typeface="HarmonyOS Sans SC" panose="00000500000000000000" pitchFamily="2" charset="-122"/>
              </a:rPr>
              <a:t>1983</a:t>
            </a:r>
            <a:r>
              <a:rPr lang="zh-CN" altLang="en-US" sz="2000">
                <a:solidFill>
                  <a:srgbClr val="767171"/>
                </a:solidFill>
                <a:latin typeface="HarmonyOS Sans SC" panose="00000500000000000000" pitchFamily="2" charset="-122"/>
                <a:ea typeface="HarmonyOS Sans SC" panose="00000500000000000000" pitchFamily="2" charset="-122"/>
              </a:rPr>
              <a:t>年，陈芳允院士结合当时国内经济和技术条件，创新性地提出了双星定位的设想；</a:t>
            </a:r>
            <a:endParaRPr lang="en-US" altLang="zh-CN" sz="2000">
              <a:solidFill>
                <a:srgbClr val="767171"/>
              </a:solidFill>
              <a:latin typeface="HarmonyOS Sans SC" panose="00000500000000000000" pitchFamily="2" charset="-122"/>
              <a:ea typeface="HarmonyOS Sans SC" panose="00000500000000000000" pitchFamily="2" charset="-122"/>
            </a:endParaRPr>
          </a:p>
          <a:p>
            <a:pPr marL="342900" indent="-342900" algn="just">
              <a:lnSpc>
                <a:spcPct val="150000"/>
              </a:lnSpc>
              <a:spcAft>
                <a:spcPts val="1800"/>
              </a:spcAft>
              <a:buFont typeface="Arial" panose="020B0604020202020204" pitchFamily="34" charset="0"/>
              <a:buChar char="•"/>
            </a:pPr>
            <a:r>
              <a:rPr lang="zh-CN" altLang="en-US" sz="2000">
                <a:solidFill>
                  <a:srgbClr val="767171"/>
                </a:solidFill>
                <a:latin typeface="HarmonyOS Sans SC" panose="00000500000000000000" pitchFamily="2" charset="-122"/>
                <a:ea typeface="HarmonyOS Sans SC" panose="00000500000000000000" pitchFamily="2" charset="-122"/>
              </a:rPr>
              <a:t>随后，北斗系统工程首任总设计师孙家栋院士进一步组织研究，提出</a:t>
            </a:r>
            <a:r>
              <a:rPr lang="zh-CN" altLang="en-US" sz="2000">
                <a:solidFill>
                  <a:srgbClr val="0159BA"/>
                </a:solidFill>
                <a:latin typeface="HarmonyOS Sans SC" panose="00000500000000000000" pitchFamily="2" charset="-122"/>
                <a:ea typeface="HarmonyOS Sans SC" panose="00000500000000000000" pitchFamily="2" charset="-122"/>
              </a:rPr>
              <a:t>“三步走”发展战略</a:t>
            </a:r>
            <a:r>
              <a:rPr lang="zh-CN" altLang="en-US" sz="2000">
                <a:solidFill>
                  <a:srgbClr val="767171"/>
                </a:solidFill>
                <a:latin typeface="HarmonyOS Sans SC" panose="00000500000000000000" pitchFamily="2" charset="-122"/>
                <a:ea typeface="HarmonyOS Sans SC" panose="00000500000000000000" pitchFamily="2" charset="-122"/>
              </a:rPr>
              <a:t>。</a:t>
            </a:r>
            <a:endParaRPr lang="en-US" sz="2000">
              <a:solidFill>
                <a:srgbClr val="767171"/>
              </a:solidFill>
              <a:latin typeface="HarmonyOS Sans SC" panose="00000500000000000000" pitchFamily="2" charset="-122"/>
              <a:ea typeface="HarmonyOS Sans SC" panose="00000500000000000000"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7FA"/>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64B9CFA9-EF2D-8ED0-266C-2568D2B315FE}"/>
              </a:ext>
            </a:extLst>
          </p:cNvPr>
          <p:cNvGrpSpPr/>
          <p:nvPr/>
        </p:nvGrpSpPr>
        <p:grpSpPr>
          <a:xfrm flipH="1">
            <a:off x="0" y="6325506"/>
            <a:ext cx="18288000" cy="3971021"/>
            <a:chOff x="0" y="4001490"/>
            <a:chExt cx="18288000" cy="6285510"/>
          </a:xfrm>
        </p:grpSpPr>
        <p:sp>
          <p:nvSpPr>
            <p:cNvPr id="2" name="Freeform 2"/>
            <p:cNvSpPr/>
            <p:nvPr/>
          </p:nvSpPr>
          <p:spPr>
            <a:xfrm>
              <a:off x="0" y="4001490"/>
              <a:ext cx="18288000" cy="6285510"/>
            </a:xfrm>
            <a:custGeom>
              <a:avLst/>
              <a:gdLst/>
              <a:ahLst/>
              <a:cxnLst/>
              <a:rect l="l" t="t" r="r" b="b"/>
              <a:pathLst>
                <a:path w="18288000" h="6285510">
                  <a:moveTo>
                    <a:pt x="0" y="0"/>
                  </a:moveTo>
                  <a:lnTo>
                    <a:pt x="18288000" y="0"/>
                  </a:lnTo>
                  <a:lnTo>
                    <a:pt x="18288000" y="6285510"/>
                  </a:lnTo>
                  <a:lnTo>
                    <a:pt x="0" y="6285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4864191"/>
              <a:ext cx="18288000" cy="5422809"/>
            </a:xfrm>
            <a:custGeom>
              <a:avLst/>
              <a:gdLst/>
              <a:ahLst/>
              <a:cxnLst/>
              <a:rect l="l" t="t" r="r" b="b"/>
              <a:pathLst>
                <a:path w="18288000" h="5422809">
                  <a:moveTo>
                    <a:pt x="0" y="0"/>
                  </a:moveTo>
                  <a:lnTo>
                    <a:pt x="18288000" y="0"/>
                  </a:lnTo>
                  <a:lnTo>
                    <a:pt x="18288000" y="5422809"/>
                  </a:lnTo>
                  <a:lnTo>
                    <a:pt x="0" y="5422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6" name="Freeform 6"/>
          <p:cNvSpPr/>
          <p:nvPr/>
        </p:nvSpPr>
        <p:spPr>
          <a:xfrm>
            <a:off x="11119453" y="550361"/>
            <a:ext cx="6324600" cy="6324600"/>
          </a:xfrm>
          <a:custGeom>
            <a:avLst/>
            <a:gdLst/>
            <a:ahLst/>
            <a:cxnLst/>
            <a:rect l="l" t="t" r="r" b="b"/>
            <a:pathLst>
              <a:path w="7789164" h="7789164">
                <a:moveTo>
                  <a:pt x="0" y="3894582"/>
                </a:moveTo>
                <a:cubicBezTo>
                  <a:pt x="0" y="1743710"/>
                  <a:pt x="1743710" y="0"/>
                  <a:pt x="3894582" y="0"/>
                </a:cubicBezTo>
                <a:cubicBezTo>
                  <a:pt x="6045454" y="0"/>
                  <a:pt x="7789164" y="1743710"/>
                  <a:pt x="7789164" y="3894582"/>
                </a:cubicBezTo>
                <a:cubicBezTo>
                  <a:pt x="7789164" y="6045454"/>
                  <a:pt x="6045454" y="7789164"/>
                  <a:pt x="3894582" y="7789164"/>
                </a:cubicBezTo>
                <a:cubicBezTo>
                  <a:pt x="1743710" y="7789164"/>
                  <a:pt x="0" y="6045454"/>
                  <a:pt x="0" y="3894582"/>
                </a:cubicBezTo>
                <a:close/>
              </a:path>
            </a:pathLst>
          </a:custGeom>
          <a:solidFill>
            <a:srgbClr val="FFFFFF"/>
          </a:solidFill>
        </p:spPr>
      </p:sp>
      <p:grpSp>
        <p:nvGrpSpPr>
          <p:cNvPr id="7" name="Group 7"/>
          <p:cNvGrpSpPr/>
          <p:nvPr/>
        </p:nvGrpSpPr>
        <p:grpSpPr>
          <a:xfrm>
            <a:off x="1049313" y="1252106"/>
            <a:ext cx="373857" cy="373857"/>
            <a:chOff x="0" y="0"/>
            <a:chExt cx="498476" cy="498476"/>
          </a:xfrm>
        </p:grpSpPr>
        <p:sp>
          <p:nvSpPr>
            <p:cNvPr id="8" name="Freeform 8"/>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grpSp>
        <p:nvGrpSpPr>
          <p:cNvPr id="10" name="Group 10"/>
          <p:cNvGrpSpPr/>
          <p:nvPr/>
        </p:nvGrpSpPr>
        <p:grpSpPr>
          <a:xfrm>
            <a:off x="1746749" y="8518073"/>
            <a:ext cx="363309" cy="363309"/>
            <a:chOff x="0" y="0"/>
            <a:chExt cx="1097178" cy="1097178"/>
          </a:xfrm>
        </p:grpSpPr>
        <p:sp>
          <p:nvSpPr>
            <p:cNvPr id="11" name="Freeform 11"/>
            <p:cNvSpPr/>
            <p:nvPr/>
          </p:nvSpPr>
          <p:spPr>
            <a:xfrm>
              <a:off x="0" y="0"/>
              <a:ext cx="1097280" cy="1097280"/>
            </a:xfrm>
            <a:custGeom>
              <a:avLst/>
              <a:gdLst/>
              <a:ahLst/>
              <a:cxnLst/>
              <a:rect l="l" t="t" r="r" b="b"/>
              <a:pathLst>
                <a:path w="1097280" h="1097280">
                  <a:moveTo>
                    <a:pt x="0" y="548640"/>
                  </a:moveTo>
                  <a:cubicBezTo>
                    <a:pt x="0" y="245618"/>
                    <a:pt x="245618" y="0"/>
                    <a:pt x="548640" y="0"/>
                  </a:cubicBezTo>
                  <a:cubicBezTo>
                    <a:pt x="851662" y="0"/>
                    <a:pt x="1097280" y="245618"/>
                    <a:pt x="1097280" y="548640"/>
                  </a:cubicBezTo>
                  <a:cubicBezTo>
                    <a:pt x="1097280" y="851662"/>
                    <a:pt x="851662" y="1097280"/>
                    <a:pt x="548640" y="1097280"/>
                  </a:cubicBezTo>
                  <a:cubicBezTo>
                    <a:pt x="245618" y="1097280"/>
                    <a:pt x="0" y="851535"/>
                    <a:pt x="0" y="548640"/>
                  </a:cubicBezTo>
                  <a:close/>
                </a:path>
              </a:pathLst>
            </a:custGeom>
            <a:solidFill>
              <a:srgbClr val="FFFFFF"/>
            </a:solidFill>
            <a:ln w="76200">
              <a:solidFill>
                <a:srgbClr val="0159BA"/>
              </a:solidFill>
            </a:ln>
          </p:spPr>
        </p:sp>
      </p:grpSp>
      <p:sp>
        <p:nvSpPr>
          <p:cNvPr id="14" name="AutoShape 14"/>
          <p:cNvSpPr/>
          <p:nvPr/>
        </p:nvSpPr>
        <p:spPr>
          <a:xfrm rot="10795539">
            <a:off x="1099718" y="4233865"/>
            <a:ext cx="2549586" cy="0"/>
          </a:xfrm>
          <a:prstGeom prst="line">
            <a:avLst/>
          </a:prstGeom>
          <a:ln w="9525" cap="rnd">
            <a:solidFill>
              <a:srgbClr val="44546A"/>
            </a:solidFill>
            <a:prstDash val="solid"/>
            <a:headEnd type="none" w="sm" len="sm"/>
            <a:tailEnd type="none" w="sm" len="sm"/>
          </a:ln>
        </p:spPr>
      </p:sp>
      <p:sp>
        <p:nvSpPr>
          <p:cNvPr id="15" name="Freeform 15"/>
          <p:cNvSpPr/>
          <p:nvPr/>
        </p:nvSpPr>
        <p:spPr>
          <a:xfrm flipH="1">
            <a:off x="1106371" y="4563660"/>
            <a:ext cx="722429" cy="351240"/>
          </a:xfrm>
          <a:custGeom>
            <a:avLst/>
            <a:gdLst/>
            <a:ahLst/>
            <a:cxnLst/>
            <a:rect l="l" t="t" r="r" b="b"/>
            <a:pathLst>
              <a:path w="681873" h="350848">
                <a:moveTo>
                  <a:pt x="0" y="0"/>
                </a:moveTo>
                <a:lnTo>
                  <a:pt x="681873" y="0"/>
                </a:lnTo>
                <a:lnTo>
                  <a:pt x="681873" y="350848"/>
                </a:lnTo>
                <a:lnTo>
                  <a:pt x="0" y="3508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a:off x="11577855" y="935294"/>
            <a:ext cx="5411610" cy="5411589"/>
            <a:chOff x="0" y="0"/>
            <a:chExt cx="6350000" cy="6349975"/>
          </a:xfrm>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extLst>
                  <a:ext uri="{28A0092B-C50C-407E-A947-70E740481C1C}">
                    <a14:useLocalDpi xmlns:a14="http://schemas.microsoft.com/office/drawing/2010/main" val="0"/>
                  </a:ext>
                </a:extLst>
              </a:blip>
              <a:stretch>
                <a:fillRect/>
              </a:stretch>
            </a:blipFill>
          </p:spPr>
        </p:sp>
      </p:grpSp>
      <p:sp>
        <p:nvSpPr>
          <p:cNvPr id="22" name="TextBox 22"/>
          <p:cNvSpPr txBox="1"/>
          <p:nvPr/>
        </p:nvSpPr>
        <p:spPr>
          <a:xfrm>
            <a:off x="1072717" y="1316640"/>
            <a:ext cx="4340982" cy="723801"/>
          </a:xfrm>
          <a:prstGeom prst="rect">
            <a:avLst/>
          </a:prstGeom>
        </p:spPr>
        <p:txBody>
          <a:bodyPr lIns="0" tIns="0" rIns="0" bIns="0" rtlCol="0" anchor="t">
            <a:spAutoFit/>
          </a:bodyPr>
          <a:lstStyle/>
          <a:p>
            <a:pPr algn="l">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北斗一号系统</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sp>
        <p:nvSpPr>
          <p:cNvPr id="23" name="TextBox 23"/>
          <p:cNvSpPr txBox="1"/>
          <p:nvPr/>
        </p:nvSpPr>
        <p:spPr>
          <a:xfrm>
            <a:off x="1099718" y="2421901"/>
            <a:ext cx="7053681" cy="1502399"/>
          </a:xfrm>
          <a:prstGeom prst="rect">
            <a:avLst/>
          </a:prstGeom>
        </p:spPr>
        <p:txBody>
          <a:bodyPr wrap="square" lIns="0" tIns="0" rIns="0" bIns="0" rtlCol="0" anchor="t">
            <a:spAutoFit/>
          </a:bodyPr>
          <a:lstStyle/>
          <a:p>
            <a:pPr algn="just">
              <a:lnSpc>
                <a:spcPts val="3000"/>
              </a:lnSpc>
            </a:pPr>
            <a:r>
              <a:rPr lang="zh-CN" altLang="en-US" sz="1900">
                <a:solidFill>
                  <a:srgbClr val="767171"/>
                </a:solidFill>
                <a:latin typeface="HarmonyOS Sans SC Light" panose="00000400000000000000" pitchFamily="2" charset="-122"/>
                <a:ea typeface="HarmonyOS Sans SC Light" panose="00000400000000000000" pitchFamily="2" charset="-122"/>
              </a:rPr>
              <a:t>北斗一号系统采用</a:t>
            </a:r>
            <a:r>
              <a:rPr lang="zh-CN" altLang="en-US" sz="1900">
                <a:solidFill>
                  <a:srgbClr val="0159BA"/>
                </a:solidFill>
                <a:latin typeface="HarmonyOS Sans SC" panose="00000500000000000000" pitchFamily="2" charset="-122"/>
                <a:ea typeface="HarmonyOS Sans SC" panose="00000500000000000000" pitchFamily="2" charset="-122"/>
              </a:rPr>
              <a:t>有源定位</a:t>
            </a:r>
            <a:r>
              <a:rPr lang="zh-CN" altLang="en-US" sz="1900">
                <a:solidFill>
                  <a:srgbClr val="767171"/>
                </a:solidFill>
                <a:latin typeface="HarmonyOS Sans SC Light" panose="00000400000000000000" pitchFamily="2" charset="-122"/>
                <a:ea typeface="HarmonyOS Sans SC Light" panose="00000400000000000000" pitchFamily="2" charset="-122"/>
              </a:rPr>
              <a:t>，需要用户发信号进行定位，存在时间延迟和容量限制。但北斗一号巧妙设计了</a:t>
            </a:r>
            <a:r>
              <a:rPr lang="zh-CN" altLang="en-US" sz="1900">
                <a:solidFill>
                  <a:srgbClr val="0159BA"/>
                </a:solidFill>
                <a:latin typeface="HarmonyOS Sans SC" panose="00000500000000000000" pitchFamily="2" charset="-122"/>
                <a:ea typeface="HarmonyOS Sans SC" panose="00000500000000000000" pitchFamily="2" charset="-122"/>
              </a:rPr>
              <a:t>双向短报文通信</a:t>
            </a:r>
            <a:r>
              <a:rPr lang="zh-CN" altLang="en-US" sz="1900">
                <a:solidFill>
                  <a:srgbClr val="767171"/>
                </a:solidFill>
                <a:latin typeface="HarmonyOS Sans SC Light" panose="00000400000000000000" pitchFamily="2" charset="-122"/>
                <a:ea typeface="HarmonyOS Sans SC Light" panose="00000400000000000000" pitchFamily="2" charset="-122"/>
              </a:rPr>
              <a:t>，其通信与导航一体化的设计是北斗的独创。北斗一号系统的建成标志着中国卫星导航系统的起步，成为继美俄后第三个拥有此技术的国家。</a:t>
            </a:r>
            <a:endParaRPr lang="en-US" sz="1900">
              <a:solidFill>
                <a:srgbClr val="767171"/>
              </a:solidFill>
              <a:latin typeface="HarmonyOS Sans SC Light" panose="00000400000000000000" pitchFamily="2" charset="-122"/>
              <a:ea typeface="HarmonyOS Sans SC Light" panose="00000400000000000000" pitchFamily="2" charset="-122"/>
            </a:endParaRPr>
          </a:p>
        </p:txBody>
      </p:sp>
      <p:sp>
        <p:nvSpPr>
          <p:cNvPr id="26" name="TextBox 26"/>
          <p:cNvSpPr txBox="1"/>
          <p:nvPr/>
        </p:nvSpPr>
        <p:spPr>
          <a:xfrm>
            <a:off x="742394" y="7601943"/>
            <a:ext cx="1764324" cy="434286"/>
          </a:xfrm>
          <a:prstGeom prst="rect">
            <a:avLst/>
          </a:prstGeom>
        </p:spPr>
        <p:txBody>
          <a:bodyPr lIns="0" tIns="0" rIns="0" bIns="0" rtlCol="0" anchor="t">
            <a:spAutoFit/>
          </a:bodyPr>
          <a:lstStyle/>
          <a:p>
            <a:pPr algn="ctr">
              <a:lnSpc>
                <a:spcPts val="3600"/>
              </a:lnSpc>
            </a:pPr>
            <a:r>
              <a:rPr lang="en-US" altLang="zh-CN" sz="2900" b="0" i="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1994</a:t>
            </a:r>
            <a:r>
              <a:rPr lang="zh-CN" altLang="en-US" sz="2900" b="0" i="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年</a:t>
            </a:r>
            <a:endParaRPr lang="en-US" sz="2900">
              <a:ln w="28575">
                <a:solidFill>
                  <a:srgbClr val="0159BA"/>
                </a:solidFill>
              </a:ln>
              <a:solidFill>
                <a:schemeClr val="bg1"/>
              </a:solidFill>
              <a:latin typeface="HarmonyOS Sans SC Black" panose="00000A00000000000000" pitchFamily="2" charset="-122"/>
              <a:ea typeface="HarmonyOS Sans SC Black" panose="00000A00000000000000" pitchFamily="2" charset="-122"/>
            </a:endParaRPr>
          </a:p>
        </p:txBody>
      </p:sp>
      <p:grpSp>
        <p:nvGrpSpPr>
          <p:cNvPr id="29" name="Group 10">
            <a:extLst>
              <a:ext uri="{FF2B5EF4-FFF2-40B4-BE49-F238E27FC236}">
                <a16:creationId xmlns:a16="http://schemas.microsoft.com/office/drawing/2014/main" id="{B1733EB4-37FE-38B4-14BA-C214469574AA}"/>
              </a:ext>
            </a:extLst>
          </p:cNvPr>
          <p:cNvGrpSpPr/>
          <p:nvPr/>
        </p:nvGrpSpPr>
        <p:grpSpPr>
          <a:xfrm>
            <a:off x="5029200" y="7032782"/>
            <a:ext cx="524244" cy="542853"/>
            <a:chOff x="0" y="0"/>
            <a:chExt cx="1097178" cy="1097178"/>
          </a:xfrm>
        </p:grpSpPr>
        <p:sp>
          <p:nvSpPr>
            <p:cNvPr id="30" name="Freeform 11">
              <a:extLst>
                <a:ext uri="{FF2B5EF4-FFF2-40B4-BE49-F238E27FC236}">
                  <a16:creationId xmlns:a16="http://schemas.microsoft.com/office/drawing/2014/main" id="{80245E22-7BCA-AB4B-0913-8DAA52A11EB5}"/>
                </a:ext>
              </a:extLst>
            </p:cNvPr>
            <p:cNvSpPr/>
            <p:nvPr/>
          </p:nvSpPr>
          <p:spPr>
            <a:xfrm>
              <a:off x="0" y="0"/>
              <a:ext cx="1097280" cy="1097280"/>
            </a:xfrm>
            <a:custGeom>
              <a:avLst/>
              <a:gdLst/>
              <a:ahLst/>
              <a:cxnLst/>
              <a:rect l="l" t="t" r="r" b="b"/>
              <a:pathLst>
                <a:path w="1097280" h="1097280">
                  <a:moveTo>
                    <a:pt x="0" y="548640"/>
                  </a:moveTo>
                  <a:cubicBezTo>
                    <a:pt x="0" y="245618"/>
                    <a:pt x="245618" y="0"/>
                    <a:pt x="548640" y="0"/>
                  </a:cubicBezTo>
                  <a:cubicBezTo>
                    <a:pt x="851662" y="0"/>
                    <a:pt x="1097280" y="245618"/>
                    <a:pt x="1097280" y="548640"/>
                  </a:cubicBezTo>
                  <a:cubicBezTo>
                    <a:pt x="1097280" y="851662"/>
                    <a:pt x="851662" y="1097280"/>
                    <a:pt x="548640" y="1097280"/>
                  </a:cubicBezTo>
                  <a:cubicBezTo>
                    <a:pt x="245618" y="1097280"/>
                    <a:pt x="0" y="851535"/>
                    <a:pt x="0" y="548640"/>
                  </a:cubicBezTo>
                  <a:close/>
                </a:path>
              </a:pathLst>
            </a:custGeom>
            <a:solidFill>
              <a:srgbClr val="FFFFFF"/>
            </a:solidFill>
            <a:ln w="76200">
              <a:solidFill>
                <a:srgbClr val="0159BA"/>
              </a:solidFill>
            </a:ln>
          </p:spPr>
        </p:sp>
      </p:grpSp>
      <p:sp>
        <p:nvSpPr>
          <p:cNvPr id="31" name="TextBox 26">
            <a:extLst>
              <a:ext uri="{FF2B5EF4-FFF2-40B4-BE49-F238E27FC236}">
                <a16:creationId xmlns:a16="http://schemas.microsoft.com/office/drawing/2014/main" id="{74C691FC-E351-0C9B-1D01-3730870A2D46}"/>
              </a:ext>
            </a:extLst>
          </p:cNvPr>
          <p:cNvSpPr txBox="1"/>
          <p:nvPr/>
        </p:nvSpPr>
        <p:spPr>
          <a:xfrm>
            <a:off x="3649375" y="6284726"/>
            <a:ext cx="1764324" cy="466593"/>
          </a:xfrm>
          <a:prstGeom prst="rect">
            <a:avLst/>
          </a:prstGeom>
        </p:spPr>
        <p:txBody>
          <a:bodyPr lIns="0" tIns="0" rIns="0" bIns="0" rtlCol="0" anchor="t">
            <a:spAutoFit/>
          </a:bodyPr>
          <a:lstStyle/>
          <a:p>
            <a:pPr algn="ctr">
              <a:lnSpc>
                <a:spcPts val="3600"/>
              </a:lnSpc>
            </a:pPr>
            <a:r>
              <a:rPr lang="en-US" altLang="zh-CN" sz="360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2000</a:t>
            </a:r>
            <a:r>
              <a:rPr lang="zh-CN" altLang="en-US" sz="3600" b="0" i="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年</a:t>
            </a:r>
            <a:endParaRPr lang="en-US" sz="3200">
              <a:ln w="28575">
                <a:solidFill>
                  <a:srgbClr val="0159BA"/>
                </a:solidFill>
              </a:ln>
              <a:solidFill>
                <a:schemeClr val="bg1"/>
              </a:solidFill>
              <a:latin typeface="HarmonyOS Sans SC Black" panose="00000A00000000000000" pitchFamily="2" charset="-122"/>
              <a:ea typeface="HarmonyOS Sans SC Black" panose="00000A00000000000000" pitchFamily="2" charset="-122"/>
            </a:endParaRPr>
          </a:p>
        </p:txBody>
      </p:sp>
      <p:sp>
        <p:nvSpPr>
          <p:cNvPr id="33" name="文本框 32">
            <a:extLst>
              <a:ext uri="{FF2B5EF4-FFF2-40B4-BE49-F238E27FC236}">
                <a16:creationId xmlns:a16="http://schemas.microsoft.com/office/drawing/2014/main" id="{BF5DFF74-0955-78F7-1B5B-9BB48379BBB3}"/>
              </a:ext>
            </a:extLst>
          </p:cNvPr>
          <p:cNvSpPr txBox="1"/>
          <p:nvPr/>
        </p:nvSpPr>
        <p:spPr>
          <a:xfrm>
            <a:off x="2110092" y="8881416"/>
            <a:ext cx="2414996" cy="963084"/>
          </a:xfrm>
          <a:prstGeom prst="rect">
            <a:avLst/>
          </a:prstGeom>
          <a:noFill/>
        </p:spPr>
        <p:txBody>
          <a:bodyPr wrap="square">
            <a:spAutoFit/>
          </a:bodyPr>
          <a:lstStyle/>
          <a:p>
            <a:pPr>
              <a:lnSpc>
                <a:spcPct val="150000"/>
              </a:lnSpc>
            </a:pPr>
            <a:r>
              <a:rPr lang="zh-CN" altLang="en-US" sz="2000" b="0" i="0">
                <a:solidFill>
                  <a:srgbClr val="0159BA"/>
                </a:solidFill>
                <a:effectLst/>
                <a:latin typeface="HarmonyOS Sans SC" panose="00000500000000000000" pitchFamily="2" charset="-122"/>
                <a:ea typeface="HarmonyOS Sans SC" panose="00000500000000000000" pitchFamily="2" charset="-122"/>
              </a:rPr>
              <a:t>北斗一号系统建设正式启动</a:t>
            </a:r>
            <a:endParaRPr lang="zh-CN" altLang="en-US" sz="2000">
              <a:solidFill>
                <a:srgbClr val="0159BA"/>
              </a:solidFill>
              <a:latin typeface="HarmonyOS Sans SC" panose="00000500000000000000" pitchFamily="2" charset="-122"/>
              <a:ea typeface="HarmonyOS Sans SC" panose="00000500000000000000" pitchFamily="2" charset="-122"/>
            </a:endParaRPr>
          </a:p>
        </p:txBody>
      </p:sp>
      <p:sp>
        <p:nvSpPr>
          <p:cNvPr id="34" name="文本框 33">
            <a:extLst>
              <a:ext uri="{FF2B5EF4-FFF2-40B4-BE49-F238E27FC236}">
                <a16:creationId xmlns:a16="http://schemas.microsoft.com/office/drawing/2014/main" id="{81B7D7DE-3A29-DB11-5627-93915D882F60}"/>
              </a:ext>
            </a:extLst>
          </p:cNvPr>
          <p:cNvSpPr txBox="1"/>
          <p:nvPr/>
        </p:nvSpPr>
        <p:spPr>
          <a:xfrm>
            <a:off x="5181600" y="7965318"/>
            <a:ext cx="4359164" cy="963084"/>
          </a:xfrm>
          <a:prstGeom prst="rect">
            <a:avLst/>
          </a:prstGeom>
          <a:noFill/>
        </p:spPr>
        <p:txBody>
          <a:bodyPr wrap="square">
            <a:spAutoFit/>
          </a:bodyPr>
          <a:lstStyle/>
          <a:p>
            <a:pPr>
              <a:lnSpc>
                <a:spcPct val="150000"/>
              </a:lnSpc>
            </a:pPr>
            <a:r>
              <a:rPr lang="zh-CN" altLang="en-US" sz="2000">
                <a:solidFill>
                  <a:srgbClr val="0159BA"/>
                </a:solidFill>
                <a:latin typeface="HarmonyOS Sans SC" panose="00000500000000000000" pitchFamily="2" charset="-122"/>
                <a:ea typeface="HarmonyOS Sans SC" panose="00000500000000000000" pitchFamily="2" charset="-122"/>
              </a:rPr>
              <a:t>发射</a:t>
            </a:r>
            <a:r>
              <a:rPr lang="en-US" altLang="zh-CN" sz="2000">
                <a:solidFill>
                  <a:srgbClr val="0159BA"/>
                </a:solidFill>
                <a:latin typeface="HarmonyOS Sans SC" panose="00000500000000000000" pitchFamily="2" charset="-122"/>
                <a:ea typeface="HarmonyOS Sans SC" panose="00000500000000000000" pitchFamily="2" charset="-122"/>
              </a:rPr>
              <a:t>2</a:t>
            </a:r>
            <a:r>
              <a:rPr lang="zh-CN" altLang="en-US" sz="2000">
                <a:solidFill>
                  <a:srgbClr val="0159BA"/>
                </a:solidFill>
                <a:latin typeface="HarmonyOS Sans SC" panose="00000500000000000000" pitchFamily="2" charset="-122"/>
                <a:ea typeface="HarmonyOS Sans SC" panose="00000500000000000000" pitchFamily="2" charset="-122"/>
              </a:rPr>
              <a:t>颗地球静止轨道（</a:t>
            </a:r>
            <a:r>
              <a:rPr lang="en-US" altLang="zh-CN" sz="2000">
                <a:solidFill>
                  <a:srgbClr val="0159BA"/>
                </a:solidFill>
                <a:latin typeface="HarmonyOS Sans SC" panose="00000500000000000000" pitchFamily="2" charset="-122"/>
                <a:ea typeface="HarmonyOS Sans SC" panose="00000500000000000000" pitchFamily="2" charset="-122"/>
              </a:rPr>
              <a:t>GEO</a:t>
            </a:r>
            <a:r>
              <a:rPr lang="zh-CN" altLang="en-US" sz="2000">
                <a:solidFill>
                  <a:srgbClr val="0159BA"/>
                </a:solidFill>
                <a:latin typeface="HarmonyOS Sans SC" panose="00000500000000000000" pitchFamily="2" charset="-122"/>
                <a:ea typeface="HarmonyOS Sans SC" panose="00000500000000000000" pitchFamily="2" charset="-122"/>
              </a:rPr>
              <a:t>）卫星</a:t>
            </a:r>
            <a:endParaRPr lang="en-US" altLang="zh-CN" sz="2000">
              <a:solidFill>
                <a:srgbClr val="0159BA"/>
              </a:solidFill>
              <a:latin typeface="HarmonyOS Sans SC" panose="00000500000000000000" pitchFamily="2" charset="-122"/>
              <a:ea typeface="HarmonyOS Sans SC" panose="00000500000000000000" pitchFamily="2" charset="-122"/>
            </a:endParaRPr>
          </a:p>
          <a:p>
            <a:pPr>
              <a:lnSpc>
                <a:spcPct val="150000"/>
              </a:lnSpc>
            </a:pPr>
            <a:r>
              <a:rPr lang="zh-CN" altLang="en-US" sz="2000">
                <a:solidFill>
                  <a:srgbClr val="0159BA"/>
                </a:solidFill>
                <a:latin typeface="HarmonyOS Sans SC" panose="00000500000000000000" pitchFamily="2" charset="-122"/>
                <a:ea typeface="HarmonyOS Sans SC" panose="00000500000000000000" pitchFamily="2" charset="-122"/>
              </a:rPr>
              <a:t>北斗一号系统建成并投入使用</a:t>
            </a:r>
          </a:p>
        </p:txBody>
      </p:sp>
      <p:grpSp>
        <p:nvGrpSpPr>
          <p:cNvPr id="35" name="Group 10">
            <a:extLst>
              <a:ext uri="{FF2B5EF4-FFF2-40B4-BE49-F238E27FC236}">
                <a16:creationId xmlns:a16="http://schemas.microsoft.com/office/drawing/2014/main" id="{5E3B9F1E-2BE1-D66E-A2DB-E3DB23881BC2}"/>
              </a:ext>
            </a:extLst>
          </p:cNvPr>
          <p:cNvGrpSpPr/>
          <p:nvPr/>
        </p:nvGrpSpPr>
        <p:grpSpPr>
          <a:xfrm>
            <a:off x="9828599" y="6265153"/>
            <a:ext cx="642916" cy="665738"/>
            <a:chOff x="1506191" y="-119715"/>
            <a:chExt cx="1097280" cy="1097280"/>
          </a:xfrm>
        </p:grpSpPr>
        <p:sp>
          <p:nvSpPr>
            <p:cNvPr id="36" name="Freeform 11">
              <a:extLst>
                <a:ext uri="{FF2B5EF4-FFF2-40B4-BE49-F238E27FC236}">
                  <a16:creationId xmlns:a16="http://schemas.microsoft.com/office/drawing/2014/main" id="{0B1A9F02-108E-4C23-E673-999C4FD2364C}"/>
                </a:ext>
              </a:extLst>
            </p:cNvPr>
            <p:cNvSpPr/>
            <p:nvPr/>
          </p:nvSpPr>
          <p:spPr>
            <a:xfrm>
              <a:off x="1506191" y="-119715"/>
              <a:ext cx="1097280" cy="1097280"/>
            </a:xfrm>
            <a:custGeom>
              <a:avLst/>
              <a:gdLst/>
              <a:ahLst/>
              <a:cxnLst/>
              <a:rect l="l" t="t" r="r" b="b"/>
              <a:pathLst>
                <a:path w="1097280" h="1097280">
                  <a:moveTo>
                    <a:pt x="0" y="548640"/>
                  </a:moveTo>
                  <a:cubicBezTo>
                    <a:pt x="0" y="245618"/>
                    <a:pt x="245618" y="0"/>
                    <a:pt x="548640" y="0"/>
                  </a:cubicBezTo>
                  <a:cubicBezTo>
                    <a:pt x="851662" y="0"/>
                    <a:pt x="1097280" y="245618"/>
                    <a:pt x="1097280" y="548640"/>
                  </a:cubicBezTo>
                  <a:cubicBezTo>
                    <a:pt x="1097280" y="851662"/>
                    <a:pt x="851662" y="1097280"/>
                    <a:pt x="548640" y="1097280"/>
                  </a:cubicBezTo>
                  <a:cubicBezTo>
                    <a:pt x="245618" y="1097280"/>
                    <a:pt x="0" y="851535"/>
                    <a:pt x="0" y="548640"/>
                  </a:cubicBezTo>
                  <a:close/>
                </a:path>
              </a:pathLst>
            </a:custGeom>
            <a:solidFill>
              <a:srgbClr val="FFFFFF"/>
            </a:solidFill>
            <a:ln w="76200">
              <a:solidFill>
                <a:srgbClr val="0159BA"/>
              </a:solidFill>
            </a:ln>
          </p:spPr>
        </p:sp>
      </p:grpSp>
      <p:sp>
        <p:nvSpPr>
          <p:cNvPr id="37" name="TextBox 26">
            <a:extLst>
              <a:ext uri="{FF2B5EF4-FFF2-40B4-BE49-F238E27FC236}">
                <a16:creationId xmlns:a16="http://schemas.microsoft.com/office/drawing/2014/main" id="{258225AC-B277-4AF5-554C-6D17FC70F49E}"/>
              </a:ext>
            </a:extLst>
          </p:cNvPr>
          <p:cNvSpPr txBox="1"/>
          <p:nvPr/>
        </p:nvSpPr>
        <p:spPr>
          <a:xfrm>
            <a:off x="7956731" y="5326156"/>
            <a:ext cx="2193326" cy="484556"/>
          </a:xfrm>
          <a:prstGeom prst="rect">
            <a:avLst/>
          </a:prstGeom>
        </p:spPr>
        <p:txBody>
          <a:bodyPr wrap="square" lIns="0" tIns="0" rIns="0" bIns="0" rtlCol="0" anchor="t">
            <a:spAutoFit/>
          </a:bodyPr>
          <a:lstStyle/>
          <a:p>
            <a:pPr algn="ctr">
              <a:lnSpc>
                <a:spcPts val="3600"/>
              </a:lnSpc>
            </a:pPr>
            <a:r>
              <a:rPr lang="en-US" altLang="zh-CN" sz="440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2003</a:t>
            </a:r>
            <a:r>
              <a:rPr lang="zh-CN" altLang="en-US" sz="4400" b="0" i="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年</a:t>
            </a:r>
            <a:endParaRPr lang="en-US" sz="4000">
              <a:ln w="28575">
                <a:solidFill>
                  <a:srgbClr val="0159BA"/>
                </a:solidFill>
              </a:ln>
              <a:solidFill>
                <a:schemeClr val="bg1"/>
              </a:solidFill>
              <a:latin typeface="HarmonyOS Sans SC Black" panose="00000A00000000000000" pitchFamily="2" charset="-122"/>
              <a:ea typeface="HarmonyOS Sans SC Black" panose="00000A00000000000000" pitchFamily="2" charset="-122"/>
            </a:endParaRPr>
          </a:p>
        </p:txBody>
      </p:sp>
      <p:sp>
        <p:nvSpPr>
          <p:cNvPr id="39" name="文本框 38">
            <a:extLst>
              <a:ext uri="{FF2B5EF4-FFF2-40B4-BE49-F238E27FC236}">
                <a16:creationId xmlns:a16="http://schemas.microsoft.com/office/drawing/2014/main" id="{AAA31A45-8350-07F2-126A-C13F9810C7FB}"/>
              </a:ext>
            </a:extLst>
          </p:cNvPr>
          <p:cNvSpPr txBox="1"/>
          <p:nvPr/>
        </p:nvSpPr>
        <p:spPr>
          <a:xfrm>
            <a:off x="9828599" y="7259894"/>
            <a:ext cx="6206033" cy="963084"/>
          </a:xfrm>
          <a:prstGeom prst="rect">
            <a:avLst/>
          </a:prstGeom>
          <a:noFill/>
        </p:spPr>
        <p:txBody>
          <a:bodyPr wrap="square">
            <a:spAutoFit/>
          </a:bodyPr>
          <a:lstStyle>
            <a:defPPr>
              <a:defRPr lang="en-US"/>
            </a:defPPr>
            <a:lvl1pPr>
              <a:defRPr sz="2400">
                <a:solidFill>
                  <a:srgbClr val="0159BA"/>
                </a:solidFill>
                <a:latin typeface="HarmonyOS Sans SC" panose="00000500000000000000" pitchFamily="2" charset="-122"/>
                <a:ea typeface="HarmonyOS Sans SC" panose="00000500000000000000" pitchFamily="2" charset="-122"/>
              </a:defRPr>
            </a:lvl1pPr>
          </a:lstStyle>
          <a:p>
            <a:pPr>
              <a:lnSpc>
                <a:spcPct val="150000"/>
              </a:lnSpc>
            </a:pPr>
            <a:r>
              <a:rPr lang="zh-CN" altLang="en-US" sz="2000"/>
              <a:t>发射第</a:t>
            </a:r>
            <a:r>
              <a:rPr lang="en-US" altLang="zh-CN" sz="2000"/>
              <a:t>3</a:t>
            </a:r>
            <a:r>
              <a:rPr lang="zh-CN" altLang="en-US" sz="2000"/>
              <a:t>颗地球静止轨道卫星</a:t>
            </a:r>
            <a:endParaRPr lang="en-US" altLang="zh-CN" sz="2000"/>
          </a:p>
          <a:p>
            <a:pPr>
              <a:lnSpc>
                <a:spcPct val="150000"/>
              </a:lnSpc>
            </a:pPr>
            <a:r>
              <a:rPr lang="zh-CN" altLang="en-US" sz="2000"/>
              <a:t>进一步增强系统性能</a:t>
            </a:r>
          </a:p>
        </p:txBody>
      </p:sp>
      <p:sp>
        <p:nvSpPr>
          <p:cNvPr id="41" name="文本框 40">
            <a:extLst>
              <a:ext uri="{FF2B5EF4-FFF2-40B4-BE49-F238E27FC236}">
                <a16:creationId xmlns:a16="http://schemas.microsoft.com/office/drawing/2014/main" id="{9B05F96F-4A84-1C5E-D8DF-3014F8F502BF}"/>
              </a:ext>
            </a:extLst>
          </p:cNvPr>
          <p:cNvSpPr txBox="1"/>
          <p:nvPr/>
        </p:nvSpPr>
        <p:spPr>
          <a:xfrm>
            <a:off x="4818404" y="1605548"/>
            <a:ext cx="2835797" cy="369332"/>
          </a:xfrm>
          <a:prstGeom prst="rect">
            <a:avLst/>
          </a:prstGeom>
          <a:noFill/>
        </p:spPr>
        <p:txBody>
          <a:bodyPr wrap="square">
            <a:spAutoFit/>
          </a:bodyPr>
          <a:lstStyle/>
          <a:p>
            <a:r>
              <a:rPr lang="en-US" altLang="zh-CN" b="1" i="0">
                <a:solidFill>
                  <a:srgbClr val="82B6F0"/>
                </a:solidFill>
                <a:effectLst/>
                <a:latin typeface="HarmonyOS Sans SC" panose="00000500000000000000" pitchFamily="2" charset="-122"/>
                <a:ea typeface="HarmonyOS Sans SC" panose="00000500000000000000" pitchFamily="2" charset="-122"/>
              </a:rPr>
              <a:t>(</a:t>
            </a:r>
            <a:r>
              <a:rPr lang="zh-CN" altLang="en-US" b="1" i="0">
                <a:solidFill>
                  <a:srgbClr val="82B6F0"/>
                </a:solidFill>
                <a:effectLst/>
                <a:latin typeface="HarmonyOS Sans SC" panose="00000500000000000000" pitchFamily="2" charset="-122"/>
                <a:ea typeface="HarmonyOS Sans SC" panose="00000500000000000000" pitchFamily="2" charset="-122"/>
              </a:rPr>
              <a:t>北斗卫星导航试验系统）</a:t>
            </a:r>
            <a:endParaRPr lang="zh-CN" altLang="en-US">
              <a:solidFill>
                <a:srgbClr val="82B6F0"/>
              </a:solidFill>
              <a:latin typeface="HarmonyOS Sans SC" panose="00000500000000000000" pitchFamily="2" charset="-122"/>
              <a:ea typeface="HarmonyOS Sans SC" panose="00000500000000000000" pitchFamily="2" charset="-122"/>
            </a:endParaRPr>
          </a:p>
        </p:txBody>
      </p:sp>
      <p:sp>
        <p:nvSpPr>
          <p:cNvPr id="47" name="文本框 46">
            <a:extLst>
              <a:ext uri="{FF2B5EF4-FFF2-40B4-BE49-F238E27FC236}">
                <a16:creationId xmlns:a16="http://schemas.microsoft.com/office/drawing/2014/main" id="{21F11B8E-AAF6-57D5-43F2-AED1C2D3B839}"/>
              </a:ext>
            </a:extLst>
          </p:cNvPr>
          <p:cNvSpPr txBox="1"/>
          <p:nvPr/>
        </p:nvSpPr>
        <p:spPr>
          <a:xfrm>
            <a:off x="17404361" y="4815076"/>
            <a:ext cx="461665" cy="2985907"/>
          </a:xfrm>
          <a:prstGeom prst="rect">
            <a:avLst/>
          </a:prstGeom>
          <a:noFill/>
        </p:spPr>
        <p:txBody>
          <a:bodyPr vert="eaVert" wrap="square" rtlCol="0">
            <a:spAutoFit/>
          </a:bodyPr>
          <a:lstStyle/>
          <a:p>
            <a:r>
              <a:rPr lang="zh-CN" altLang="en-US" kern="1800" spc="150">
                <a:solidFill>
                  <a:srgbClr val="0159BA"/>
                </a:solidFill>
                <a:latin typeface="HarmonyOS Sans SC" panose="00000500000000000000" pitchFamily="2" charset="-122"/>
                <a:ea typeface="HarmonyOS Sans SC" panose="00000500000000000000" pitchFamily="2" charset="-122"/>
              </a:rPr>
              <a:t>北斗一号覆盖范围图</a:t>
            </a:r>
          </a:p>
        </p:txBody>
      </p:sp>
    </p:spTree>
    <p:extLst>
      <p:ext uri="{BB962C8B-B14F-4D97-AF65-F5344CB8AC3E}">
        <p14:creationId xmlns:p14="http://schemas.microsoft.com/office/powerpoint/2010/main" val="444391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E81D45-E8D3-40A3-3320-C6EAFF4DFFDC}"/>
              </a:ext>
            </a:extLst>
          </p:cNvPr>
          <p:cNvPicPr>
            <a:picLocks noChangeAspect="1"/>
          </p:cNvPicPr>
          <p:nvPr/>
        </p:nvPicPr>
        <p:blipFill>
          <a:blip r:embed="rId2"/>
          <a:stretch>
            <a:fillRect/>
          </a:stretch>
        </p:blipFill>
        <p:spPr>
          <a:xfrm>
            <a:off x="0" y="12701"/>
            <a:ext cx="18288000" cy="10274300"/>
          </a:xfrm>
          <a:prstGeom prst="rect">
            <a:avLst/>
          </a:prstGeom>
        </p:spPr>
      </p:pic>
      <p:grpSp>
        <p:nvGrpSpPr>
          <p:cNvPr id="28" name="组合 27">
            <a:extLst>
              <a:ext uri="{FF2B5EF4-FFF2-40B4-BE49-F238E27FC236}">
                <a16:creationId xmlns:a16="http://schemas.microsoft.com/office/drawing/2014/main" id="{64B9CFA9-EF2D-8ED0-266C-2568D2B315FE}"/>
              </a:ext>
            </a:extLst>
          </p:cNvPr>
          <p:cNvGrpSpPr/>
          <p:nvPr/>
        </p:nvGrpSpPr>
        <p:grpSpPr>
          <a:xfrm flipH="1">
            <a:off x="0" y="6325506"/>
            <a:ext cx="18288000" cy="3971021"/>
            <a:chOff x="0" y="4001490"/>
            <a:chExt cx="18288000" cy="6285510"/>
          </a:xfrm>
        </p:grpSpPr>
        <p:sp>
          <p:nvSpPr>
            <p:cNvPr id="2" name="Freeform 2"/>
            <p:cNvSpPr/>
            <p:nvPr/>
          </p:nvSpPr>
          <p:spPr>
            <a:xfrm>
              <a:off x="0" y="4001490"/>
              <a:ext cx="18288000" cy="6285510"/>
            </a:xfrm>
            <a:custGeom>
              <a:avLst/>
              <a:gdLst/>
              <a:ahLst/>
              <a:cxnLst/>
              <a:rect l="l" t="t" r="r" b="b"/>
              <a:pathLst>
                <a:path w="18288000" h="6285510">
                  <a:moveTo>
                    <a:pt x="0" y="0"/>
                  </a:moveTo>
                  <a:lnTo>
                    <a:pt x="18288000" y="0"/>
                  </a:lnTo>
                  <a:lnTo>
                    <a:pt x="18288000" y="6285510"/>
                  </a:lnTo>
                  <a:lnTo>
                    <a:pt x="0" y="6285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4864191"/>
              <a:ext cx="18288000" cy="5422809"/>
            </a:xfrm>
            <a:custGeom>
              <a:avLst/>
              <a:gdLst/>
              <a:ahLst/>
              <a:cxnLst/>
              <a:rect l="l" t="t" r="r" b="b"/>
              <a:pathLst>
                <a:path w="18288000" h="5422809">
                  <a:moveTo>
                    <a:pt x="0" y="0"/>
                  </a:moveTo>
                  <a:lnTo>
                    <a:pt x="18288000" y="0"/>
                  </a:lnTo>
                  <a:lnTo>
                    <a:pt x="18288000" y="5422809"/>
                  </a:lnTo>
                  <a:lnTo>
                    <a:pt x="0" y="5422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7" name="Group 7"/>
          <p:cNvGrpSpPr/>
          <p:nvPr/>
        </p:nvGrpSpPr>
        <p:grpSpPr>
          <a:xfrm>
            <a:off x="1049313" y="1252106"/>
            <a:ext cx="373857" cy="373857"/>
            <a:chOff x="0" y="0"/>
            <a:chExt cx="498476" cy="498476"/>
          </a:xfrm>
        </p:grpSpPr>
        <p:sp>
          <p:nvSpPr>
            <p:cNvPr id="8" name="Freeform 8"/>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grpSp>
        <p:nvGrpSpPr>
          <p:cNvPr id="10" name="Group 10"/>
          <p:cNvGrpSpPr/>
          <p:nvPr/>
        </p:nvGrpSpPr>
        <p:grpSpPr>
          <a:xfrm>
            <a:off x="1746749" y="8518073"/>
            <a:ext cx="363309" cy="363309"/>
            <a:chOff x="0" y="0"/>
            <a:chExt cx="1097178" cy="1097178"/>
          </a:xfrm>
        </p:grpSpPr>
        <p:sp>
          <p:nvSpPr>
            <p:cNvPr id="11" name="Freeform 11"/>
            <p:cNvSpPr/>
            <p:nvPr/>
          </p:nvSpPr>
          <p:spPr>
            <a:xfrm>
              <a:off x="0" y="0"/>
              <a:ext cx="1097280" cy="1097280"/>
            </a:xfrm>
            <a:custGeom>
              <a:avLst/>
              <a:gdLst/>
              <a:ahLst/>
              <a:cxnLst/>
              <a:rect l="l" t="t" r="r" b="b"/>
              <a:pathLst>
                <a:path w="1097280" h="1097280">
                  <a:moveTo>
                    <a:pt x="0" y="548640"/>
                  </a:moveTo>
                  <a:cubicBezTo>
                    <a:pt x="0" y="245618"/>
                    <a:pt x="245618" y="0"/>
                    <a:pt x="548640" y="0"/>
                  </a:cubicBezTo>
                  <a:cubicBezTo>
                    <a:pt x="851662" y="0"/>
                    <a:pt x="1097280" y="245618"/>
                    <a:pt x="1097280" y="548640"/>
                  </a:cubicBezTo>
                  <a:cubicBezTo>
                    <a:pt x="1097280" y="851662"/>
                    <a:pt x="851662" y="1097280"/>
                    <a:pt x="548640" y="1097280"/>
                  </a:cubicBezTo>
                  <a:cubicBezTo>
                    <a:pt x="245618" y="1097280"/>
                    <a:pt x="0" y="851535"/>
                    <a:pt x="0" y="548640"/>
                  </a:cubicBezTo>
                  <a:close/>
                </a:path>
              </a:pathLst>
            </a:custGeom>
            <a:solidFill>
              <a:srgbClr val="FFFFFF"/>
            </a:solidFill>
            <a:ln w="76200">
              <a:solidFill>
                <a:srgbClr val="0159BA"/>
              </a:solidFill>
            </a:ln>
          </p:spPr>
        </p:sp>
      </p:grpSp>
      <p:sp>
        <p:nvSpPr>
          <p:cNvPr id="22" name="TextBox 22"/>
          <p:cNvSpPr txBox="1"/>
          <p:nvPr/>
        </p:nvSpPr>
        <p:spPr>
          <a:xfrm>
            <a:off x="1072717" y="1316640"/>
            <a:ext cx="4340982" cy="723801"/>
          </a:xfrm>
          <a:prstGeom prst="rect">
            <a:avLst/>
          </a:prstGeom>
        </p:spPr>
        <p:txBody>
          <a:bodyPr lIns="0" tIns="0" rIns="0" bIns="0" rtlCol="0" anchor="t">
            <a:spAutoFit/>
          </a:bodyPr>
          <a:lstStyle/>
          <a:p>
            <a:pPr algn="l">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北斗二号系统</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sp>
        <p:nvSpPr>
          <p:cNvPr id="23" name="TextBox 23"/>
          <p:cNvSpPr txBox="1"/>
          <p:nvPr/>
        </p:nvSpPr>
        <p:spPr>
          <a:xfrm>
            <a:off x="1099718" y="2421901"/>
            <a:ext cx="7053681" cy="1887120"/>
          </a:xfrm>
          <a:prstGeom prst="rect">
            <a:avLst/>
          </a:prstGeom>
        </p:spPr>
        <p:txBody>
          <a:bodyPr wrap="square" lIns="0" tIns="0" rIns="0" bIns="0" rtlCol="0" anchor="t">
            <a:spAutoFit/>
          </a:bodyPr>
          <a:lstStyle/>
          <a:p>
            <a:pPr algn="just">
              <a:lnSpc>
                <a:spcPts val="3000"/>
              </a:lnSpc>
            </a:pPr>
            <a:r>
              <a:rPr lang="zh-CN" altLang="en-US" sz="1900">
                <a:solidFill>
                  <a:srgbClr val="767171"/>
                </a:solidFill>
                <a:latin typeface="HarmonyOS Sans SC Light" panose="00000400000000000000" pitchFamily="2" charset="-122"/>
                <a:ea typeface="HarmonyOS Sans SC Light" panose="00000400000000000000" pitchFamily="2" charset="-122"/>
              </a:rPr>
              <a:t>北斗二号创新构建了</a:t>
            </a:r>
            <a:r>
              <a:rPr lang="zh-CN" altLang="en-US" sz="1900">
                <a:solidFill>
                  <a:srgbClr val="0159BA"/>
                </a:solidFill>
                <a:latin typeface="HarmonyOS Sans SC" panose="00000500000000000000" pitchFamily="2" charset="-122"/>
                <a:ea typeface="HarmonyOS Sans SC" panose="00000500000000000000" pitchFamily="2" charset="-122"/>
              </a:rPr>
              <a:t>中高轨混合星座架构</a:t>
            </a:r>
            <a:r>
              <a:rPr lang="zh-CN" altLang="en-US" sz="1900">
                <a:solidFill>
                  <a:srgbClr val="767171"/>
                </a:solidFill>
                <a:latin typeface="HarmonyOS Sans SC Light" panose="00000400000000000000" pitchFamily="2" charset="-122"/>
                <a:ea typeface="HarmonyOS Sans SC Light" panose="00000400000000000000" pitchFamily="2" charset="-122"/>
              </a:rPr>
              <a:t>。北斗二号系统在兼容北斗一号有源定位体制的基础上，增加了</a:t>
            </a:r>
            <a:r>
              <a:rPr lang="zh-CN" altLang="en-US" sz="1900">
                <a:solidFill>
                  <a:srgbClr val="0159BA"/>
                </a:solidFill>
                <a:latin typeface="HarmonyOS Sans SC" panose="00000500000000000000" pitchFamily="2" charset="-122"/>
                <a:ea typeface="HarmonyOS Sans SC" panose="00000500000000000000" pitchFamily="2" charset="-122"/>
              </a:rPr>
              <a:t>无源定位</a:t>
            </a:r>
            <a:r>
              <a:rPr lang="zh-CN" altLang="en-US" sz="1900">
                <a:solidFill>
                  <a:srgbClr val="767171"/>
                </a:solidFill>
                <a:latin typeface="HarmonyOS Sans SC Light" panose="00000400000000000000" pitchFamily="2" charset="-122"/>
                <a:ea typeface="HarmonyOS Sans SC Light" panose="00000400000000000000" pitchFamily="2" charset="-122"/>
              </a:rPr>
              <a:t>体制，用户仅靠接收信号就能定位，提升了用户容量、满足了高动态需求。北斗二号系统可为</a:t>
            </a:r>
            <a:r>
              <a:rPr lang="zh-CN" altLang="en-US" sz="1900">
                <a:solidFill>
                  <a:srgbClr val="0159BA"/>
                </a:solidFill>
                <a:latin typeface="HarmonyOS Sans SC" panose="00000500000000000000" pitchFamily="2" charset="-122"/>
                <a:ea typeface="HarmonyOS Sans SC" panose="00000500000000000000" pitchFamily="2" charset="-122"/>
              </a:rPr>
              <a:t>亚太地区用户</a:t>
            </a:r>
            <a:r>
              <a:rPr lang="zh-CN" altLang="en-US" sz="1900">
                <a:solidFill>
                  <a:srgbClr val="767171"/>
                </a:solidFill>
                <a:latin typeface="HarmonyOS Sans SC Light" panose="00000400000000000000" pitchFamily="2" charset="-122"/>
                <a:ea typeface="HarmonyOS Sans SC Light" panose="00000400000000000000" pitchFamily="2" charset="-122"/>
              </a:rPr>
              <a:t>提供定位、测速、授时和短报文通信服务。 </a:t>
            </a:r>
          </a:p>
          <a:p>
            <a:pPr algn="just">
              <a:lnSpc>
                <a:spcPts val="3000"/>
              </a:lnSpc>
            </a:pPr>
            <a:endParaRPr lang="zh-CN" altLang="en-US" sz="1900">
              <a:solidFill>
                <a:srgbClr val="767171"/>
              </a:solidFill>
              <a:latin typeface="HarmonyOS Sans SC Light" panose="00000400000000000000" pitchFamily="2" charset="-122"/>
              <a:ea typeface="HarmonyOS Sans SC Light" panose="00000400000000000000" pitchFamily="2" charset="-122"/>
            </a:endParaRPr>
          </a:p>
        </p:txBody>
      </p:sp>
      <p:sp>
        <p:nvSpPr>
          <p:cNvPr id="26" name="TextBox 26"/>
          <p:cNvSpPr txBox="1"/>
          <p:nvPr/>
        </p:nvSpPr>
        <p:spPr>
          <a:xfrm>
            <a:off x="742394" y="7601943"/>
            <a:ext cx="1764324" cy="434286"/>
          </a:xfrm>
          <a:prstGeom prst="rect">
            <a:avLst/>
          </a:prstGeom>
        </p:spPr>
        <p:txBody>
          <a:bodyPr lIns="0" tIns="0" rIns="0" bIns="0" rtlCol="0" anchor="t">
            <a:spAutoFit/>
          </a:bodyPr>
          <a:lstStyle/>
          <a:p>
            <a:pPr algn="ctr">
              <a:lnSpc>
                <a:spcPts val="3600"/>
              </a:lnSpc>
            </a:pPr>
            <a:r>
              <a:rPr lang="en-US" altLang="zh-CN" sz="2900" b="0" i="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2004</a:t>
            </a:r>
            <a:r>
              <a:rPr lang="zh-CN" altLang="en-US" sz="2900" b="0" i="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年</a:t>
            </a:r>
            <a:endParaRPr lang="en-US" sz="2900">
              <a:ln w="28575">
                <a:solidFill>
                  <a:srgbClr val="0159BA"/>
                </a:solidFill>
              </a:ln>
              <a:solidFill>
                <a:schemeClr val="bg1"/>
              </a:solidFill>
              <a:latin typeface="HarmonyOS Sans SC Black" panose="00000A00000000000000" pitchFamily="2" charset="-122"/>
              <a:ea typeface="HarmonyOS Sans SC Black" panose="00000A00000000000000" pitchFamily="2" charset="-122"/>
            </a:endParaRPr>
          </a:p>
        </p:txBody>
      </p:sp>
      <p:grpSp>
        <p:nvGrpSpPr>
          <p:cNvPr id="29" name="Group 10">
            <a:extLst>
              <a:ext uri="{FF2B5EF4-FFF2-40B4-BE49-F238E27FC236}">
                <a16:creationId xmlns:a16="http://schemas.microsoft.com/office/drawing/2014/main" id="{B1733EB4-37FE-38B4-14BA-C214469574AA}"/>
              </a:ext>
            </a:extLst>
          </p:cNvPr>
          <p:cNvGrpSpPr/>
          <p:nvPr/>
        </p:nvGrpSpPr>
        <p:grpSpPr>
          <a:xfrm>
            <a:off x="4578271" y="7163852"/>
            <a:ext cx="524244" cy="542853"/>
            <a:chOff x="0" y="0"/>
            <a:chExt cx="1097178" cy="1097178"/>
          </a:xfrm>
        </p:grpSpPr>
        <p:sp>
          <p:nvSpPr>
            <p:cNvPr id="30" name="Freeform 11">
              <a:extLst>
                <a:ext uri="{FF2B5EF4-FFF2-40B4-BE49-F238E27FC236}">
                  <a16:creationId xmlns:a16="http://schemas.microsoft.com/office/drawing/2014/main" id="{80245E22-7BCA-AB4B-0913-8DAA52A11EB5}"/>
                </a:ext>
              </a:extLst>
            </p:cNvPr>
            <p:cNvSpPr/>
            <p:nvPr/>
          </p:nvSpPr>
          <p:spPr>
            <a:xfrm>
              <a:off x="0" y="0"/>
              <a:ext cx="1097280" cy="1097280"/>
            </a:xfrm>
            <a:custGeom>
              <a:avLst/>
              <a:gdLst/>
              <a:ahLst/>
              <a:cxnLst/>
              <a:rect l="l" t="t" r="r" b="b"/>
              <a:pathLst>
                <a:path w="1097280" h="1097280">
                  <a:moveTo>
                    <a:pt x="0" y="548640"/>
                  </a:moveTo>
                  <a:cubicBezTo>
                    <a:pt x="0" y="245618"/>
                    <a:pt x="245618" y="0"/>
                    <a:pt x="548640" y="0"/>
                  </a:cubicBezTo>
                  <a:cubicBezTo>
                    <a:pt x="851662" y="0"/>
                    <a:pt x="1097280" y="245618"/>
                    <a:pt x="1097280" y="548640"/>
                  </a:cubicBezTo>
                  <a:cubicBezTo>
                    <a:pt x="1097280" y="851662"/>
                    <a:pt x="851662" y="1097280"/>
                    <a:pt x="548640" y="1097280"/>
                  </a:cubicBezTo>
                  <a:cubicBezTo>
                    <a:pt x="245618" y="1097280"/>
                    <a:pt x="0" y="851535"/>
                    <a:pt x="0" y="548640"/>
                  </a:cubicBezTo>
                  <a:close/>
                </a:path>
              </a:pathLst>
            </a:custGeom>
            <a:solidFill>
              <a:srgbClr val="FFFFFF"/>
            </a:solidFill>
            <a:ln w="76200">
              <a:solidFill>
                <a:srgbClr val="0159BA"/>
              </a:solidFill>
            </a:ln>
          </p:spPr>
        </p:sp>
      </p:grpSp>
      <p:sp>
        <p:nvSpPr>
          <p:cNvPr id="31" name="TextBox 26">
            <a:extLst>
              <a:ext uri="{FF2B5EF4-FFF2-40B4-BE49-F238E27FC236}">
                <a16:creationId xmlns:a16="http://schemas.microsoft.com/office/drawing/2014/main" id="{74C691FC-E351-0C9B-1D01-3730870A2D46}"/>
              </a:ext>
            </a:extLst>
          </p:cNvPr>
          <p:cNvSpPr txBox="1"/>
          <p:nvPr/>
        </p:nvSpPr>
        <p:spPr>
          <a:xfrm>
            <a:off x="3744396" y="6131429"/>
            <a:ext cx="1764324" cy="466593"/>
          </a:xfrm>
          <a:prstGeom prst="rect">
            <a:avLst/>
          </a:prstGeom>
        </p:spPr>
        <p:txBody>
          <a:bodyPr lIns="0" tIns="0" rIns="0" bIns="0" rtlCol="0" anchor="t">
            <a:spAutoFit/>
          </a:bodyPr>
          <a:lstStyle/>
          <a:p>
            <a:pPr algn="ctr">
              <a:lnSpc>
                <a:spcPts val="3600"/>
              </a:lnSpc>
            </a:pPr>
            <a:r>
              <a:rPr lang="en-US" altLang="zh-CN" sz="360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2007</a:t>
            </a:r>
            <a:r>
              <a:rPr lang="zh-CN" altLang="en-US" sz="3600" b="0" i="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年</a:t>
            </a:r>
            <a:endParaRPr lang="en-US" sz="3200">
              <a:ln w="28575">
                <a:solidFill>
                  <a:srgbClr val="0159BA"/>
                </a:solidFill>
              </a:ln>
              <a:solidFill>
                <a:schemeClr val="bg1"/>
              </a:solidFill>
              <a:latin typeface="HarmonyOS Sans SC Black" panose="00000A00000000000000" pitchFamily="2" charset="-122"/>
              <a:ea typeface="HarmonyOS Sans SC Black" panose="00000A00000000000000" pitchFamily="2" charset="-122"/>
            </a:endParaRPr>
          </a:p>
        </p:txBody>
      </p:sp>
      <p:sp>
        <p:nvSpPr>
          <p:cNvPr id="33" name="文本框 32">
            <a:extLst>
              <a:ext uri="{FF2B5EF4-FFF2-40B4-BE49-F238E27FC236}">
                <a16:creationId xmlns:a16="http://schemas.microsoft.com/office/drawing/2014/main" id="{BF5DFF74-0955-78F7-1B5B-9BB48379BBB3}"/>
              </a:ext>
            </a:extLst>
          </p:cNvPr>
          <p:cNvSpPr txBox="1"/>
          <p:nvPr/>
        </p:nvSpPr>
        <p:spPr>
          <a:xfrm>
            <a:off x="2110092" y="8881416"/>
            <a:ext cx="2414996" cy="963084"/>
          </a:xfrm>
          <a:prstGeom prst="rect">
            <a:avLst/>
          </a:prstGeom>
          <a:noFill/>
        </p:spPr>
        <p:txBody>
          <a:bodyPr wrap="square">
            <a:spAutoFit/>
          </a:bodyPr>
          <a:lstStyle/>
          <a:p>
            <a:pPr>
              <a:lnSpc>
                <a:spcPct val="150000"/>
              </a:lnSpc>
            </a:pPr>
            <a:r>
              <a:rPr lang="zh-CN" altLang="en-US" sz="2000" b="0" i="0">
                <a:solidFill>
                  <a:srgbClr val="0159BA"/>
                </a:solidFill>
                <a:effectLst/>
                <a:latin typeface="HarmonyOS Sans SC" panose="00000500000000000000" pitchFamily="2" charset="-122"/>
                <a:ea typeface="HarmonyOS Sans SC" panose="00000500000000000000" pitchFamily="2" charset="-122"/>
              </a:rPr>
              <a:t>北斗</a:t>
            </a:r>
            <a:r>
              <a:rPr lang="zh-CN" altLang="en-US" sz="2000">
                <a:solidFill>
                  <a:srgbClr val="0159BA"/>
                </a:solidFill>
                <a:latin typeface="HarmonyOS Sans SC" panose="00000500000000000000" pitchFamily="2" charset="-122"/>
                <a:ea typeface="HarmonyOS Sans SC" panose="00000500000000000000" pitchFamily="2" charset="-122"/>
              </a:rPr>
              <a:t>二</a:t>
            </a:r>
            <a:r>
              <a:rPr lang="zh-CN" altLang="en-US" sz="2000" b="0" i="0">
                <a:solidFill>
                  <a:srgbClr val="0159BA"/>
                </a:solidFill>
                <a:effectLst/>
                <a:latin typeface="HarmonyOS Sans SC" panose="00000500000000000000" pitchFamily="2" charset="-122"/>
                <a:ea typeface="HarmonyOS Sans SC" panose="00000500000000000000" pitchFamily="2" charset="-122"/>
              </a:rPr>
              <a:t>号系统建设正式启动</a:t>
            </a:r>
            <a:endParaRPr lang="zh-CN" altLang="en-US" sz="2000">
              <a:solidFill>
                <a:srgbClr val="0159BA"/>
              </a:solidFill>
              <a:latin typeface="HarmonyOS Sans SC" panose="00000500000000000000" pitchFamily="2" charset="-122"/>
              <a:ea typeface="HarmonyOS Sans SC" panose="00000500000000000000" pitchFamily="2" charset="-122"/>
            </a:endParaRPr>
          </a:p>
        </p:txBody>
      </p:sp>
      <p:sp>
        <p:nvSpPr>
          <p:cNvPr id="34" name="文本框 33">
            <a:extLst>
              <a:ext uri="{FF2B5EF4-FFF2-40B4-BE49-F238E27FC236}">
                <a16:creationId xmlns:a16="http://schemas.microsoft.com/office/drawing/2014/main" id="{81B7D7DE-3A29-DB11-5627-93915D882F60}"/>
              </a:ext>
            </a:extLst>
          </p:cNvPr>
          <p:cNvSpPr txBox="1"/>
          <p:nvPr/>
        </p:nvSpPr>
        <p:spPr>
          <a:xfrm>
            <a:off x="5111262" y="7751990"/>
            <a:ext cx="4359164" cy="963084"/>
          </a:xfrm>
          <a:prstGeom prst="rect">
            <a:avLst/>
          </a:prstGeom>
          <a:noFill/>
        </p:spPr>
        <p:txBody>
          <a:bodyPr wrap="square">
            <a:spAutoFit/>
          </a:bodyPr>
          <a:lstStyle/>
          <a:p>
            <a:pPr>
              <a:lnSpc>
                <a:spcPct val="150000"/>
              </a:lnSpc>
            </a:pPr>
            <a:r>
              <a:rPr lang="zh-CN" altLang="en-US" sz="2000">
                <a:solidFill>
                  <a:srgbClr val="0159BA"/>
                </a:solidFill>
                <a:latin typeface="HarmonyOS Sans SC" panose="00000500000000000000" pitchFamily="2" charset="-122"/>
                <a:ea typeface="HarmonyOS Sans SC" panose="00000500000000000000" pitchFamily="2" charset="-122"/>
              </a:rPr>
              <a:t>发射第一颗</a:t>
            </a:r>
            <a:endParaRPr lang="en-US" altLang="zh-CN" sz="2000">
              <a:solidFill>
                <a:srgbClr val="0159BA"/>
              </a:solidFill>
              <a:latin typeface="HarmonyOS Sans SC" panose="00000500000000000000" pitchFamily="2" charset="-122"/>
              <a:ea typeface="HarmonyOS Sans SC" panose="00000500000000000000" pitchFamily="2" charset="-122"/>
            </a:endParaRPr>
          </a:p>
          <a:p>
            <a:pPr>
              <a:lnSpc>
                <a:spcPct val="150000"/>
              </a:lnSpc>
            </a:pPr>
            <a:r>
              <a:rPr lang="zh-CN" altLang="en-US" sz="2000">
                <a:solidFill>
                  <a:srgbClr val="0159BA"/>
                </a:solidFill>
                <a:latin typeface="HarmonyOS Sans SC" panose="00000500000000000000" pitchFamily="2" charset="-122"/>
                <a:ea typeface="HarmonyOS Sans SC" panose="00000500000000000000" pitchFamily="2" charset="-122"/>
              </a:rPr>
              <a:t>北斗二号导航卫星</a:t>
            </a:r>
          </a:p>
        </p:txBody>
      </p:sp>
      <p:grpSp>
        <p:nvGrpSpPr>
          <p:cNvPr id="35" name="Group 10">
            <a:extLst>
              <a:ext uri="{FF2B5EF4-FFF2-40B4-BE49-F238E27FC236}">
                <a16:creationId xmlns:a16="http://schemas.microsoft.com/office/drawing/2014/main" id="{5E3B9F1E-2BE1-D66E-A2DB-E3DB23881BC2}"/>
              </a:ext>
            </a:extLst>
          </p:cNvPr>
          <p:cNvGrpSpPr/>
          <p:nvPr/>
        </p:nvGrpSpPr>
        <p:grpSpPr>
          <a:xfrm>
            <a:off x="8493259" y="6312383"/>
            <a:ext cx="651411" cy="674535"/>
            <a:chOff x="1506191" y="-119715"/>
            <a:chExt cx="1097280" cy="1097280"/>
          </a:xfrm>
        </p:grpSpPr>
        <p:sp>
          <p:nvSpPr>
            <p:cNvPr id="36" name="Freeform 11">
              <a:extLst>
                <a:ext uri="{FF2B5EF4-FFF2-40B4-BE49-F238E27FC236}">
                  <a16:creationId xmlns:a16="http://schemas.microsoft.com/office/drawing/2014/main" id="{0B1A9F02-108E-4C23-E673-999C4FD2364C}"/>
                </a:ext>
              </a:extLst>
            </p:cNvPr>
            <p:cNvSpPr/>
            <p:nvPr/>
          </p:nvSpPr>
          <p:spPr>
            <a:xfrm>
              <a:off x="1506191" y="-119715"/>
              <a:ext cx="1097280" cy="1097280"/>
            </a:xfrm>
            <a:custGeom>
              <a:avLst/>
              <a:gdLst/>
              <a:ahLst/>
              <a:cxnLst/>
              <a:rect l="l" t="t" r="r" b="b"/>
              <a:pathLst>
                <a:path w="1097280" h="1097280">
                  <a:moveTo>
                    <a:pt x="0" y="548640"/>
                  </a:moveTo>
                  <a:cubicBezTo>
                    <a:pt x="0" y="245618"/>
                    <a:pt x="245618" y="0"/>
                    <a:pt x="548640" y="0"/>
                  </a:cubicBezTo>
                  <a:cubicBezTo>
                    <a:pt x="851662" y="0"/>
                    <a:pt x="1097280" y="245618"/>
                    <a:pt x="1097280" y="548640"/>
                  </a:cubicBezTo>
                  <a:cubicBezTo>
                    <a:pt x="1097280" y="851662"/>
                    <a:pt x="851662" y="1097280"/>
                    <a:pt x="548640" y="1097280"/>
                  </a:cubicBezTo>
                  <a:cubicBezTo>
                    <a:pt x="245618" y="1097280"/>
                    <a:pt x="0" y="851535"/>
                    <a:pt x="0" y="548640"/>
                  </a:cubicBezTo>
                  <a:close/>
                </a:path>
              </a:pathLst>
            </a:custGeom>
            <a:solidFill>
              <a:srgbClr val="FFFFFF"/>
            </a:solidFill>
            <a:ln w="76200">
              <a:solidFill>
                <a:srgbClr val="0159BA"/>
              </a:solidFill>
            </a:ln>
          </p:spPr>
        </p:sp>
      </p:grpSp>
      <p:sp>
        <p:nvSpPr>
          <p:cNvPr id="37" name="TextBox 26">
            <a:extLst>
              <a:ext uri="{FF2B5EF4-FFF2-40B4-BE49-F238E27FC236}">
                <a16:creationId xmlns:a16="http://schemas.microsoft.com/office/drawing/2014/main" id="{258225AC-B277-4AF5-554C-6D17FC70F49E}"/>
              </a:ext>
            </a:extLst>
          </p:cNvPr>
          <p:cNvSpPr txBox="1"/>
          <p:nvPr/>
        </p:nvSpPr>
        <p:spPr>
          <a:xfrm>
            <a:off x="7239000" y="5330836"/>
            <a:ext cx="2193326" cy="471989"/>
          </a:xfrm>
          <a:prstGeom prst="rect">
            <a:avLst/>
          </a:prstGeom>
        </p:spPr>
        <p:txBody>
          <a:bodyPr wrap="square" lIns="0" tIns="0" rIns="0" bIns="0" rtlCol="0" anchor="t">
            <a:spAutoFit/>
          </a:bodyPr>
          <a:lstStyle/>
          <a:p>
            <a:pPr algn="ctr">
              <a:lnSpc>
                <a:spcPts val="3600"/>
              </a:lnSpc>
            </a:pPr>
            <a:r>
              <a:rPr lang="en-US" altLang="zh-CN" sz="400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2012</a:t>
            </a:r>
            <a:r>
              <a:rPr lang="zh-CN" altLang="en-US" sz="400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年</a:t>
            </a:r>
            <a:endParaRPr lang="en-US" sz="3600">
              <a:ln w="28575">
                <a:solidFill>
                  <a:srgbClr val="0159BA"/>
                </a:solidFill>
              </a:ln>
              <a:solidFill>
                <a:schemeClr val="bg1"/>
              </a:solidFill>
              <a:latin typeface="HarmonyOS Sans SC Black" panose="00000A00000000000000" pitchFamily="2" charset="-122"/>
              <a:ea typeface="HarmonyOS Sans SC Black" panose="00000A00000000000000" pitchFamily="2" charset="-122"/>
            </a:endParaRPr>
          </a:p>
        </p:txBody>
      </p:sp>
      <p:sp>
        <p:nvSpPr>
          <p:cNvPr id="39" name="文本框 38">
            <a:extLst>
              <a:ext uri="{FF2B5EF4-FFF2-40B4-BE49-F238E27FC236}">
                <a16:creationId xmlns:a16="http://schemas.microsoft.com/office/drawing/2014/main" id="{AAA31A45-8350-07F2-126A-C13F9810C7FB}"/>
              </a:ext>
            </a:extLst>
          </p:cNvPr>
          <p:cNvSpPr txBox="1"/>
          <p:nvPr/>
        </p:nvSpPr>
        <p:spPr>
          <a:xfrm>
            <a:off x="8508487" y="7456975"/>
            <a:ext cx="4590376" cy="963084"/>
          </a:xfrm>
          <a:prstGeom prst="rect">
            <a:avLst/>
          </a:prstGeom>
          <a:noFill/>
        </p:spPr>
        <p:txBody>
          <a:bodyPr wrap="square">
            <a:spAutoFit/>
          </a:bodyPr>
          <a:lstStyle>
            <a:defPPr>
              <a:defRPr lang="en-US"/>
            </a:defPPr>
            <a:lvl1pPr>
              <a:defRPr sz="2400">
                <a:solidFill>
                  <a:srgbClr val="0159BA"/>
                </a:solidFill>
                <a:latin typeface="HarmonyOS Sans SC" panose="00000500000000000000" pitchFamily="2" charset="-122"/>
                <a:ea typeface="HarmonyOS Sans SC" panose="00000500000000000000" pitchFamily="2" charset="-122"/>
              </a:defRPr>
            </a:lvl1pPr>
          </a:lstStyle>
          <a:p>
            <a:pPr>
              <a:lnSpc>
                <a:spcPct val="150000"/>
              </a:lnSpc>
            </a:pPr>
            <a:r>
              <a:rPr lang="zh-CN" altLang="en-US" sz="2000"/>
              <a:t>完成</a:t>
            </a:r>
            <a:r>
              <a:rPr lang="en-US" altLang="zh-CN" sz="2000"/>
              <a:t>14</a:t>
            </a:r>
            <a:r>
              <a:rPr lang="zh-CN" altLang="en-US" sz="2000"/>
              <a:t>颗北斗导航卫星的发射组网</a:t>
            </a:r>
            <a:endParaRPr lang="en-US" altLang="zh-CN" sz="2000"/>
          </a:p>
          <a:p>
            <a:pPr>
              <a:lnSpc>
                <a:spcPct val="150000"/>
              </a:lnSpc>
            </a:pPr>
            <a:r>
              <a:rPr lang="zh-CN" altLang="en-US" sz="2000"/>
              <a:t>北斗二号系统建成并提供服务</a:t>
            </a:r>
          </a:p>
        </p:txBody>
      </p:sp>
      <p:sp>
        <p:nvSpPr>
          <p:cNvPr id="9" name="AutoShape 14">
            <a:extLst>
              <a:ext uri="{FF2B5EF4-FFF2-40B4-BE49-F238E27FC236}">
                <a16:creationId xmlns:a16="http://schemas.microsoft.com/office/drawing/2014/main" id="{B68A296F-A072-F712-31C3-84198FED4807}"/>
              </a:ext>
            </a:extLst>
          </p:cNvPr>
          <p:cNvSpPr/>
          <p:nvPr/>
        </p:nvSpPr>
        <p:spPr>
          <a:xfrm rot="10795539">
            <a:off x="1099718" y="4233865"/>
            <a:ext cx="2549586" cy="0"/>
          </a:xfrm>
          <a:prstGeom prst="line">
            <a:avLst/>
          </a:prstGeom>
          <a:ln w="9525" cap="rnd">
            <a:solidFill>
              <a:srgbClr val="44546A"/>
            </a:solidFill>
            <a:prstDash val="solid"/>
            <a:headEnd type="none" w="sm" len="sm"/>
            <a:tailEnd type="none" w="sm" len="sm"/>
          </a:ln>
        </p:spPr>
      </p:sp>
      <p:sp>
        <p:nvSpPr>
          <p:cNvPr id="12" name="Freeform 15">
            <a:extLst>
              <a:ext uri="{FF2B5EF4-FFF2-40B4-BE49-F238E27FC236}">
                <a16:creationId xmlns:a16="http://schemas.microsoft.com/office/drawing/2014/main" id="{EF2EF4A8-29B9-865B-6101-6C14CE713424}"/>
              </a:ext>
            </a:extLst>
          </p:cNvPr>
          <p:cNvSpPr/>
          <p:nvPr/>
        </p:nvSpPr>
        <p:spPr>
          <a:xfrm flipH="1">
            <a:off x="1106371" y="4563660"/>
            <a:ext cx="722429" cy="351240"/>
          </a:xfrm>
          <a:custGeom>
            <a:avLst/>
            <a:gdLst/>
            <a:ahLst/>
            <a:cxnLst/>
            <a:rect l="l" t="t" r="r" b="b"/>
            <a:pathLst>
              <a:path w="681873" h="350848">
                <a:moveTo>
                  <a:pt x="0" y="0"/>
                </a:moveTo>
                <a:lnTo>
                  <a:pt x="681873" y="0"/>
                </a:lnTo>
                <a:lnTo>
                  <a:pt x="681873" y="350848"/>
                </a:lnTo>
                <a:lnTo>
                  <a:pt x="0" y="350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15">
            <a:extLst>
              <a:ext uri="{FF2B5EF4-FFF2-40B4-BE49-F238E27FC236}">
                <a16:creationId xmlns:a16="http://schemas.microsoft.com/office/drawing/2014/main" id="{DC146838-F6E7-F2C1-DA62-C81CF420812B}"/>
              </a:ext>
            </a:extLst>
          </p:cNvPr>
          <p:cNvSpPr/>
          <p:nvPr/>
        </p:nvSpPr>
        <p:spPr>
          <a:xfrm rot="10800000">
            <a:off x="9763933" y="2733247"/>
            <a:ext cx="2018756" cy="1575774"/>
          </a:xfrm>
          <a:custGeom>
            <a:avLst/>
            <a:gdLst/>
            <a:ahLst/>
            <a:cxnLst/>
            <a:rect l="l" t="t" r="r" b="b"/>
            <a:pathLst>
              <a:path w="3162845" h="2507897">
                <a:moveTo>
                  <a:pt x="0" y="0"/>
                </a:moveTo>
                <a:lnTo>
                  <a:pt x="3162844" y="0"/>
                </a:lnTo>
                <a:lnTo>
                  <a:pt x="3162844" y="2507897"/>
                </a:lnTo>
                <a:lnTo>
                  <a:pt x="0" y="25078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6" name="Freeform 15">
            <a:extLst>
              <a:ext uri="{FF2B5EF4-FFF2-40B4-BE49-F238E27FC236}">
                <a16:creationId xmlns:a16="http://schemas.microsoft.com/office/drawing/2014/main" id="{E0C0AC58-7A38-007E-77A5-B5F9C40CFFE1}"/>
              </a:ext>
            </a:extLst>
          </p:cNvPr>
          <p:cNvSpPr/>
          <p:nvPr/>
        </p:nvSpPr>
        <p:spPr>
          <a:xfrm>
            <a:off x="12463403" y="2733247"/>
            <a:ext cx="2018756" cy="1575774"/>
          </a:xfrm>
          <a:custGeom>
            <a:avLst/>
            <a:gdLst/>
            <a:ahLst/>
            <a:cxnLst/>
            <a:rect l="l" t="t" r="r" b="b"/>
            <a:pathLst>
              <a:path w="3162845" h="2507897">
                <a:moveTo>
                  <a:pt x="0" y="0"/>
                </a:moveTo>
                <a:lnTo>
                  <a:pt x="3162844" y="0"/>
                </a:lnTo>
                <a:lnTo>
                  <a:pt x="3162844" y="2507897"/>
                </a:lnTo>
                <a:lnTo>
                  <a:pt x="0" y="2507897"/>
                </a:lnTo>
                <a:lnTo>
                  <a:pt x="0" y="0"/>
                </a:lnTo>
                <a:close/>
              </a:path>
            </a:pathLst>
          </a:custGeom>
          <a:solidFill>
            <a:srgbClr val="FFFFFF"/>
          </a:solidFill>
        </p:spPr>
      </p:sp>
      <p:sp>
        <p:nvSpPr>
          <p:cNvPr id="47" name="Freeform 15">
            <a:extLst>
              <a:ext uri="{FF2B5EF4-FFF2-40B4-BE49-F238E27FC236}">
                <a16:creationId xmlns:a16="http://schemas.microsoft.com/office/drawing/2014/main" id="{D9BFD218-0114-982D-8650-902ECFA904E6}"/>
              </a:ext>
            </a:extLst>
          </p:cNvPr>
          <p:cNvSpPr/>
          <p:nvPr/>
        </p:nvSpPr>
        <p:spPr>
          <a:xfrm rot="10800000">
            <a:off x="15162873" y="2733247"/>
            <a:ext cx="2018756" cy="1575774"/>
          </a:xfrm>
          <a:custGeom>
            <a:avLst/>
            <a:gdLst/>
            <a:ahLst/>
            <a:cxnLst/>
            <a:rect l="l" t="t" r="r" b="b"/>
            <a:pathLst>
              <a:path w="3162845" h="2507897">
                <a:moveTo>
                  <a:pt x="0" y="0"/>
                </a:moveTo>
                <a:lnTo>
                  <a:pt x="3162844" y="0"/>
                </a:lnTo>
                <a:lnTo>
                  <a:pt x="3162844" y="2507897"/>
                </a:lnTo>
                <a:lnTo>
                  <a:pt x="0" y="25078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8" name="文本框 47">
            <a:extLst>
              <a:ext uri="{FF2B5EF4-FFF2-40B4-BE49-F238E27FC236}">
                <a16:creationId xmlns:a16="http://schemas.microsoft.com/office/drawing/2014/main" id="{4BB2DDE4-38E9-253F-E882-DE14C755DC0E}"/>
              </a:ext>
            </a:extLst>
          </p:cNvPr>
          <p:cNvSpPr txBox="1"/>
          <p:nvPr/>
        </p:nvSpPr>
        <p:spPr>
          <a:xfrm>
            <a:off x="9878328" y="3007740"/>
            <a:ext cx="1775697" cy="1015663"/>
          </a:xfrm>
          <a:prstGeom prst="rect">
            <a:avLst/>
          </a:prstGeom>
          <a:noFill/>
        </p:spPr>
        <p:txBody>
          <a:bodyPr wrap="square" rtlCol="0">
            <a:spAutoFit/>
          </a:bodyPr>
          <a:lstStyle/>
          <a:p>
            <a:pPr algn="ctr"/>
            <a:r>
              <a:rPr lang="zh-CN" altLang="en-US" sz="2000">
                <a:solidFill>
                  <a:schemeClr val="bg1"/>
                </a:solidFill>
                <a:latin typeface="HarmonyOS Sans SC Black" panose="00000A00000000000000" pitchFamily="2" charset="-122"/>
                <a:ea typeface="HarmonyOS Sans SC Black" panose="00000A00000000000000" pitchFamily="2" charset="-122"/>
              </a:rPr>
              <a:t>地球</a:t>
            </a:r>
            <a:endParaRPr lang="en-US" altLang="zh-CN" sz="2000">
              <a:solidFill>
                <a:schemeClr val="bg1"/>
              </a:solidFill>
              <a:latin typeface="HarmonyOS Sans SC Black" panose="00000A00000000000000" pitchFamily="2" charset="-122"/>
              <a:ea typeface="HarmonyOS Sans SC Black" panose="00000A00000000000000" pitchFamily="2" charset="-122"/>
            </a:endParaRPr>
          </a:p>
          <a:p>
            <a:pPr algn="ctr"/>
            <a:r>
              <a:rPr lang="zh-CN" altLang="en-US" sz="2000">
                <a:solidFill>
                  <a:schemeClr val="bg1"/>
                </a:solidFill>
                <a:latin typeface="HarmonyOS Sans SC Black" panose="00000A00000000000000" pitchFamily="2" charset="-122"/>
                <a:ea typeface="HarmonyOS Sans SC Black" panose="00000A00000000000000" pitchFamily="2" charset="-122"/>
              </a:rPr>
              <a:t>静止轨道</a:t>
            </a:r>
            <a:endParaRPr lang="en-US" altLang="zh-CN" sz="2000">
              <a:solidFill>
                <a:schemeClr val="bg1"/>
              </a:solidFill>
              <a:latin typeface="HarmonyOS Sans SC Black" panose="00000A00000000000000" pitchFamily="2" charset="-122"/>
              <a:ea typeface="HarmonyOS Sans SC Black" panose="00000A00000000000000" pitchFamily="2" charset="-122"/>
            </a:endParaRPr>
          </a:p>
          <a:p>
            <a:pPr algn="ctr"/>
            <a:r>
              <a:rPr lang="zh-CN" altLang="en-US" sz="2000">
                <a:solidFill>
                  <a:schemeClr val="bg1"/>
                </a:solidFill>
                <a:latin typeface="HarmonyOS Sans SC Black" panose="00000A00000000000000" pitchFamily="2" charset="-122"/>
                <a:ea typeface="HarmonyOS Sans SC Black" panose="00000A00000000000000" pitchFamily="2" charset="-122"/>
              </a:rPr>
              <a:t>（</a:t>
            </a:r>
            <a:r>
              <a:rPr lang="en-US" altLang="zh-CN" sz="2000">
                <a:solidFill>
                  <a:schemeClr val="bg1"/>
                </a:solidFill>
                <a:latin typeface="HarmonyOS Sans SC Black" panose="00000A00000000000000" pitchFamily="2" charset="-122"/>
                <a:ea typeface="HarmonyOS Sans SC Black" panose="00000A00000000000000" pitchFamily="2" charset="-122"/>
              </a:rPr>
              <a:t>GEO</a:t>
            </a:r>
            <a:r>
              <a:rPr lang="zh-CN" altLang="en-US" sz="2000">
                <a:solidFill>
                  <a:schemeClr val="bg1"/>
                </a:solidFill>
                <a:latin typeface="HarmonyOS Sans SC Black" panose="00000A00000000000000" pitchFamily="2" charset="-122"/>
                <a:ea typeface="HarmonyOS Sans SC Black" panose="00000A00000000000000" pitchFamily="2" charset="-122"/>
              </a:rPr>
              <a:t>）卫星</a:t>
            </a:r>
          </a:p>
        </p:txBody>
      </p:sp>
      <p:sp>
        <p:nvSpPr>
          <p:cNvPr id="49" name="文本框 48">
            <a:extLst>
              <a:ext uri="{FF2B5EF4-FFF2-40B4-BE49-F238E27FC236}">
                <a16:creationId xmlns:a16="http://schemas.microsoft.com/office/drawing/2014/main" id="{79B08847-D7D0-DD09-7638-129BA0636499}"/>
              </a:ext>
            </a:extLst>
          </p:cNvPr>
          <p:cNvSpPr txBox="1"/>
          <p:nvPr/>
        </p:nvSpPr>
        <p:spPr>
          <a:xfrm>
            <a:off x="15265225" y="3007740"/>
            <a:ext cx="1814052" cy="1015663"/>
          </a:xfrm>
          <a:prstGeom prst="rect">
            <a:avLst/>
          </a:prstGeom>
          <a:noFill/>
        </p:spPr>
        <p:txBody>
          <a:bodyPr wrap="square" rtlCol="0">
            <a:spAutoFit/>
          </a:bodyPr>
          <a:lstStyle/>
          <a:p>
            <a:pPr algn="ctr"/>
            <a:r>
              <a:rPr lang="zh-CN" altLang="en-US" sz="2000">
                <a:solidFill>
                  <a:schemeClr val="bg1"/>
                </a:solidFill>
                <a:latin typeface="HarmonyOS Sans SC Black" panose="00000A00000000000000" pitchFamily="2" charset="-122"/>
                <a:ea typeface="HarmonyOS Sans SC Black" panose="00000A00000000000000" pitchFamily="2" charset="-122"/>
              </a:rPr>
              <a:t>中圆</a:t>
            </a:r>
            <a:endParaRPr lang="en-US" altLang="zh-CN" sz="2000">
              <a:solidFill>
                <a:schemeClr val="bg1"/>
              </a:solidFill>
              <a:latin typeface="HarmonyOS Sans SC Black" panose="00000A00000000000000" pitchFamily="2" charset="-122"/>
              <a:ea typeface="HarmonyOS Sans SC Black" panose="00000A00000000000000" pitchFamily="2" charset="-122"/>
            </a:endParaRPr>
          </a:p>
          <a:p>
            <a:pPr algn="ctr"/>
            <a:r>
              <a:rPr lang="zh-CN" altLang="en-US" sz="2000">
                <a:solidFill>
                  <a:schemeClr val="bg1"/>
                </a:solidFill>
                <a:latin typeface="HarmonyOS Sans SC Black" panose="00000A00000000000000" pitchFamily="2" charset="-122"/>
                <a:ea typeface="HarmonyOS Sans SC Black" panose="00000A00000000000000" pitchFamily="2" charset="-122"/>
              </a:rPr>
              <a:t>地球轨道</a:t>
            </a:r>
            <a:endParaRPr lang="en-US" altLang="zh-CN" sz="2000">
              <a:solidFill>
                <a:schemeClr val="bg1"/>
              </a:solidFill>
              <a:latin typeface="HarmonyOS Sans SC Black" panose="00000A00000000000000" pitchFamily="2" charset="-122"/>
              <a:ea typeface="HarmonyOS Sans SC Black" panose="00000A00000000000000" pitchFamily="2" charset="-122"/>
            </a:endParaRPr>
          </a:p>
          <a:p>
            <a:pPr algn="ctr"/>
            <a:r>
              <a:rPr lang="zh-CN" altLang="en-US" sz="2000">
                <a:solidFill>
                  <a:schemeClr val="bg1"/>
                </a:solidFill>
                <a:latin typeface="HarmonyOS Sans SC Black" panose="00000A00000000000000" pitchFamily="2" charset="-122"/>
                <a:ea typeface="HarmonyOS Sans SC Black" panose="00000A00000000000000" pitchFamily="2" charset="-122"/>
              </a:rPr>
              <a:t>（</a:t>
            </a:r>
            <a:r>
              <a:rPr lang="en-US" altLang="zh-CN" sz="2000">
                <a:solidFill>
                  <a:schemeClr val="bg1"/>
                </a:solidFill>
                <a:latin typeface="HarmonyOS Sans SC Black" panose="00000A00000000000000" pitchFamily="2" charset="-122"/>
                <a:ea typeface="HarmonyOS Sans SC Black" panose="00000A00000000000000" pitchFamily="2" charset="-122"/>
              </a:rPr>
              <a:t>MEO</a:t>
            </a:r>
            <a:r>
              <a:rPr lang="zh-CN" altLang="en-US" sz="2000">
                <a:solidFill>
                  <a:schemeClr val="bg1"/>
                </a:solidFill>
                <a:latin typeface="HarmonyOS Sans SC Black" panose="00000A00000000000000" pitchFamily="2" charset="-122"/>
                <a:ea typeface="HarmonyOS Sans SC Black" panose="00000A00000000000000" pitchFamily="2" charset="-122"/>
              </a:rPr>
              <a:t>）卫星</a:t>
            </a:r>
          </a:p>
        </p:txBody>
      </p:sp>
      <p:sp>
        <p:nvSpPr>
          <p:cNvPr id="50" name="文本框 49">
            <a:extLst>
              <a:ext uri="{FF2B5EF4-FFF2-40B4-BE49-F238E27FC236}">
                <a16:creationId xmlns:a16="http://schemas.microsoft.com/office/drawing/2014/main" id="{7853B074-68DC-8C47-5A1E-9DE34E4FCED6}"/>
              </a:ext>
            </a:extLst>
          </p:cNvPr>
          <p:cNvSpPr txBox="1"/>
          <p:nvPr/>
        </p:nvSpPr>
        <p:spPr>
          <a:xfrm>
            <a:off x="12514579" y="3007739"/>
            <a:ext cx="1916404" cy="1015663"/>
          </a:xfrm>
          <a:prstGeom prst="rect">
            <a:avLst/>
          </a:prstGeom>
          <a:noFill/>
        </p:spPr>
        <p:txBody>
          <a:bodyPr wrap="square" rtlCol="0">
            <a:spAutoFit/>
          </a:bodyPr>
          <a:lstStyle/>
          <a:p>
            <a:pPr algn="ctr"/>
            <a:r>
              <a:rPr lang="zh-CN" altLang="en-US" sz="2000">
                <a:solidFill>
                  <a:srgbClr val="0159BA"/>
                </a:solidFill>
                <a:latin typeface="HarmonyOS Sans SC Black" panose="00000A00000000000000" pitchFamily="2" charset="-122"/>
                <a:ea typeface="HarmonyOS Sans SC Black" panose="00000A00000000000000" pitchFamily="2" charset="-122"/>
              </a:rPr>
              <a:t>倾斜地球</a:t>
            </a:r>
            <a:endParaRPr lang="en-US" altLang="zh-CN" sz="2000">
              <a:solidFill>
                <a:srgbClr val="0159BA"/>
              </a:solidFill>
              <a:latin typeface="HarmonyOS Sans SC Black" panose="00000A00000000000000" pitchFamily="2" charset="-122"/>
              <a:ea typeface="HarmonyOS Sans SC Black" panose="00000A00000000000000" pitchFamily="2" charset="-122"/>
            </a:endParaRPr>
          </a:p>
          <a:p>
            <a:pPr algn="ctr"/>
            <a:r>
              <a:rPr lang="zh-CN" altLang="en-US" sz="2000">
                <a:solidFill>
                  <a:srgbClr val="0159BA"/>
                </a:solidFill>
                <a:latin typeface="HarmonyOS Sans SC Black" panose="00000A00000000000000" pitchFamily="2" charset="-122"/>
                <a:ea typeface="HarmonyOS Sans SC Black" panose="00000A00000000000000" pitchFamily="2" charset="-122"/>
              </a:rPr>
              <a:t>同步轨道</a:t>
            </a:r>
            <a:endParaRPr lang="en-US" altLang="zh-CN" sz="2000">
              <a:solidFill>
                <a:srgbClr val="0159BA"/>
              </a:solidFill>
              <a:latin typeface="HarmonyOS Sans SC Black" panose="00000A00000000000000" pitchFamily="2" charset="-122"/>
              <a:ea typeface="HarmonyOS Sans SC Black" panose="00000A00000000000000" pitchFamily="2" charset="-122"/>
            </a:endParaRPr>
          </a:p>
          <a:p>
            <a:pPr algn="ctr"/>
            <a:r>
              <a:rPr lang="zh-CN" altLang="en-US" sz="2000">
                <a:solidFill>
                  <a:srgbClr val="0159BA"/>
                </a:solidFill>
                <a:latin typeface="HarmonyOS Sans SC Black" panose="00000A00000000000000" pitchFamily="2" charset="-122"/>
                <a:ea typeface="HarmonyOS Sans SC Black" panose="00000A00000000000000" pitchFamily="2" charset="-122"/>
              </a:rPr>
              <a:t>（</a:t>
            </a:r>
            <a:r>
              <a:rPr lang="en-US" altLang="zh-CN" sz="2000">
                <a:solidFill>
                  <a:srgbClr val="0159BA"/>
                </a:solidFill>
                <a:latin typeface="HarmonyOS Sans SC Black" panose="00000A00000000000000" pitchFamily="2" charset="-122"/>
                <a:ea typeface="HarmonyOS Sans SC Black" panose="00000A00000000000000" pitchFamily="2" charset="-122"/>
              </a:rPr>
              <a:t>ISGO</a:t>
            </a:r>
            <a:r>
              <a:rPr lang="zh-CN" altLang="en-US" sz="2000">
                <a:solidFill>
                  <a:srgbClr val="0159BA"/>
                </a:solidFill>
                <a:latin typeface="HarmonyOS Sans SC Black" panose="00000A00000000000000" pitchFamily="2" charset="-122"/>
                <a:ea typeface="HarmonyOS Sans SC Black" panose="00000A00000000000000" pitchFamily="2" charset="-122"/>
              </a:rPr>
              <a:t>）卫星</a:t>
            </a:r>
          </a:p>
        </p:txBody>
      </p:sp>
      <p:sp>
        <p:nvSpPr>
          <p:cNvPr id="51" name="文本框 50">
            <a:extLst>
              <a:ext uri="{FF2B5EF4-FFF2-40B4-BE49-F238E27FC236}">
                <a16:creationId xmlns:a16="http://schemas.microsoft.com/office/drawing/2014/main" id="{38B0C5CF-E469-718F-D508-CDD7E120B587}"/>
              </a:ext>
            </a:extLst>
          </p:cNvPr>
          <p:cNvSpPr txBox="1"/>
          <p:nvPr/>
        </p:nvSpPr>
        <p:spPr>
          <a:xfrm>
            <a:off x="9815109" y="1905332"/>
            <a:ext cx="1916404" cy="646331"/>
          </a:xfrm>
          <a:prstGeom prst="rect">
            <a:avLst/>
          </a:prstGeom>
          <a:noFill/>
        </p:spPr>
        <p:txBody>
          <a:bodyPr wrap="square" rtlCol="0">
            <a:spAutoFit/>
          </a:bodyPr>
          <a:lstStyle/>
          <a:p>
            <a:pPr algn="ctr"/>
            <a:r>
              <a:rPr lang="en-US" altLang="zh-CN" sz="3600">
                <a:solidFill>
                  <a:srgbClr val="0159BA"/>
                </a:solidFill>
                <a:latin typeface="HarmonyOS Sans SC Black" panose="00000A00000000000000" pitchFamily="2" charset="-122"/>
                <a:ea typeface="HarmonyOS Sans SC Black" panose="00000A00000000000000" pitchFamily="2" charset="-122"/>
              </a:rPr>
              <a:t>5</a:t>
            </a:r>
            <a:r>
              <a:rPr lang="zh-CN" altLang="en-US" sz="3600">
                <a:solidFill>
                  <a:srgbClr val="0159BA"/>
                </a:solidFill>
                <a:latin typeface="HarmonyOS Sans SC Black" panose="00000A00000000000000" pitchFamily="2" charset="-122"/>
                <a:ea typeface="HarmonyOS Sans SC Black" panose="00000A00000000000000" pitchFamily="2" charset="-122"/>
              </a:rPr>
              <a:t>颗</a:t>
            </a:r>
          </a:p>
        </p:txBody>
      </p:sp>
      <p:sp>
        <p:nvSpPr>
          <p:cNvPr id="52" name="文本框 51">
            <a:extLst>
              <a:ext uri="{FF2B5EF4-FFF2-40B4-BE49-F238E27FC236}">
                <a16:creationId xmlns:a16="http://schemas.microsoft.com/office/drawing/2014/main" id="{908E5039-CA1F-7310-36D9-C61BBB00AD80}"/>
              </a:ext>
            </a:extLst>
          </p:cNvPr>
          <p:cNvSpPr txBox="1"/>
          <p:nvPr/>
        </p:nvSpPr>
        <p:spPr>
          <a:xfrm>
            <a:off x="12565755" y="1905332"/>
            <a:ext cx="1916404" cy="646331"/>
          </a:xfrm>
          <a:prstGeom prst="rect">
            <a:avLst/>
          </a:prstGeom>
          <a:noFill/>
        </p:spPr>
        <p:txBody>
          <a:bodyPr wrap="square" rtlCol="0">
            <a:spAutoFit/>
          </a:bodyPr>
          <a:lstStyle/>
          <a:p>
            <a:pPr algn="ctr"/>
            <a:r>
              <a:rPr lang="en-US" altLang="zh-CN" sz="3600">
                <a:solidFill>
                  <a:srgbClr val="0159BA"/>
                </a:solidFill>
                <a:latin typeface="HarmonyOS Sans SC Black" panose="00000A00000000000000" pitchFamily="2" charset="-122"/>
                <a:ea typeface="HarmonyOS Sans SC Black" panose="00000A00000000000000" pitchFamily="2" charset="-122"/>
              </a:rPr>
              <a:t>5</a:t>
            </a:r>
            <a:r>
              <a:rPr lang="zh-CN" altLang="en-US" sz="3600">
                <a:solidFill>
                  <a:srgbClr val="0159BA"/>
                </a:solidFill>
                <a:latin typeface="HarmonyOS Sans SC Black" panose="00000A00000000000000" pitchFamily="2" charset="-122"/>
                <a:ea typeface="HarmonyOS Sans SC Black" panose="00000A00000000000000" pitchFamily="2" charset="-122"/>
              </a:rPr>
              <a:t>颗</a:t>
            </a:r>
          </a:p>
        </p:txBody>
      </p:sp>
      <p:sp>
        <p:nvSpPr>
          <p:cNvPr id="53" name="文本框 52">
            <a:extLst>
              <a:ext uri="{FF2B5EF4-FFF2-40B4-BE49-F238E27FC236}">
                <a16:creationId xmlns:a16="http://schemas.microsoft.com/office/drawing/2014/main" id="{23922AA8-7D85-C865-4FE0-F6CE1B5A464B}"/>
              </a:ext>
            </a:extLst>
          </p:cNvPr>
          <p:cNvSpPr txBox="1"/>
          <p:nvPr/>
        </p:nvSpPr>
        <p:spPr>
          <a:xfrm>
            <a:off x="15265225" y="1905332"/>
            <a:ext cx="1916404" cy="646331"/>
          </a:xfrm>
          <a:prstGeom prst="rect">
            <a:avLst/>
          </a:prstGeom>
          <a:noFill/>
        </p:spPr>
        <p:txBody>
          <a:bodyPr wrap="square" rtlCol="0">
            <a:spAutoFit/>
          </a:bodyPr>
          <a:lstStyle/>
          <a:p>
            <a:pPr algn="ctr"/>
            <a:r>
              <a:rPr lang="en-US" altLang="zh-CN" sz="3600">
                <a:solidFill>
                  <a:srgbClr val="0159BA"/>
                </a:solidFill>
                <a:latin typeface="HarmonyOS Sans SC Black" panose="00000A00000000000000" pitchFamily="2" charset="-122"/>
                <a:ea typeface="HarmonyOS Sans SC Black" panose="00000A00000000000000" pitchFamily="2" charset="-122"/>
              </a:rPr>
              <a:t>4</a:t>
            </a:r>
            <a:r>
              <a:rPr lang="zh-CN" altLang="en-US" sz="3600">
                <a:solidFill>
                  <a:srgbClr val="0159BA"/>
                </a:solidFill>
                <a:latin typeface="HarmonyOS Sans SC Black" panose="00000A00000000000000" pitchFamily="2" charset="-122"/>
                <a:ea typeface="HarmonyOS Sans SC Black" panose="00000A00000000000000" pitchFamily="2" charset="-122"/>
              </a:rPr>
              <a:t>颗</a:t>
            </a:r>
          </a:p>
        </p:txBody>
      </p:sp>
      <p:sp>
        <p:nvSpPr>
          <p:cNvPr id="58" name="文本框 57">
            <a:extLst>
              <a:ext uri="{FF2B5EF4-FFF2-40B4-BE49-F238E27FC236}">
                <a16:creationId xmlns:a16="http://schemas.microsoft.com/office/drawing/2014/main" id="{7F57C466-5D1D-93C5-80FA-ECA6107FDCB4}"/>
              </a:ext>
            </a:extLst>
          </p:cNvPr>
          <p:cNvSpPr txBox="1"/>
          <p:nvPr/>
        </p:nvSpPr>
        <p:spPr>
          <a:xfrm>
            <a:off x="12121847" y="4641649"/>
            <a:ext cx="5224881" cy="400110"/>
          </a:xfrm>
          <a:prstGeom prst="rect">
            <a:avLst/>
          </a:prstGeom>
          <a:noFill/>
        </p:spPr>
        <p:txBody>
          <a:bodyPr wrap="square" rtlCol="0">
            <a:spAutoFit/>
          </a:bodyPr>
          <a:lstStyle/>
          <a:p>
            <a:pPr algn="r"/>
            <a:r>
              <a:rPr lang="zh-CN" altLang="en-US" sz="2000">
                <a:solidFill>
                  <a:schemeClr val="bg1">
                    <a:lumMod val="65000"/>
                  </a:schemeClr>
                </a:solidFill>
                <a:latin typeface="HarmonyOS Sans SC" panose="00000500000000000000" pitchFamily="2" charset="-122"/>
                <a:ea typeface="HarmonyOS Sans SC" panose="00000500000000000000" pitchFamily="2" charset="-122"/>
              </a:rPr>
              <a:t>（截至</a:t>
            </a:r>
            <a:r>
              <a:rPr lang="en-US" altLang="zh-CN" sz="2000">
                <a:solidFill>
                  <a:schemeClr val="bg1">
                    <a:lumMod val="65000"/>
                  </a:schemeClr>
                </a:solidFill>
                <a:latin typeface="HarmonyOS Sans SC" panose="00000500000000000000" pitchFamily="2" charset="-122"/>
                <a:ea typeface="HarmonyOS Sans SC" panose="00000500000000000000" pitchFamily="2" charset="-122"/>
              </a:rPr>
              <a:t>2012</a:t>
            </a:r>
            <a:r>
              <a:rPr lang="zh-CN" altLang="en-US" sz="2000">
                <a:solidFill>
                  <a:schemeClr val="bg1">
                    <a:lumMod val="65000"/>
                  </a:schemeClr>
                </a:solidFill>
                <a:latin typeface="HarmonyOS Sans SC" panose="00000500000000000000" pitchFamily="2" charset="-122"/>
                <a:ea typeface="HarmonyOS Sans SC" panose="00000500000000000000" pitchFamily="2" charset="-122"/>
              </a:rPr>
              <a:t>年，北斗二号系统卫星发射组网）</a:t>
            </a:r>
          </a:p>
        </p:txBody>
      </p:sp>
    </p:spTree>
    <p:extLst>
      <p:ext uri="{BB962C8B-B14F-4D97-AF65-F5344CB8AC3E}">
        <p14:creationId xmlns:p14="http://schemas.microsoft.com/office/powerpoint/2010/main" val="1412273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E81D45-E8D3-40A3-3320-C6EAFF4DFFDC}"/>
              </a:ext>
            </a:extLst>
          </p:cNvPr>
          <p:cNvPicPr>
            <a:picLocks noChangeAspect="1"/>
          </p:cNvPicPr>
          <p:nvPr/>
        </p:nvPicPr>
        <p:blipFill>
          <a:blip r:embed="rId2"/>
          <a:stretch>
            <a:fillRect/>
          </a:stretch>
        </p:blipFill>
        <p:spPr>
          <a:xfrm>
            <a:off x="0" y="12701"/>
            <a:ext cx="18288000" cy="10274300"/>
          </a:xfrm>
          <a:prstGeom prst="rect">
            <a:avLst/>
          </a:prstGeom>
        </p:spPr>
      </p:pic>
      <p:grpSp>
        <p:nvGrpSpPr>
          <p:cNvPr id="28" name="组合 27">
            <a:extLst>
              <a:ext uri="{FF2B5EF4-FFF2-40B4-BE49-F238E27FC236}">
                <a16:creationId xmlns:a16="http://schemas.microsoft.com/office/drawing/2014/main" id="{64B9CFA9-EF2D-8ED0-266C-2568D2B315FE}"/>
              </a:ext>
            </a:extLst>
          </p:cNvPr>
          <p:cNvGrpSpPr/>
          <p:nvPr/>
        </p:nvGrpSpPr>
        <p:grpSpPr>
          <a:xfrm flipH="1">
            <a:off x="0" y="6325506"/>
            <a:ext cx="18288000" cy="3971021"/>
            <a:chOff x="0" y="4001490"/>
            <a:chExt cx="18288000" cy="6285510"/>
          </a:xfrm>
        </p:grpSpPr>
        <p:sp>
          <p:nvSpPr>
            <p:cNvPr id="2" name="Freeform 2"/>
            <p:cNvSpPr/>
            <p:nvPr/>
          </p:nvSpPr>
          <p:spPr>
            <a:xfrm>
              <a:off x="0" y="4001490"/>
              <a:ext cx="18288000" cy="6285510"/>
            </a:xfrm>
            <a:custGeom>
              <a:avLst/>
              <a:gdLst/>
              <a:ahLst/>
              <a:cxnLst/>
              <a:rect l="l" t="t" r="r" b="b"/>
              <a:pathLst>
                <a:path w="18288000" h="6285510">
                  <a:moveTo>
                    <a:pt x="0" y="0"/>
                  </a:moveTo>
                  <a:lnTo>
                    <a:pt x="18288000" y="0"/>
                  </a:lnTo>
                  <a:lnTo>
                    <a:pt x="18288000" y="6285510"/>
                  </a:lnTo>
                  <a:lnTo>
                    <a:pt x="0" y="6285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4864191"/>
              <a:ext cx="18288000" cy="5422809"/>
            </a:xfrm>
            <a:custGeom>
              <a:avLst/>
              <a:gdLst/>
              <a:ahLst/>
              <a:cxnLst/>
              <a:rect l="l" t="t" r="r" b="b"/>
              <a:pathLst>
                <a:path w="18288000" h="5422809">
                  <a:moveTo>
                    <a:pt x="0" y="0"/>
                  </a:moveTo>
                  <a:lnTo>
                    <a:pt x="18288000" y="0"/>
                  </a:lnTo>
                  <a:lnTo>
                    <a:pt x="18288000" y="5422809"/>
                  </a:lnTo>
                  <a:lnTo>
                    <a:pt x="0" y="5422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7" name="Group 7"/>
          <p:cNvGrpSpPr/>
          <p:nvPr/>
        </p:nvGrpSpPr>
        <p:grpSpPr>
          <a:xfrm>
            <a:off x="1049313" y="1252106"/>
            <a:ext cx="373857" cy="373857"/>
            <a:chOff x="0" y="0"/>
            <a:chExt cx="498476" cy="498476"/>
          </a:xfrm>
        </p:grpSpPr>
        <p:sp>
          <p:nvSpPr>
            <p:cNvPr id="8" name="Freeform 8"/>
            <p:cNvSpPr/>
            <p:nvPr/>
          </p:nvSpPr>
          <p:spPr>
            <a:xfrm>
              <a:off x="0" y="0"/>
              <a:ext cx="498475" cy="498475"/>
            </a:xfrm>
            <a:custGeom>
              <a:avLst/>
              <a:gdLst/>
              <a:ahLst/>
              <a:cxnLst/>
              <a:rect l="l" t="t" r="r" b="b"/>
              <a:pathLst>
                <a:path w="498475" h="498475">
                  <a:moveTo>
                    <a:pt x="0" y="249301"/>
                  </a:moveTo>
                  <a:cubicBezTo>
                    <a:pt x="0" y="111633"/>
                    <a:pt x="111633" y="0"/>
                    <a:pt x="249301" y="0"/>
                  </a:cubicBezTo>
                  <a:cubicBezTo>
                    <a:pt x="386969" y="0"/>
                    <a:pt x="498475" y="111633"/>
                    <a:pt x="498475" y="249301"/>
                  </a:cubicBezTo>
                  <a:cubicBezTo>
                    <a:pt x="498475" y="386969"/>
                    <a:pt x="386842" y="498475"/>
                    <a:pt x="249301" y="498475"/>
                  </a:cubicBezTo>
                  <a:cubicBezTo>
                    <a:pt x="111760" y="498475"/>
                    <a:pt x="0" y="386842"/>
                    <a:pt x="0" y="249301"/>
                  </a:cubicBezTo>
                  <a:close/>
                </a:path>
              </a:pathLst>
            </a:custGeom>
            <a:solidFill>
              <a:srgbClr val="BFDDFF"/>
            </a:solidFill>
          </p:spPr>
        </p:sp>
      </p:grpSp>
      <p:sp>
        <p:nvSpPr>
          <p:cNvPr id="22" name="TextBox 22"/>
          <p:cNvSpPr txBox="1"/>
          <p:nvPr/>
        </p:nvSpPr>
        <p:spPr>
          <a:xfrm>
            <a:off x="1072717" y="1316640"/>
            <a:ext cx="4340982" cy="723801"/>
          </a:xfrm>
          <a:prstGeom prst="rect">
            <a:avLst/>
          </a:prstGeom>
        </p:spPr>
        <p:txBody>
          <a:bodyPr lIns="0" tIns="0" rIns="0" bIns="0" rtlCol="0" anchor="t">
            <a:spAutoFit/>
          </a:bodyPr>
          <a:lstStyle/>
          <a:p>
            <a:pPr algn="l">
              <a:lnSpc>
                <a:spcPts val="5759"/>
              </a:lnSpc>
            </a:pPr>
            <a:r>
              <a:rPr lang="zh-CN" altLang="en-US" sz="4800">
                <a:solidFill>
                  <a:srgbClr val="0159BA"/>
                </a:solidFill>
                <a:latin typeface="HarmonyOS Sans SC Black" panose="00000A00000000000000" pitchFamily="2" charset="-122"/>
                <a:ea typeface="HarmonyOS Sans SC Black" panose="00000A00000000000000" pitchFamily="2" charset="-122"/>
              </a:rPr>
              <a:t>北斗三号系统</a:t>
            </a:r>
            <a:endParaRPr lang="en-US" sz="4800">
              <a:solidFill>
                <a:srgbClr val="0159BA"/>
              </a:solidFill>
              <a:latin typeface="HarmonyOS Sans SC Black" panose="00000A00000000000000" pitchFamily="2" charset="-122"/>
              <a:ea typeface="HarmonyOS Sans SC Black" panose="00000A00000000000000" pitchFamily="2" charset="-122"/>
            </a:endParaRPr>
          </a:p>
        </p:txBody>
      </p:sp>
      <p:sp>
        <p:nvSpPr>
          <p:cNvPr id="23" name="TextBox 23"/>
          <p:cNvSpPr txBox="1"/>
          <p:nvPr/>
        </p:nvSpPr>
        <p:spPr>
          <a:xfrm>
            <a:off x="1099718" y="2421901"/>
            <a:ext cx="7053681" cy="1502399"/>
          </a:xfrm>
          <a:prstGeom prst="rect">
            <a:avLst/>
          </a:prstGeom>
        </p:spPr>
        <p:txBody>
          <a:bodyPr wrap="square" lIns="0" tIns="0" rIns="0" bIns="0" rtlCol="0" anchor="t">
            <a:spAutoFit/>
          </a:bodyPr>
          <a:lstStyle/>
          <a:p>
            <a:pPr algn="just">
              <a:lnSpc>
                <a:spcPts val="3000"/>
              </a:lnSpc>
            </a:pPr>
            <a:r>
              <a:rPr lang="zh-CN" altLang="en-US" sz="1900">
                <a:solidFill>
                  <a:srgbClr val="767171"/>
                </a:solidFill>
                <a:latin typeface="HarmonyOS Sans SC Light" panose="00000400000000000000" pitchFamily="2" charset="-122"/>
                <a:ea typeface="HarmonyOS Sans SC Light" panose="00000400000000000000" pitchFamily="2" charset="-122"/>
              </a:rPr>
              <a:t>北斗三号系统继承了有源、无源定位技术，通过</a:t>
            </a:r>
            <a:r>
              <a:rPr lang="zh-CN" altLang="en-US" sz="1900">
                <a:solidFill>
                  <a:srgbClr val="0159BA"/>
                </a:solidFill>
                <a:latin typeface="HarmonyOS Sans SC" panose="00000500000000000000" pitchFamily="2" charset="-122"/>
                <a:ea typeface="HarmonyOS Sans SC" panose="00000500000000000000" pitchFamily="2" charset="-122"/>
              </a:rPr>
              <a:t>“星间链路”</a:t>
            </a:r>
            <a:r>
              <a:rPr lang="zh-CN" altLang="en-US" sz="1900">
                <a:solidFill>
                  <a:srgbClr val="767171"/>
                </a:solidFill>
                <a:latin typeface="HarmonyOS Sans SC Light" panose="00000400000000000000" pitchFamily="2" charset="-122"/>
                <a:ea typeface="HarmonyOS Sans SC Light" panose="00000400000000000000" pitchFamily="2" charset="-122"/>
              </a:rPr>
              <a:t> 解决了全球组网需要全球布站的问题。北斗三号为</a:t>
            </a:r>
            <a:r>
              <a:rPr lang="zh-CN" altLang="en-US" sz="1900">
                <a:solidFill>
                  <a:srgbClr val="0159BA"/>
                </a:solidFill>
                <a:latin typeface="HarmonyOS Sans SC" panose="00000500000000000000" pitchFamily="2" charset="-122"/>
                <a:ea typeface="HarmonyOS Sans SC" panose="00000500000000000000" pitchFamily="2" charset="-122"/>
              </a:rPr>
              <a:t>全球用户</a:t>
            </a:r>
            <a:r>
              <a:rPr lang="zh-CN" altLang="en-US" sz="1900">
                <a:solidFill>
                  <a:srgbClr val="767171"/>
                </a:solidFill>
                <a:latin typeface="HarmonyOS Sans SC Light" panose="00000400000000000000" pitchFamily="2" charset="-122"/>
                <a:ea typeface="HarmonyOS Sans SC Light" panose="00000400000000000000" pitchFamily="2" charset="-122"/>
              </a:rPr>
              <a:t>提供定位导航授时、全球短报文通信和国际搜救等服务；同时在中国及周边地区提供星基增强、地基增强、精密单点定位和区域短报文通信服务。 </a:t>
            </a:r>
          </a:p>
        </p:txBody>
      </p:sp>
      <p:sp>
        <p:nvSpPr>
          <p:cNvPr id="9" name="AutoShape 14">
            <a:extLst>
              <a:ext uri="{FF2B5EF4-FFF2-40B4-BE49-F238E27FC236}">
                <a16:creationId xmlns:a16="http://schemas.microsoft.com/office/drawing/2014/main" id="{B68A296F-A072-F712-31C3-84198FED4807}"/>
              </a:ext>
            </a:extLst>
          </p:cNvPr>
          <p:cNvSpPr/>
          <p:nvPr/>
        </p:nvSpPr>
        <p:spPr>
          <a:xfrm rot="10795539">
            <a:off x="1099718" y="4233865"/>
            <a:ext cx="2549586" cy="0"/>
          </a:xfrm>
          <a:prstGeom prst="line">
            <a:avLst/>
          </a:prstGeom>
          <a:ln w="9525" cap="rnd">
            <a:solidFill>
              <a:srgbClr val="44546A"/>
            </a:solidFill>
            <a:prstDash val="solid"/>
            <a:headEnd type="none" w="sm" len="sm"/>
            <a:tailEnd type="none" w="sm" len="sm"/>
          </a:ln>
        </p:spPr>
      </p:sp>
      <p:sp>
        <p:nvSpPr>
          <p:cNvPr id="12" name="Freeform 15">
            <a:extLst>
              <a:ext uri="{FF2B5EF4-FFF2-40B4-BE49-F238E27FC236}">
                <a16:creationId xmlns:a16="http://schemas.microsoft.com/office/drawing/2014/main" id="{EF2EF4A8-29B9-865B-6101-6C14CE713424}"/>
              </a:ext>
            </a:extLst>
          </p:cNvPr>
          <p:cNvSpPr/>
          <p:nvPr/>
        </p:nvSpPr>
        <p:spPr>
          <a:xfrm flipH="1">
            <a:off x="1106371" y="4563660"/>
            <a:ext cx="722429" cy="351240"/>
          </a:xfrm>
          <a:custGeom>
            <a:avLst/>
            <a:gdLst/>
            <a:ahLst/>
            <a:cxnLst/>
            <a:rect l="l" t="t" r="r" b="b"/>
            <a:pathLst>
              <a:path w="681873" h="350848">
                <a:moveTo>
                  <a:pt x="0" y="0"/>
                </a:moveTo>
                <a:lnTo>
                  <a:pt x="681873" y="0"/>
                </a:lnTo>
                <a:lnTo>
                  <a:pt x="681873" y="350848"/>
                </a:lnTo>
                <a:lnTo>
                  <a:pt x="0" y="350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6">
            <a:extLst>
              <a:ext uri="{FF2B5EF4-FFF2-40B4-BE49-F238E27FC236}">
                <a16:creationId xmlns:a16="http://schemas.microsoft.com/office/drawing/2014/main" id="{F401D0AA-870A-6FE0-8207-B05ACD63CF81}"/>
              </a:ext>
            </a:extLst>
          </p:cNvPr>
          <p:cNvSpPr/>
          <p:nvPr/>
        </p:nvSpPr>
        <p:spPr>
          <a:xfrm>
            <a:off x="11119453" y="550361"/>
            <a:ext cx="6324600" cy="6324600"/>
          </a:xfrm>
          <a:custGeom>
            <a:avLst/>
            <a:gdLst/>
            <a:ahLst/>
            <a:cxnLst/>
            <a:rect l="l" t="t" r="r" b="b"/>
            <a:pathLst>
              <a:path w="7789164" h="7789164">
                <a:moveTo>
                  <a:pt x="0" y="3894582"/>
                </a:moveTo>
                <a:cubicBezTo>
                  <a:pt x="0" y="1743710"/>
                  <a:pt x="1743710" y="0"/>
                  <a:pt x="3894582" y="0"/>
                </a:cubicBezTo>
                <a:cubicBezTo>
                  <a:pt x="6045454" y="0"/>
                  <a:pt x="7789164" y="1743710"/>
                  <a:pt x="7789164" y="3894582"/>
                </a:cubicBezTo>
                <a:cubicBezTo>
                  <a:pt x="7789164" y="6045454"/>
                  <a:pt x="6045454" y="7789164"/>
                  <a:pt x="3894582" y="7789164"/>
                </a:cubicBezTo>
                <a:cubicBezTo>
                  <a:pt x="1743710" y="7789164"/>
                  <a:pt x="0" y="6045454"/>
                  <a:pt x="0" y="3894582"/>
                </a:cubicBezTo>
                <a:close/>
              </a:path>
            </a:pathLst>
          </a:custGeom>
          <a:solidFill>
            <a:srgbClr val="FFFFFF"/>
          </a:solidFill>
        </p:spPr>
      </p:sp>
      <p:grpSp>
        <p:nvGrpSpPr>
          <p:cNvPr id="6" name="Group 10">
            <a:extLst>
              <a:ext uri="{FF2B5EF4-FFF2-40B4-BE49-F238E27FC236}">
                <a16:creationId xmlns:a16="http://schemas.microsoft.com/office/drawing/2014/main" id="{F707EE5C-B9F5-32C7-A90F-D4006271CC61}"/>
              </a:ext>
            </a:extLst>
          </p:cNvPr>
          <p:cNvGrpSpPr/>
          <p:nvPr/>
        </p:nvGrpSpPr>
        <p:grpSpPr>
          <a:xfrm>
            <a:off x="1746749" y="8518073"/>
            <a:ext cx="363309" cy="363309"/>
            <a:chOff x="0" y="0"/>
            <a:chExt cx="1097178" cy="1097178"/>
          </a:xfrm>
        </p:grpSpPr>
        <p:sp>
          <p:nvSpPr>
            <p:cNvPr id="14" name="Freeform 11">
              <a:extLst>
                <a:ext uri="{FF2B5EF4-FFF2-40B4-BE49-F238E27FC236}">
                  <a16:creationId xmlns:a16="http://schemas.microsoft.com/office/drawing/2014/main" id="{E074D601-E052-41D3-1697-FB94DE43CFDB}"/>
                </a:ext>
              </a:extLst>
            </p:cNvPr>
            <p:cNvSpPr/>
            <p:nvPr/>
          </p:nvSpPr>
          <p:spPr>
            <a:xfrm>
              <a:off x="0" y="0"/>
              <a:ext cx="1097280" cy="1097280"/>
            </a:xfrm>
            <a:custGeom>
              <a:avLst/>
              <a:gdLst/>
              <a:ahLst/>
              <a:cxnLst/>
              <a:rect l="l" t="t" r="r" b="b"/>
              <a:pathLst>
                <a:path w="1097280" h="1097280">
                  <a:moveTo>
                    <a:pt x="0" y="548640"/>
                  </a:moveTo>
                  <a:cubicBezTo>
                    <a:pt x="0" y="245618"/>
                    <a:pt x="245618" y="0"/>
                    <a:pt x="548640" y="0"/>
                  </a:cubicBezTo>
                  <a:cubicBezTo>
                    <a:pt x="851662" y="0"/>
                    <a:pt x="1097280" y="245618"/>
                    <a:pt x="1097280" y="548640"/>
                  </a:cubicBezTo>
                  <a:cubicBezTo>
                    <a:pt x="1097280" y="851662"/>
                    <a:pt x="851662" y="1097280"/>
                    <a:pt x="548640" y="1097280"/>
                  </a:cubicBezTo>
                  <a:cubicBezTo>
                    <a:pt x="245618" y="1097280"/>
                    <a:pt x="0" y="851535"/>
                    <a:pt x="0" y="548640"/>
                  </a:cubicBezTo>
                  <a:close/>
                </a:path>
              </a:pathLst>
            </a:custGeom>
            <a:solidFill>
              <a:srgbClr val="FFFFFF"/>
            </a:solidFill>
            <a:ln w="76200">
              <a:solidFill>
                <a:srgbClr val="0159BA"/>
              </a:solidFill>
            </a:ln>
          </p:spPr>
        </p:sp>
      </p:grpSp>
      <p:grpSp>
        <p:nvGrpSpPr>
          <p:cNvPr id="15" name="Group 16">
            <a:extLst>
              <a:ext uri="{FF2B5EF4-FFF2-40B4-BE49-F238E27FC236}">
                <a16:creationId xmlns:a16="http://schemas.microsoft.com/office/drawing/2014/main" id="{4BC7C56B-3571-1461-DBB4-83E90AA7EE97}"/>
              </a:ext>
            </a:extLst>
          </p:cNvPr>
          <p:cNvGrpSpPr/>
          <p:nvPr/>
        </p:nvGrpSpPr>
        <p:grpSpPr>
          <a:xfrm>
            <a:off x="11577855" y="935294"/>
            <a:ext cx="5411610" cy="5411589"/>
            <a:chOff x="0" y="0"/>
            <a:chExt cx="6350000" cy="6349975"/>
          </a:xfrm>
        </p:grpSpPr>
        <p:sp>
          <p:nvSpPr>
            <p:cNvPr id="16" name="Freeform 17">
              <a:extLst>
                <a:ext uri="{FF2B5EF4-FFF2-40B4-BE49-F238E27FC236}">
                  <a16:creationId xmlns:a16="http://schemas.microsoft.com/office/drawing/2014/main" id="{63785A2E-E064-23F9-8993-24367CCE94D2}"/>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a:blipFill>
          </p:spPr>
        </p:sp>
      </p:grpSp>
      <p:sp>
        <p:nvSpPr>
          <p:cNvPr id="17" name="TextBox 26">
            <a:extLst>
              <a:ext uri="{FF2B5EF4-FFF2-40B4-BE49-F238E27FC236}">
                <a16:creationId xmlns:a16="http://schemas.microsoft.com/office/drawing/2014/main" id="{06FF971F-1D05-AB9A-05BD-6D35362E361C}"/>
              </a:ext>
            </a:extLst>
          </p:cNvPr>
          <p:cNvSpPr txBox="1"/>
          <p:nvPr/>
        </p:nvSpPr>
        <p:spPr>
          <a:xfrm>
            <a:off x="742394" y="7601943"/>
            <a:ext cx="1764324" cy="434286"/>
          </a:xfrm>
          <a:prstGeom prst="rect">
            <a:avLst/>
          </a:prstGeom>
        </p:spPr>
        <p:txBody>
          <a:bodyPr lIns="0" tIns="0" rIns="0" bIns="0" rtlCol="0" anchor="t">
            <a:spAutoFit/>
          </a:bodyPr>
          <a:lstStyle/>
          <a:p>
            <a:pPr algn="ctr">
              <a:lnSpc>
                <a:spcPts val="3600"/>
              </a:lnSpc>
            </a:pPr>
            <a:r>
              <a:rPr lang="en-US" sz="290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2009</a:t>
            </a:r>
            <a:r>
              <a:rPr lang="zh-CN" altLang="en-US" sz="290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年</a:t>
            </a:r>
            <a:endParaRPr lang="en-US" sz="2900">
              <a:ln w="28575">
                <a:solidFill>
                  <a:srgbClr val="0159BA"/>
                </a:solidFill>
              </a:ln>
              <a:solidFill>
                <a:schemeClr val="bg1"/>
              </a:solidFill>
              <a:latin typeface="HarmonyOS Sans SC Black" panose="00000A00000000000000" pitchFamily="2" charset="-122"/>
              <a:ea typeface="HarmonyOS Sans SC Black" panose="00000A00000000000000" pitchFamily="2" charset="-122"/>
            </a:endParaRPr>
          </a:p>
        </p:txBody>
      </p:sp>
      <p:grpSp>
        <p:nvGrpSpPr>
          <p:cNvPr id="21" name="Group 10">
            <a:extLst>
              <a:ext uri="{FF2B5EF4-FFF2-40B4-BE49-F238E27FC236}">
                <a16:creationId xmlns:a16="http://schemas.microsoft.com/office/drawing/2014/main" id="{2340ACB8-916D-3424-A0E4-E84E8CEA94DE}"/>
              </a:ext>
            </a:extLst>
          </p:cNvPr>
          <p:cNvGrpSpPr/>
          <p:nvPr/>
        </p:nvGrpSpPr>
        <p:grpSpPr>
          <a:xfrm>
            <a:off x="5029200" y="7032782"/>
            <a:ext cx="524244" cy="542853"/>
            <a:chOff x="0" y="0"/>
            <a:chExt cx="1097178" cy="1097178"/>
          </a:xfrm>
        </p:grpSpPr>
        <p:sp>
          <p:nvSpPr>
            <p:cNvPr id="24" name="Freeform 11">
              <a:extLst>
                <a:ext uri="{FF2B5EF4-FFF2-40B4-BE49-F238E27FC236}">
                  <a16:creationId xmlns:a16="http://schemas.microsoft.com/office/drawing/2014/main" id="{C77B40BB-32C8-D740-A9D8-D24A6A0C22F4}"/>
                </a:ext>
              </a:extLst>
            </p:cNvPr>
            <p:cNvSpPr/>
            <p:nvPr/>
          </p:nvSpPr>
          <p:spPr>
            <a:xfrm>
              <a:off x="0" y="0"/>
              <a:ext cx="1097280" cy="1097280"/>
            </a:xfrm>
            <a:custGeom>
              <a:avLst/>
              <a:gdLst/>
              <a:ahLst/>
              <a:cxnLst/>
              <a:rect l="l" t="t" r="r" b="b"/>
              <a:pathLst>
                <a:path w="1097280" h="1097280">
                  <a:moveTo>
                    <a:pt x="0" y="548640"/>
                  </a:moveTo>
                  <a:cubicBezTo>
                    <a:pt x="0" y="245618"/>
                    <a:pt x="245618" y="0"/>
                    <a:pt x="548640" y="0"/>
                  </a:cubicBezTo>
                  <a:cubicBezTo>
                    <a:pt x="851662" y="0"/>
                    <a:pt x="1097280" y="245618"/>
                    <a:pt x="1097280" y="548640"/>
                  </a:cubicBezTo>
                  <a:cubicBezTo>
                    <a:pt x="1097280" y="851662"/>
                    <a:pt x="851662" y="1097280"/>
                    <a:pt x="548640" y="1097280"/>
                  </a:cubicBezTo>
                  <a:cubicBezTo>
                    <a:pt x="245618" y="1097280"/>
                    <a:pt x="0" y="851535"/>
                    <a:pt x="0" y="548640"/>
                  </a:cubicBezTo>
                  <a:close/>
                </a:path>
              </a:pathLst>
            </a:custGeom>
            <a:solidFill>
              <a:srgbClr val="FFFFFF"/>
            </a:solidFill>
            <a:ln w="76200">
              <a:solidFill>
                <a:srgbClr val="0159BA"/>
              </a:solidFill>
            </a:ln>
          </p:spPr>
        </p:sp>
      </p:grpSp>
      <p:sp>
        <p:nvSpPr>
          <p:cNvPr id="27" name="TextBox 26">
            <a:extLst>
              <a:ext uri="{FF2B5EF4-FFF2-40B4-BE49-F238E27FC236}">
                <a16:creationId xmlns:a16="http://schemas.microsoft.com/office/drawing/2014/main" id="{5A909E7F-5CC4-5E87-FBFC-1A606DF68020}"/>
              </a:ext>
            </a:extLst>
          </p:cNvPr>
          <p:cNvSpPr txBox="1"/>
          <p:nvPr/>
        </p:nvSpPr>
        <p:spPr>
          <a:xfrm>
            <a:off x="3649375" y="6284726"/>
            <a:ext cx="1764324" cy="466593"/>
          </a:xfrm>
          <a:prstGeom prst="rect">
            <a:avLst/>
          </a:prstGeom>
        </p:spPr>
        <p:txBody>
          <a:bodyPr lIns="0" tIns="0" rIns="0" bIns="0" rtlCol="0" anchor="t">
            <a:spAutoFit/>
          </a:bodyPr>
          <a:lstStyle/>
          <a:p>
            <a:pPr algn="ctr">
              <a:lnSpc>
                <a:spcPts val="3600"/>
              </a:lnSpc>
            </a:pPr>
            <a:r>
              <a:rPr lang="en-US" altLang="zh-CN" sz="360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2017</a:t>
            </a:r>
            <a:r>
              <a:rPr lang="zh-CN" altLang="en-US" sz="3600" b="0" i="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年</a:t>
            </a:r>
            <a:endParaRPr lang="en-US" sz="3200">
              <a:ln w="28575">
                <a:solidFill>
                  <a:srgbClr val="0159BA"/>
                </a:solidFill>
              </a:ln>
              <a:solidFill>
                <a:schemeClr val="bg1"/>
              </a:solidFill>
              <a:latin typeface="HarmonyOS Sans SC Black" panose="00000A00000000000000" pitchFamily="2" charset="-122"/>
              <a:ea typeface="HarmonyOS Sans SC Black" panose="00000A00000000000000" pitchFamily="2" charset="-122"/>
            </a:endParaRPr>
          </a:p>
        </p:txBody>
      </p:sp>
      <p:sp>
        <p:nvSpPr>
          <p:cNvPr id="32" name="文本框 31">
            <a:extLst>
              <a:ext uri="{FF2B5EF4-FFF2-40B4-BE49-F238E27FC236}">
                <a16:creationId xmlns:a16="http://schemas.microsoft.com/office/drawing/2014/main" id="{FEE8E578-12D8-B0FF-92EA-FE05741626AB}"/>
              </a:ext>
            </a:extLst>
          </p:cNvPr>
          <p:cNvSpPr txBox="1"/>
          <p:nvPr/>
        </p:nvSpPr>
        <p:spPr>
          <a:xfrm>
            <a:off x="2110092" y="8881416"/>
            <a:ext cx="2414996" cy="963084"/>
          </a:xfrm>
          <a:prstGeom prst="rect">
            <a:avLst/>
          </a:prstGeom>
          <a:noFill/>
        </p:spPr>
        <p:txBody>
          <a:bodyPr wrap="square">
            <a:spAutoFit/>
          </a:bodyPr>
          <a:lstStyle/>
          <a:p>
            <a:pPr>
              <a:lnSpc>
                <a:spcPct val="150000"/>
              </a:lnSpc>
            </a:pPr>
            <a:r>
              <a:rPr lang="zh-CN" altLang="en-US" sz="2000" b="0" i="0">
                <a:solidFill>
                  <a:srgbClr val="0159BA"/>
                </a:solidFill>
                <a:effectLst/>
                <a:latin typeface="HarmonyOS Sans SC" panose="00000500000000000000" pitchFamily="2" charset="-122"/>
                <a:ea typeface="HarmonyOS Sans SC" panose="00000500000000000000" pitchFamily="2" charset="-122"/>
              </a:rPr>
              <a:t>北斗三号系统建设正式启动</a:t>
            </a:r>
            <a:endParaRPr lang="zh-CN" altLang="en-US" sz="2000">
              <a:solidFill>
                <a:srgbClr val="0159BA"/>
              </a:solidFill>
              <a:latin typeface="HarmonyOS Sans SC" panose="00000500000000000000" pitchFamily="2" charset="-122"/>
              <a:ea typeface="HarmonyOS Sans SC" panose="00000500000000000000" pitchFamily="2" charset="-122"/>
            </a:endParaRPr>
          </a:p>
        </p:txBody>
      </p:sp>
      <p:sp>
        <p:nvSpPr>
          <p:cNvPr id="38" name="文本框 37">
            <a:extLst>
              <a:ext uri="{FF2B5EF4-FFF2-40B4-BE49-F238E27FC236}">
                <a16:creationId xmlns:a16="http://schemas.microsoft.com/office/drawing/2014/main" id="{6B321681-10E7-51DC-EFF0-66C1987CE763}"/>
              </a:ext>
            </a:extLst>
          </p:cNvPr>
          <p:cNvSpPr txBox="1"/>
          <p:nvPr/>
        </p:nvSpPr>
        <p:spPr>
          <a:xfrm>
            <a:off x="5181600" y="7899572"/>
            <a:ext cx="4359164" cy="963084"/>
          </a:xfrm>
          <a:prstGeom prst="rect">
            <a:avLst/>
          </a:prstGeom>
          <a:noFill/>
        </p:spPr>
        <p:txBody>
          <a:bodyPr wrap="square">
            <a:spAutoFit/>
          </a:bodyPr>
          <a:lstStyle/>
          <a:p>
            <a:pPr>
              <a:lnSpc>
                <a:spcPct val="150000"/>
              </a:lnSpc>
            </a:pPr>
            <a:r>
              <a:rPr lang="zh-CN" altLang="en-US" sz="2000">
                <a:solidFill>
                  <a:srgbClr val="0159BA"/>
                </a:solidFill>
                <a:latin typeface="HarmonyOS Sans SC" panose="00000500000000000000" pitchFamily="2" charset="-122"/>
                <a:ea typeface="HarmonyOS Sans SC" panose="00000500000000000000" pitchFamily="2" charset="-122"/>
              </a:rPr>
              <a:t>第一颗北斗三号卫星</a:t>
            </a:r>
            <a:endParaRPr lang="en-US" altLang="zh-CN" sz="2000">
              <a:solidFill>
                <a:srgbClr val="0159BA"/>
              </a:solidFill>
              <a:latin typeface="HarmonyOS Sans SC" panose="00000500000000000000" pitchFamily="2" charset="-122"/>
              <a:ea typeface="HarmonyOS Sans SC" panose="00000500000000000000" pitchFamily="2" charset="-122"/>
            </a:endParaRPr>
          </a:p>
          <a:p>
            <a:pPr>
              <a:lnSpc>
                <a:spcPct val="150000"/>
              </a:lnSpc>
            </a:pPr>
            <a:r>
              <a:rPr lang="zh-CN" altLang="en-US" sz="2000">
                <a:solidFill>
                  <a:srgbClr val="0159BA"/>
                </a:solidFill>
                <a:latin typeface="HarmonyOS Sans SC" panose="00000500000000000000" pitchFamily="2" charset="-122"/>
                <a:ea typeface="HarmonyOS Sans SC" panose="00000500000000000000" pitchFamily="2" charset="-122"/>
              </a:rPr>
              <a:t>发射升空</a:t>
            </a:r>
          </a:p>
        </p:txBody>
      </p:sp>
      <p:grpSp>
        <p:nvGrpSpPr>
          <p:cNvPr id="40" name="Group 10">
            <a:extLst>
              <a:ext uri="{FF2B5EF4-FFF2-40B4-BE49-F238E27FC236}">
                <a16:creationId xmlns:a16="http://schemas.microsoft.com/office/drawing/2014/main" id="{785A4014-A7DC-0856-C005-2CE6008FCDA9}"/>
              </a:ext>
            </a:extLst>
          </p:cNvPr>
          <p:cNvGrpSpPr/>
          <p:nvPr/>
        </p:nvGrpSpPr>
        <p:grpSpPr>
          <a:xfrm>
            <a:off x="9828599" y="6265153"/>
            <a:ext cx="642916" cy="665738"/>
            <a:chOff x="1506191" y="-119715"/>
            <a:chExt cx="1097280" cy="1097280"/>
          </a:xfrm>
        </p:grpSpPr>
        <p:sp>
          <p:nvSpPr>
            <p:cNvPr id="41" name="Freeform 11">
              <a:extLst>
                <a:ext uri="{FF2B5EF4-FFF2-40B4-BE49-F238E27FC236}">
                  <a16:creationId xmlns:a16="http://schemas.microsoft.com/office/drawing/2014/main" id="{3FDBD56D-28A5-D1EE-45C0-19F9EE17668C}"/>
                </a:ext>
              </a:extLst>
            </p:cNvPr>
            <p:cNvSpPr/>
            <p:nvPr/>
          </p:nvSpPr>
          <p:spPr>
            <a:xfrm>
              <a:off x="1506191" y="-119715"/>
              <a:ext cx="1097280" cy="1097280"/>
            </a:xfrm>
            <a:custGeom>
              <a:avLst/>
              <a:gdLst/>
              <a:ahLst/>
              <a:cxnLst/>
              <a:rect l="l" t="t" r="r" b="b"/>
              <a:pathLst>
                <a:path w="1097280" h="1097280">
                  <a:moveTo>
                    <a:pt x="0" y="548640"/>
                  </a:moveTo>
                  <a:cubicBezTo>
                    <a:pt x="0" y="245618"/>
                    <a:pt x="245618" y="0"/>
                    <a:pt x="548640" y="0"/>
                  </a:cubicBezTo>
                  <a:cubicBezTo>
                    <a:pt x="851662" y="0"/>
                    <a:pt x="1097280" y="245618"/>
                    <a:pt x="1097280" y="548640"/>
                  </a:cubicBezTo>
                  <a:cubicBezTo>
                    <a:pt x="1097280" y="851662"/>
                    <a:pt x="851662" y="1097280"/>
                    <a:pt x="548640" y="1097280"/>
                  </a:cubicBezTo>
                  <a:cubicBezTo>
                    <a:pt x="245618" y="1097280"/>
                    <a:pt x="0" y="851535"/>
                    <a:pt x="0" y="548640"/>
                  </a:cubicBezTo>
                  <a:close/>
                </a:path>
              </a:pathLst>
            </a:custGeom>
            <a:solidFill>
              <a:srgbClr val="FFFFFF"/>
            </a:solidFill>
            <a:ln w="76200">
              <a:solidFill>
                <a:srgbClr val="0159BA"/>
              </a:solidFill>
            </a:ln>
          </p:spPr>
        </p:sp>
      </p:grpSp>
      <p:sp>
        <p:nvSpPr>
          <p:cNvPr id="42" name="TextBox 26">
            <a:extLst>
              <a:ext uri="{FF2B5EF4-FFF2-40B4-BE49-F238E27FC236}">
                <a16:creationId xmlns:a16="http://schemas.microsoft.com/office/drawing/2014/main" id="{E1FE091C-1C56-4723-8AB1-016BDA8E4509}"/>
              </a:ext>
            </a:extLst>
          </p:cNvPr>
          <p:cNvSpPr txBox="1"/>
          <p:nvPr/>
        </p:nvSpPr>
        <p:spPr>
          <a:xfrm>
            <a:off x="7956731" y="5326156"/>
            <a:ext cx="2193326" cy="484556"/>
          </a:xfrm>
          <a:prstGeom prst="rect">
            <a:avLst/>
          </a:prstGeom>
        </p:spPr>
        <p:txBody>
          <a:bodyPr wrap="square" lIns="0" tIns="0" rIns="0" bIns="0" rtlCol="0" anchor="t">
            <a:spAutoFit/>
          </a:bodyPr>
          <a:lstStyle/>
          <a:p>
            <a:pPr algn="ctr">
              <a:lnSpc>
                <a:spcPts val="3600"/>
              </a:lnSpc>
            </a:pPr>
            <a:r>
              <a:rPr lang="en-US" altLang="zh-CN" sz="440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2020</a:t>
            </a:r>
            <a:r>
              <a:rPr lang="zh-CN" altLang="en-US" sz="4400" b="0" i="0">
                <a:ln w="28575">
                  <a:solidFill>
                    <a:srgbClr val="0159BA"/>
                  </a:solidFill>
                </a:ln>
                <a:solidFill>
                  <a:schemeClr val="bg1"/>
                </a:solidFill>
                <a:latin typeface="HarmonyOS Sans SC Black" panose="00000A00000000000000" pitchFamily="2" charset="-122"/>
                <a:ea typeface="HarmonyOS Sans SC Black" panose="00000A00000000000000" pitchFamily="2" charset="-122"/>
              </a:rPr>
              <a:t>年</a:t>
            </a:r>
            <a:endParaRPr lang="en-US" sz="4000">
              <a:ln w="28575">
                <a:solidFill>
                  <a:srgbClr val="0159BA"/>
                </a:solidFill>
              </a:ln>
              <a:solidFill>
                <a:schemeClr val="bg1"/>
              </a:solidFill>
              <a:latin typeface="HarmonyOS Sans SC Black" panose="00000A00000000000000" pitchFamily="2" charset="-122"/>
              <a:ea typeface="HarmonyOS Sans SC Black" panose="00000A00000000000000" pitchFamily="2" charset="-122"/>
            </a:endParaRPr>
          </a:p>
        </p:txBody>
      </p:sp>
      <p:sp>
        <p:nvSpPr>
          <p:cNvPr id="43" name="文本框 42">
            <a:extLst>
              <a:ext uri="{FF2B5EF4-FFF2-40B4-BE49-F238E27FC236}">
                <a16:creationId xmlns:a16="http://schemas.microsoft.com/office/drawing/2014/main" id="{C334010A-BD98-9447-2CCA-715C029D8AE6}"/>
              </a:ext>
            </a:extLst>
          </p:cNvPr>
          <p:cNvSpPr txBox="1"/>
          <p:nvPr/>
        </p:nvSpPr>
        <p:spPr>
          <a:xfrm>
            <a:off x="9828599" y="7259894"/>
            <a:ext cx="6206033" cy="963084"/>
          </a:xfrm>
          <a:prstGeom prst="rect">
            <a:avLst/>
          </a:prstGeom>
          <a:noFill/>
        </p:spPr>
        <p:txBody>
          <a:bodyPr wrap="square">
            <a:spAutoFit/>
          </a:bodyPr>
          <a:lstStyle>
            <a:defPPr>
              <a:defRPr lang="en-US"/>
            </a:defPPr>
            <a:lvl1pPr>
              <a:defRPr sz="2400">
                <a:solidFill>
                  <a:srgbClr val="0159BA"/>
                </a:solidFill>
                <a:latin typeface="HarmonyOS Sans SC" panose="00000500000000000000" pitchFamily="2" charset="-122"/>
                <a:ea typeface="HarmonyOS Sans SC" panose="00000500000000000000" pitchFamily="2" charset="-122"/>
              </a:defRPr>
            </a:lvl1pPr>
          </a:lstStyle>
          <a:p>
            <a:pPr>
              <a:lnSpc>
                <a:spcPct val="150000"/>
              </a:lnSpc>
            </a:pPr>
            <a:r>
              <a:rPr lang="zh-CN" altLang="en-US" sz="2000"/>
              <a:t>发射最后一颗北斗三号卫星</a:t>
            </a:r>
            <a:endParaRPr lang="en-US" altLang="zh-CN" sz="2000"/>
          </a:p>
          <a:p>
            <a:pPr>
              <a:lnSpc>
                <a:spcPct val="150000"/>
              </a:lnSpc>
            </a:pPr>
            <a:r>
              <a:rPr lang="zh-CN" altLang="en-US" sz="2000"/>
              <a:t>北斗三号全球卫星导航系统正式开通</a:t>
            </a:r>
          </a:p>
        </p:txBody>
      </p:sp>
    </p:spTree>
    <p:extLst>
      <p:ext uri="{BB962C8B-B14F-4D97-AF65-F5344CB8AC3E}">
        <p14:creationId xmlns:p14="http://schemas.microsoft.com/office/powerpoint/2010/main" val="3928168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新京报：全世界一半以上的国家已经开始使用北斗系统_凤凰网">
            <a:extLst>
              <a:ext uri="{FF2B5EF4-FFF2-40B4-BE49-F238E27FC236}">
                <a16:creationId xmlns:a16="http://schemas.microsoft.com/office/drawing/2014/main" id="{4F52F57E-175A-658A-767B-F40B56EB3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32" t="24322" r="-1" b="1"/>
          <a:stretch/>
        </p:blipFill>
        <p:spPr bwMode="auto">
          <a:xfrm>
            <a:off x="0" y="0"/>
            <a:ext cx="13564841"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p:cNvGrpSpPr/>
          <p:nvPr/>
        </p:nvGrpSpPr>
        <p:grpSpPr>
          <a:xfrm>
            <a:off x="0" y="0"/>
            <a:ext cx="5305034" cy="10287000"/>
            <a:chOff x="0" y="0"/>
            <a:chExt cx="1185146" cy="2709333"/>
          </a:xfrm>
        </p:grpSpPr>
        <p:sp>
          <p:nvSpPr>
            <p:cNvPr id="4" name="Freeform 4"/>
            <p:cNvSpPr/>
            <p:nvPr/>
          </p:nvSpPr>
          <p:spPr>
            <a:xfrm>
              <a:off x="0" y="0"/>
              <a:ext cx="1185146" cy="2709333"/>
            </a:xfrm>
            <a:custGeom>
              <a:avLst/>
              <a:gdLst/>
              <a:ahLst/>
              <a:cxnLst/>
              <a:rect l="l" t="t" r="r" b="b"/>
              <a:pathLst>
                <a:path w="1185146" h="2709333">
                  <a:moveTo>
                    <a:pt x="0" y="0"/>
                  </a:moveTo>
                  <a:lnTo>
                    <a:pt x="1185146" y="0"/>
                  </a:lnTo>
                  <a:lnTo>
                    <a:pt x="1185146" y="2709333"/>
                  </a:lnTo>
                  <a:lnTo>
                    <a:pt x="0" y="2709333"/>
                  </a:lnTo>
                  <a:close/>
                </a:path>
              </a:pathLst>
            </a:custGeom>
            <a:gradFill rotWithShape="1">
              <a:gsLst>
                <a:gs pos="0">
                  <a:srgbClr val="0159BA">
                    <a:alpha val="100000"/>
                  </a:srgbClr>
                </a:gs>
                <a:gs pos="100000">
                  <a:srgbClr val="0159BA">
                    <a:alpha val="0"/>
                  </a:srgbClr>
                </a:gs>
              </a:gsLst>
              <a:lin ang="0"/>
            </a:gradFill>
          </p:spPr>
        </p:sp>
        <p:sp>
          <p:nvSpPr>
            <p:cNvPr id="5" name="TextBox 5"/>
            <p:cNvSpPr txBox="1"/>
            <p:nvPr/>
          </p:nvSpPr>
          <p:spPr>
            <a:xfrm>
              <a:off x="0" y="-66675"/>
              <a:ext cx="1185146" cy="2776008"/>
            </a:xfrm>
            <a:prstGeom prst="rect">
              <a:avLst/>
            </a:prstGeom>
          </p:spPr>
          <p:txBody>
            <a:bodyPr lIns="50800" tIns="50800" rIns="50800" bIns="50800" rtlCol="0" anchor="ctr"/>
            <a:lstStyle/>
            <a:p>
              <a:pPr algn="ctr">
                <a:lnSpc>
                  <a:spcPts val="2808"/>
                </a:lnSpc>
              </a:pPr>
              <a:endParaRPr/>
            </a:p>
          </p:txBody>
        </p:sp>
      </p:grpSp>
      <p:grpSp>
        <p:nvGrpSpPr>
          <p:cNvPr id="6" name="Group 6"/>
          <p:cNvGrpSpPr/>
          <p:nvPr/>
        </p:nvGrpSpPr>
        <p:grpSpPr>
          <a:xfrm>
            <a:off x="4314093" y="-3247134"/>
            <a:ext cx="17157318" cy="16781268"/>
            <a:chOff x="0" y="0"/>
            <a:chExt cx="22876424" cy="22375024"/>
          </a:xfrm>
        </p:grpSpPr>
        <p:sp>
          <p:nvSpPr>
            <p:cNvPr id="7" name="Freeform 7"/>
            <p:cNvSpPr/>
            <p:nvPr/>
          </p:nvSpPr>
          <p:spPr>
            <a:xfrm>
              <a:off x="0" y="0"/>
              <a:ext cx="22876511" cy="22375113"/>
            </a:xfrm>
            <a:custGeom>
              <a:avLst/>
              <a:gdLst/>
              <a:ahLst/>
              <a:cxnLst/>
              <a:rect l="l" t="t" r="r" b="b"/>
              <a:pathLst>
                <a:path w="22876511" h="22375113">
                  <a:moveTo>
                    <a:pt x="0" y="11187557"/>
                  </a:moveTo>
                  <a:cubicBezTo>
                    <a:pt x="0" y="5008880"/>
                    <a:pt x="5121021" y="0"/>
                    <a:pt x="11438255" y="0"/>
                  </a:cubicBezTo>
                  <a:cubicBezTo>
                    <a:pt x="17755490" y="0"/>
                    <a:pt x="22876511" y="5008880"/>
                    <a:pt x="22876511" y="11187557"/>
                  </a:cubicBezTo>
                  <a:cubicBezTo>
                    <a:pt x="22876511" y="17366233"/>
                    <a:pt x="17755490" y="22375113"/>
                    <a:pt x="11438255" y="22375113"/>
                  </a:cubicBezTo>
                  <a:cubicBezTo>
                    <a:pt x="5121021" y="22375113"/>
                    <a:pt x="0" y="17366235"/>
                    <a:pt x="0" y="11187557"/>
                  </a:cubicBezTo>
                  <a:close/>
                </a:path>
              </a:pathLst>
            </a:custGeom>
            <a:solidFill>
              <a:srgbClr val="F4F7FA"/>
            </a:solidFill>
          </p:spPr>
        </p:sp>
      </p:grpSp>
      <p:sp>
        <p:nvSpPr>
          <p:cNvPr id="8" name="Freeform 8"/>
          <p:cNvSpPr/>
          <p:nvPr/>
        </p:nvSpPr>
        <p:spPr>
          <a:xfrm>
            <a:off x="13632971" y="2324100"/>
            <a:ext cx="681873" cy="350849"/>
          </a:xfrm>
          <a:custGeom>
            <a:avLst/>
            <a:gdLst/>
            <a:ahLst/>
            <a:cxnLst/>
            <a:rect l="l" t="t" r="r" b="b"/>
            <a:pathLst>
              <a:path w="681873" h="350849">
                <a:moveTo>
                  <a:pt x="0" y="0"/>
                </a:moveTo>
                <a:lnTo>
                  <a:pt x="681873" y="0"/>
                </a:lnTo>
                <a:lnTo>
                  <a:pt x="681873" y="350849"/>
                </a:lnTo>
                <a:lnTo>
                  <a:pt x="0" y="3508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0" name="Group 20"/>
          <p:cNvGrpSpPr/>
          <p:nvPr/>
        </p:nvGrpSpPr>
        <p:grpSpPr>
          <a:xfrm>
            <a:off x="10280171" y="972088"/>
            <a:ext cx="460883" cy="460882"/>
            <a:chOff x="0" y="0"/>
            <a:chExt cx="944790" cy="944790"/>
          </a:xfrm>
          <a:solidFill>
            <a:srgbClr val="BFDDFF"/>
          </a:solidFill>
        </p:grpSpPr>
        <p:sp>
          <p:nvSpPr>
            <p:cNvPr id="21" name="Freeform 21"/>
            <p:cNvSpPr/>
            <p:nvPr/>
          </p:nvSpPr>
          <p:spPr>
            <a:xfrm>
              <a:off x="0" y="0"/>
              <a:ext cx="944880" cy="944880"/>
            </a:xfrm>
            <a:custGeom>
              <a:avLst/>
              <a:gdLst/>
              <a:ahLst/>
              <a:cxnLst/>
              <a:rect l="l" t="t" r="r" b="b"/>
              <a:pathLst>
                <a:path w="944880" h="944880">
                  <a:moveTo>
                    <a:pt x="0" y="472440"/>
                  </a:moveTo>
                  <a:cubicBezTo>
                    <a:pt x="0" y="211455"/>
                    <a:pt x="211455" y="0"/>
                    <a:pt x="472440" y="0"/>
                  </a:cubicBezTo>
                  <a:cubicBezTo>
                    <a:pt x="733425" y="0"/>
                    <a:pt x="944880" y="211455"/>
                    <a:pt x="944880" y="472440"/>
                  </a:cubicBezTo>
                  <a:cubicBezTo>
                    <a:pt x="944880" y="733425"/>
                    <a:pt x="733425" y="944880"/>
                    <a:pt x="472440" y="944880"/>
                  </a:cubicBezTo>
                  <a:cubicBezTo>
                    <a:pt x="211455" y="944880"/>
                    <a:pt x="0" y="733298"/>
                    <a:pt x="0" y="472440"/>
                  </a:cubicBezTo>
                  <a:close/>
                </a:path>
              </a:pathLst>
            </a:custGeom>
            <a:grpFill/>
          </p:spPr>
        </p:sp>
      </p:grpSp>
      <p:sp>
        <p:nvSpPr>
          <p:cNvPr id="30" name="TextBox 30"/>
          <p:cNvSpPr txBox="1"/>
          <p:nvPr/>
        </p:nvSpPr>
        <p:spPr>
          <a:xfrm>
            <a:off x="9448800" y="799989"/>
            <a:ext cx="7878910" cy="1246175"/>
          </a:xfrm>
          <a:prstGeom prst="rect">
            <a:avLst/>
          </a:prstGeom>
        </p:spPr>
        <p:txBody>
          <a:bodyPr wrap="square" lIns="0" tIns="0" rIns="0" bIns="0" rtlCol="0" anchor="t">
            <a:spAutoFit/>
          </a:bodyPr>
          <a:lstStyle/>
          <a:p>
            <a:pPr algn="r">
              <a:lnSpc>
                <a:spcPts val="10800"/>
              </a:lnSpc>
            </a:pPr>
            <a:r>
              <a:rPr lang="zh-CN" altLang="en-US" sz="6000">
                <a:solidFill>
                  <a:srgbClr val="0159BA"/>
                </a:solidFill>
                <a:latin typeface="HarmonyOS Sans SC Black" panose="00000A00000000000000" pitchFamily="2" charset="-122"/>
                <a:ea typeface="HarmonyOS Sans SC Black" panose="00000A00000000000000" pitchFamily="2" charset="-122"/>
              </a:rPr>
              <a:t>北斗系统三阶段对比</a:t>
            </a:r>
            <a:endParaRPr lang="en-US" sz="6000">
              <a:solidFill>
                <a:srgbClr val="0159BA"/>
              </a:solidFill>
              <a:latin typeface="HarmonyOS Sans SC Black" panose="00000A00000000000000" pitchFamily="2" charset="-122"/>
              <a:ea typeface="HarmonyOS Sans SC Black" panose="00000A00000000000000" pitchFamily="2" charset="-122"/>
            </a:endParaRPr>
          </a:p>
        </p:txBody>
      </p:sp>
      <p:sp>
        <p:nvSpPr>
          <p:cNvPr id="32" name="TextBox 32"/>
          <p:cNvSpPr txBox="1"/>
          <p:nvPr/>
        </p:nvSpPr>
        <p:spPr>
          <a:xfrm>
            <a:off x="13793441" y="2252848"/>
            <a:ext cx="3367145" cy="504690"/>
          </a:xfrm>
          <a:prstGeom prst="rect">
            <a:avLst/>
          </a:prstGeom>
        </p:spPr>
        <p:txBody>
          <a:bodyPr lIns="0" tIns="0" rIns="0" bIns="0" rtlCol="0" anchor="t">
            <a:spAutoFit/>
          </a:bodyPr>
          <a:lstStyle/>
          <a:p>
            <a:pPr algn="r">
              <a:lnSpc>
                <a:spcPts val="1980"/>
              </a:lnSpc>
            </a:pPr>
            <a:r>
              <a:rPr lang="en-US" sz="1650">
                <a:solidFill>
                  <a:srgbClr val="C2C2C3"/>
                </a:solidFill>
                <a:latin typeface="Montserrat"/>
              </a:rPr>
              <a:t>BEIDOU NAVIGATION SATELLITE SYSTEM</a:t>
            </a:r>
          </a:p>
        </p:txBody>
      </p:sp>
      <p:graphicFrame>
        <p:nvGraphicFramePr>
          <p:cNvPr id="25" name="表格 24">
            <a:extLst>
              <a:ext uri="{FF2B5EF4-FFF2-40B4-BE49-F238E27FC236}">
                <a16:creationId xmlns:a16="http://schemas.microsoft.com/office/drawing/2014/main" id="{9D694D85-E1F4-D360-6E9E-D337025602D2}"/>
              </a:ext>
            </a:extLst>
          </p:cNvPr>
          <p:cNvGraphicFramePr>
            <a:graphicFrameLocks noGrp="1"/>
          </p:cNvGraphicFramePr>
          <p:nvPr>
            <p:extLst>
              <p:ext uri="{D42A27DB-BD31-4B8C-83A1-F6EECF244321}">
                <p14:modId xmlns:p14="http://schemas.microsoft.com/office/powerpoint/2010/main" val="808577334"/>
              </p:ext>
            </p:extLst>
          </p:nvPr>
        </p:nvGraphicFramePr>
        <p:xfrm>
          <a:off x="6388098" y="3059535"/>
          <a:ext cx="10939612" cy="6591646"/>
        </p:xfrm>
        <a:graphic>
          <a:graphicData uri="http://schemas.openxmlformats.org/drawingml/2006/table">
            <a:tbl>
              <a:tblPr firstRow="1" bandRow="1">
                <a:tableStyleId>{5C22544A-7EE6-4342-B048-85BDC9FD1C3A}</a:tableStyleId>
              </a:tblPr>
              <a:tblGrid>
                <a:gridCol w="2734903">
                  <a:extLst>
                    <a:ext uri="{9D8B030D-6E8A-4147-A177-3AD203B41FA5}">
                      <a16:colId xmlns:a16="http://schemas.microsoft.com/office/drawing/2014/main" val="3103745760"/>
                    </a:ext>
                  </a:extLst>
                </a:gridCol>
                <a:gridCol w="2734903">
                  <a:extLst>
                    <a:ext uri="{9D8B030D-6E8A-4147-A177-3AD203B41FA5}">
                      <a16:colId xmlns:a16="http://schemas.microsoft.com/office/drawing/2014/main" val="3413391548"/>
                    </a:ext>
                  </a:extLst>
                </a:gridCol>
                <a:gridCol w="2734903">
                  <a:extLst>
                    <a:ext uri="{9D8B030D-6E8A-4147-A177-3AD203B41FA5}">
                      <a16:colId xmlns:a16="http://schemas.microsoft.com/office/drawing/2014/main" val="3089506819"/>
                    </a:ext>
                  </a:extLst>
                </a:gridCol>
                <a:gridCol w="2734903">
                  <a:extLst>
                    <a:ext uri="{9D8B030D-6E8A-4147-A177-3AD203B41FA5}">
                      <a16:colId xmlns:a16="http://schemas.microsoft.com/office/drawing/2014/main" val="2583412492"/>
                    </a:ext>
                  </a:extLst>
                </a:gridCol>
              </a:tblGrid>
              <a:tr h="543252">
                <a:tc>
                  <a:txBody>
                    <a:bodyPr/>
                    <a:lstStyle/>
                    <a:p>
                      <a:pPr algn="ctr"/>
                      <a:r>
                        <a:rPr lang="zh-CN" altLang="en-US" sz="1600">
                          <a:solidFill>
                            <a:srgbClr val="0159BA"/>
                          </a:solidFill>
                          <a:latin typeface="HarmonyOS Sans SC" panose="00000500000000000000" pitchFamily="2" charset="-122"/>
                          <a:ea typeface="HarmonyOS Sans SC" panose="00000500000000000000" pitchFamily="2" charset="-122"/>
                        </a:rPr>
                        <a:t>名称</a:t>
                      </a:r>
                    </a:p>
                  </a:txBody>
                  <a:tcPr anchor="ctr">
                    <a:lnL w="12700" cmpd="sng">
                      <a:noFill/>
                    </a:lnL>
                    <a:lnR w="12700" cmpd="sng">
                      <a:noFill/>
                    </a:lnR>
                    <a:lnT w="12700" cmpd="sng">
                      <a:noFill/>
                    </a:lnT>
                    <a:lnB w="57150" cap="flat" cmpd="sng" algn="ctr">
                      <a:solidFill>
                        <a:srgbClr val="0159B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a:solidFill>
                            <a:srgbClr val="0159BA"/>
                          </a:solidFill>
                          <a:latin typeface="HarmonyOS Sans SC" panose="00000500000000000000" pitchFamily="2" charset="-122"/>
                          <a:ea typeface="HarmonyOS Sans SC" panose="00000500000000000000" pitchFamily="2" charset="-122"/>
                        </a:rPr>
                        <a:t>北斗一号</a:t>
                      </a:r>
                    </a:p>
                  </a:txBody>
                  <a:tcPr anchor="ctr">
                    <a:lnL w="12700" cmpd="sng">
                      <a:noFill/>
                    </a:lnL>
                    <a:lnR w="12700" cmpd="sng">
                      <a:noFill/>
                    </a:lnR>
                    <a:lnT w="12700" cmpd="sng">
                      <a:noFill/>
                    </a:lnT>
                    <a:lnB w="57150" cap="flat" cmpd="sng" algn="ctr">
                      <a:solidFill>
                        <a:srgbClr val="0159B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a:solidFill>
                            <a:srgbClr val="0159BA"/>
                          </a:solidFill>
                          <a:latin typeface="HarmonyOS Sans SC" panose="00000500000000000000" pitchFamily="2" charset="-122"/>
                          <a:ea typeface="HarmonyOS Sans SC" panose="00000500000000000000" pitchFamily="2" charset="-122"/>
                        </a:rPr>
                        <a:t>北斗二号</a:t>
                      </a:r>
                    </a:p>
                  </a:txBody>
                  <a:tcPr anchor="ctr">
                    <a:lnL w="12700" cmpd="sng">
                      <a:noFill/>
                    </a:lnL>
                    <a:lnR w="12700" cmpd="sng">
                      <a:noFill/>
                    </a:lnR>
                    <a:lnT w="12700" cmpd="sng">
                      <a:noFill/>
                    </a:lnT>
                    <a:lnB w="57150" cap="flat" cmpd="sng" algn="ctr">
                      <a:solidFill>
                        <a:srgbClr val="0159B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a:solidFill>
                            <a:srgbClr val="0159BA"/>
                          </a:solidFill>
                          <a:latin typeface="HarmonyOS Sans SC" panose="00000500000000000000" pitchFamily="2" charset="-122"/>
                          <a:ea typeface="HarmonyOS Sans SC" panose="00000500000000000000" pitchFamily="2" charset="-122"/>
                        </a:rPr>
                        <a:t>北斗三号</a:t>
                      </a:r>
                    </a:p>
                  </a:txBody>
                  <a:tcPr anchor="ctr">
                    <a:lnL w="12700" cmpd="sng">
                      <a:noFill/>
                    </a:lnL>
                    <a:lnR w="12700" cmpd="sng">
                      <a:noFill/>
                    </a:lnR>
                    <a:lnT w="12700" cmpd="sng">
                      <a:noFill/>
                    </a:lnT>
                    <a:lnB w="57150" cap="flat" cmpd="sng" algn="ctr">
                      <a:solidFill>
                        <a:srgbClr val="0159B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2330382"/>
                  </a:ext>
                </a:extLst>
              </a:tr>
              <a:tr h="543252">
                <a:tc>
                  <a:txBody>
                    <a:bodyPr/>
                    <a:lstStyle/>
                    <a:p>
                      <a:pPr algn="ctr"/>
                      <a:r>
                        <a:rPr lang="zh-CN" altLang="en-US" sz="1600">
                          <a:solidFill>
                            <a:schemeClr val="tx1"/>
                          </a:solidFill>
                          <a:latin typeface="HarmonyOS Sans SC" panose="00000500000000000000" pitchFamily="2" charset="-122"/>
                          <a:ea typeface="HarmonyOS Sans SC" panose="00000500000000000000" pitchFamily="2" charset="-122"/>
                        </a:rPr>
                        <a:t>阶段</a:t>
                      </a:r>
                    </a:p>
                  </a:txBody>
                  <a:tcPr anchor="ctr">
                    <a:lnT w="57150" cap="flat" cmpd="sng" algn="ctr">
                      <a:solidFill>
                        <a:srgbClr val="0159BA"/>
                      </a:solidFill>
                      <a:prstDash val="solid"/>
                      <a:round/>
                      <a:headEnd type="none" w="med" len="med"/>
                      <a:tailEnd type="none" w="med" len="med"/>
                    </a:lnT>
                  </a:tcPr>
                </a:tc>
                <a:tc>
                  <a:txBody>
                    <a:bodyPr/>
                    <a:lstStyle/>
                    <a:p>
                      <a:pPr algn="ctr"/>
                      <a:r>
                        <a:rPr lang="zh-CN" altLang="en-US" sz="1600">
                          <a:latin typeface="HarmonyOS Sans SC Light" panose="00000400000000000000" pitchFamily="2" charset="-122"/>
                          <a:ea typeface="HarmonyOS Sans SC Light" panose="00000400000000000000" pitchFamily="2" charset="-122"/>
                        </a:rPr>
                        <a:t>试验阶段</a:t>
                      </a:r>
                    </a:p>
                  </a:txBody>
                  <a:tcPr anchor="ctr">
                    <a:lnT w="57150" cap="flat" cmpd="sng" algn="ctr">
                      <a:solidFill>
                        <a:srgbClr val="0159BA"/>
                      </a:solidFill>
                      <a:prstDash val="solid"/>
                      <a:round/>
                      <a:headEnd type="none" w="med" len="med"/>
                      <a:tailEnd type="none" w="med" len="med"/>
                    </a:lnT>
                  </a:tcPr>
                </a:tc>
                <a:tc>
                  <a:txBody>
                    <a:bodyPr/>
                    <a:lstStyle/>
                    <a:p>
                      <a:pPr algn="ctr"/>
                      <a:r>
                        <a:rPr lang="zh-CN" altLang="en-US" sz="1600">
                          <a:latin typeface="HarmonyOS Sans SC Light" panose="00000400000000000000" pitchFamily="2" charset="-122"/>
                          <a:ea typeface="HarmonyOS Sans SC Light" panose="00000400000000000000" pitchFamily="2" charset="-122"/>
                        </a:rPr>
                        <a:t>区域服务</a:t>
                      </a:r>
                    </a:p>
                  </a:txBody>
                  <a:tcPr anchor="ctr">
                    <a:lnT w="57150" cap="flat" cmpd="sng" algn="ctr">
                      <a:solidFill>
                        <a:srgbClr val="0159BA"/>
                      </a:solidFill>
                      <a:prstDash val="solid"/>
                      <a:round/>
                      <a:headEnd type="none" w="med" len="med"/>
                      <a:tailEnd type="none" w="med" len="med"/>
                    </a:lnT>
                  </a:tcPr>
                </a:tc>
                <a:tc>
                  <a:txBody>
                    <a:bodyPr/>
                    <a:lstStyle/>
                    <a:p>
                      <a:pPr algn="ctr"/>
                      <a:r>
                        <a:rPr lang="zh-CN" altLang="en-US" sz="1600">
                          <a:latin typeface="HarmonyOS Sans SC Light" panose="00000400000000000000" pitchFamily="2" charset="-122"/>
                          <a:ea typeface="HarmonyOS Sans SC Light" panose="00000400000000000000" pitchFamily="2" charset="-122"/>
                        </a:rPr>
                        <a:t>全球组网</a:t>
                      </a:r>
                    </a:p>
                  </a:txBody>
                  <a:tcPr anchor="ctr">
                    <a:lnT w="57150" cap="flat" cmpd="sng" algn="ctr">
                      <a:solidFill>
                        <a:srgbClr val="0159BA"/>
                      </a:solidFill>
                      <a:prstDash val="solid"/>
                      <a:round/>
                      <a:headEnd type="none" w="med" len="med"/>
                      <a:tailEnd type="none" w="med" len="med"/>
                    </a:lnT>
                  </a:tcPr>
                </a:tc>
                <a:extLst>
                  <a:ext uri="{0D108BD9-81ED-4DB2-BD59-A6C34878D82A}">
                    <a16:rowId xmlns:a16="http://schemas.microsoft.com/office/drawing/2014/main" val="3391053866"/>
                  </a:ext>
                </a:extLst>
              </a:tr>
              <a:tr h="543252">
                <a:tc>
                  <a:txBody>
                    <a:bodyPr/>
                    <a:lstStyle/>
                    <a:p>
                      <a:pPr algn="ctr"/>
                      <a:r>
                        <a:rPr lang="zh-CN" altLang="en-US" sz="1600">
                          <a:solidFill>
                            <a:schemeClr val="tx1"/>
                          </a:solidFill>
                          <a:latin typeface="HarmonyOS Sans SC" panose="00000500000000000000" pitchFamily="2" charset="-122"/>
                          <a:ea typeface="HarmonyOS Sans SC" panose="00000500000000000000" pitchFamily="2" charset="-122"/>
                        </a:rPr>
                        <a:t>启动时间</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1994</a:t>
                      </a:r>
                      <a:r>
                        <a:rPr lang="zh-CN" altLang="en-US" sz="1600">
                          <a:latin typeface="HarmonyOS Sans SC Light" panose="00000400000000000000" pitchFamily="2" charset="-122"/>
                          <a:ea typeface="HarmonyOS Sans SC Light" panose="00000400000000000000" pitchFamily="2" charset="-122"/>
                        </a:rPr>
                        <a:t>年</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2004</a:t>
                      </a:r>
                      <a:r>
                        <a:rPr lang="zh-CN" altLang="en-US" sz="1600">
                          <a:latin typeface="HarmonyOS Sans SC Light" panose="00000400000000000000" pitchFamily="2" charset="-122"/>
                          <a:ea typeface="HarmonyOS Sans SC Light" panose="00000400000000000000" pitchFamily="2" charset="-122"/>
                        </a:rPr>
                        <a:t>年</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2009</a:t>
                      </a:r>
                      <a:r>
                        <a:rPr lang="zh-CN" altLang="en-US" sz="1600">
                          <a:latin typeface="HarmonyOS Sans SC Light" panose="00000400000000000000" pitchFamily="2" charset="-122"/>
                          <a:ea typeface="HarmonyOS Sans SC Light" panose="00000400000000000000" pitchFamily="2" charset="-122"/>
                        </a:rPr>
                        <a:t>年</a:t>
                      </a:r>
                    </a:p>
                  </a:txBody>
                  <a:tcPr anchor="ctr"/>
                </a:tc>
                <a:extLst>
                  <a:ext uri="{0D108BD9-81ED-4DB2-BD59-A6C34878D82A}">
                    <a16:rowId xmlns:a16="http://schemas.microsoft.com/office/drawing/2014/main" val="409105806"/>
                  </a:ext>
                </a:extLst>
              </a:tr>
              <a:tr h="543252">
                <a:tc>
                  <a:txBody>
                    <a:bodyPr/>
                    <a:lstStyle/>
                    <a:p>
                      <a:pPr algn="ctr"/>
                      <a:r>
                        <a:rPr lang="zh-CN" altLang="en-US" sz="1600">
                          <a:solidFill>
                            <a:schemeClr val="tx1"/>
                          </a:solidFill>
                          <a:latin typeface="HarmonyOS Sans SC" panose="00000500000000000000" pitchFamily="2" charset="-122"/>
                          <a:ea typeface="HarmonyOS Sans SC" panose="00000500000000000000" pitchFamily="2" charset="-122"/>
                        </a:rPr>
                        <a:t>建成时间</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2003</a:t>
                      </a:r>
                      <a:r>
                        <a:rPr lang="zh-CN" altLang="en-US" sz="1600">
                          <a:latin typeface="HarmonyOS Sans SC Light" panose="00000400000000000000" pitchFamily="2" charset="-122"/>
                          <a:ea typeface="HarmonyOS Sans SC Light" panose="00000400000000000000" pitchFamily="2" charset="-122"/>
                        </a:rPr>
                        <a:t>年</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2012</a:t>
                      </a:r>
                      <a:r>
                        <a:rPr lang="zh-CN" altLang="en-US" sz="1600">
                          <a:latin typeface="HarmonyOS Sans SC Light" panose="00000400000000000000" pitchFamily="2" charset="-122"/>
                          <a:ea typeface="HarmonyOS Sans SC Light" panose="00000400000000000000" pitchFamily="2" charset="-122"/>
                        </a:rPr>
                        <a:t>年</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2020</a:t>
                      </a:r>
                      <a:r>
                        <a:rPr lang="zh-CN" altLang="en-US" sz="1600">
                          <a:latin typeface="HarmonyOS Sans SC Light" panose="00000400000000000000" pitchFamily="2" charset="-122"/>
                          <a:ea typeface="HarmonyOS Sans SC Light" panose="00000400000000000000" pitchFamily="2" charset="-122"/>
                        </a:rPr>
                        <a:t>年</a:t>
                      </a:r>
                    </a:p>
                  </a:txBody>
                  <a:tcPr anchor="ctr"/>
                </a:tc>
                <a:extLst>
                  <a:ext uri="{0D108BD9-81ED-4DB2-BD59-A6C34878D82A}">
                    <a16:rowId xmlns:a16="http://schemas.microsoft.com/office/drawing/2014/main" val="3905676625"/>
                  </a:ext>
                </a:extLst>
              </a:tr>
              <a:tr h="543252">
                <a:tc>
                  <a:txBody>
                    <a:bodyPr/>
                    <a:lstStyle/>
                    <a:p>
                      <a:pPr algn="ctr"/>
                      <a:r>
                        <a:rPr lang="zh-CN" altLang="en-US" sz="1600">
                          <a:solidFill>
                            <a:schemeClr val="tx1"/>
                          </a:solidFill>
                          <a:latin typeface="HarmonyOS Sans SC" panose="00000500000000000000" pitchFamily="2" charset="-122"/>
                          <a:ea typeface="HarmonyOS Sans SC" panose="00000500000000000000" pitchFamily="2" charset="-122"/>
                        </a:rPr>
                        <a:t>卫星数量</a:t>
                      </a:r>
                      <a:r>
                        <a:rPr lang="zh-CN" altLang="en-US" sz="1600">
                          <a:solidFill>
                            <a:srgbClr val="C2C2C3"/>
                          </a:solidFill>
                          <a:latin typeface="HarmonyOS Sans SC" panose="00000500000000000000" pitchFamily="2" charset="-122"/>
                          <a:ea typeface="HarmonyOS Sans SC" panose="00000500000000000000" pitchFamily="2" charset="-122"/>
                        </a:rPr>
                        <a:t>（不含备份）</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2</a:t>
                      </a:r>
                      <a:r>
                        <a:rPr lang="zh-CN" altLang="en-US" sz="1600">
                          <a:latin typeface="HarmonyOS Sans SC Light" panose="00000400000000000000" pitchFamily="2" charset="-122"/>
                          <a:ea typeface="HarmonyOS Sans SC Light" panose="00000400000000000000" pitchFamily="2" charset="-122"/>
                        </a:rPr>
                        <a:t>颗</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14</a:t>
                      </a:r>
                      <a:r>
                        <a:rPr lang="zh-CN" altLang="en-US" sz="1600">
                          <a:latin typeface="HarmonyOS Sans SC Light" panose="00000400000000000000" pitchFamily="2" charset="-122"/>
                          <a:ea typeface="HarmonyOS Sans SC Light" panose="00000400000000000000" pitchFamily="2" charset="-122"/>
                        </a:rPr>
                        <a:t>颗</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30</a:t>
                      </a:r>
                      <a:r>
                        <a:rPr lang="zh-CN" altLang="en-US" sz="1600">
                          <a:latin typeface="HarmonyOS Sans SC Light" panose="00000400000000000000" pitchFamily="2" charset="-122"/>
                          <a:ea typeface="HarmonyOS Sans SC Light" panose="00000400000000000000" pitchFamily="2" charset="-122"/>
                        </a:rPr>
                        <a:t>颗</a:t>
                      </a:r>
                    </a:p>
                  </a:txBody>
                  <a:tcPr anchor="ctr"/>
                </a:tc>
                <a:extLst>
                  <a:ext uri="{0D108BD9-81ED-4DB2-BD59-A6C34878D82A}">
                    <a16:rowId xmlns:a16="http://schemas.microsoft.com/office/drawing/2014/main" val="3715491407"/>
                  </a:ext>
                </a:extLst>
              </a:tr>
              <a:tr h="543252">
                <a:tc>
                  <a:txBody>
                    <a:bodyPr/>
                    <a:lstStyle/>
                    <a:p>
                      <a:pPr algn="ctr"/>
                      <a:r>
                        <a:rPr lang="zh-CN" altLang="en-US" sz="1600">
                          <a:solidFill>
                            <a:schemeClr val="tx1"/>
                          </a:solidFill>
                          <a:latin typeface="HarmonyOS Sans SC" panose="00000500000000000000" pitchFamily="2" charset="-122"/>
                          <a:ea typeface="HarmonyOS Sans SC" panose="00000500000000000000" pitchFamily="2" charset="-122"/>
                        </a:rPr>
                        <a:t>定位方式</a:t>
                      </a:r>
                    </a:p>
                  </a:txBody>
                  <a:tcPr anchor="ctr"/>
                </a:tc>
                <a:tc>
                  <a:txBody>
                    <a:bodyPr/>
                    <a:lstStyle/>
                    <a:p>
                      <a:pPr algn="ctr"/>
                      <a:r>
                        <a:rPr lang="zh-CN" altLang="en-US" sz="1600">
                          <a:latin typeface="HarmonyOS Sans SC Light" panose="00000400000000000000" pitchFamily="2" charset="-122"/>
                          <a:ea typeface="HarmonyOS Sans SC Light" panose="00000400000000000000" pitchFamily="2" charset="-122"/>
                        </a:rPr>
                        <a:t>有源定位</a:t>
                      </a:r>
                    </a:p>
                  </a:txBody>
                  <a:tcPr anchor="ctr"/>
                </a:tc>
                <a:tc>
                  <a:txBody>
                    <a:bodyPr/>
                    <a:lstStyle/>
                    <a:p>
                      <a:pPr algn="ctr"/>
                      <a:r>
                        <a:rPr lang="zh-CN" altLang="en-US" sz="1600">
                          <a:latin typeface="HarmonyOS Sans SC Light" panose="00000400000000000000" pitchFamily="2" charset="-122"/>
                          <a:ea typeface="HarmonyOS Sans SC Light" panose="00000400000000000000" pitchFamily="2" charset="-122"/>
                        </a:rPr>
                        <a:t>有源定位、无源定位</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HarmonyOS Sans SC Light" panose="00000400000000000000" pitchFamily="2" charset="-122"/>
                          <a:ea typeface="HarmonyOS Sans SC Light" panose="00000400000000000000" pitchFamily="2" charset="-122"/>
                        </a:rPr>
                        <a:t>有源定位、无源定位</a:t>
                      </a:r>
                    </a:p>
                  </a:txBody>
                  <a:tcPr anchor="ctr"/>
                </a:tc>
                <a:extLst>
                  <a:ext uri="{0D108BD9-81ED-4DB2-BD59-A6C34878D82A}">
                    <a16:rowId xmlns:a16="http://schemas.microsoft.com/office/drawing/2014/main" val="1366346381"/>
                  </a:ext>
                </a:extLst>
              </a:tr>
              <a:tr h="543252">
                <a:tc>
                  <a:txBody>
                    <a:bodyPr/>
                    <a:lstStyle/>
                    <a:p>
                      <a:pPr algn="ctr"/>
                      <a:r>
                        <a:rPr lang="zh-CN" altLang="en-US" sz="1600">
                          <a:solidFill>
                            <a:schemeClr val="tx1"/>
                          </a:solidFill>
                          <a:latin typeface="HarmonyOS Sans SC" panose="00000500000000000000" pitchFamily="2" charset="-122"/>
                          <a:ea typeface="HarmonyOS Sans SC" panose="00000500000000000000" pitchFamily="2" charset="-122"/>
                        </a:rPr>
                        <a:t>覆盖范围</a:t>
                      </a:r>
                    </a:p>
                  </a:txBody>
                  <a:tcPr anchor="ctr"/>
                </a:tc>
                <a:tc>
                  <a:txBody>
                    <a:bodyPr/>
                    <a:lstStyle/>
                    <a:p>
                      <a:pPr algn="ctr"/>
                      <a:r>
                        <a:rPr lang="zh-CN" altLang="en-US" sz="1600">
                          <a:latin typeface="HarmonyOS Sans SC Light" panose="00000400000000000000" pitchFamily="2" charset="-122"/>
                          <a:ea typeface="HarmonyOS Sans SC Light" panose="00000400000000000000" pitchFamily="2" charset="-122"/>
                        </a:rPr>
                        <a:t>中国及周边</a:t>
                      </a:r>
                    </a:p>
                  </a:txBody>
                  <a:tcPr anchor="ctr"/>
                </a:tc>
                <a:tc>
                  <a:txBody>
                    <a:bodyPr/>
                    <a:lstStyle/>
                    <a:p>
                      <a:pPr algn="ctr"/>
                      <a:r>
                        <a:rPr lang="zh-CN" altLang="en-US" sz="1600">
                          <a:latin typeface="HarmonyOS Sans SC Light" panose="00000400000000000000" pitchFamily="2" charset="-122"/>
                          <a:ea typeface="HarmonyOS Sans SC Light" panose="00000400000000000000" pitchFamily="2" charset="-122"/>
                        </a:rPr>
                        <a:t>亚太地区</a:t>
                      </a:r>
                    </a:p>
                  </a:txBody>
                  <a:tcPr anchor="ctr"/>
                </a:tc>
                <a:tc>
                  <a:txBody>
                    <a:bodyPr/>
                    <a:lstStyle/>
                    <a:p>
                      <a:pPr algn="ctr"/>
                      <a:r>
                        <a:rPr lang="zh-CN" altLang="en-US" sz="1600">
                          <a:latin typeface="HarmonyOS Sans SC Light" panose="00000400000000000000" pitchFamily="2" charset="-122"/>
                          <a:ea typeface="HarmonyOS Sans SC Light" panose="00000400000000000000" pitchFamily="2" charset="-122"/>
                        </a:rPr>
                        <a:t>全球</a:t>
                      </a:r>
                    </a:p>
                  </a:txBody>
                  <a:tcPr anchor="ctr"/>
                </a:tc>
                <a:extLst>
                  <a:ext uri="{0D108BD9-81ED-4DB2-BD59-A6C34878D82A}">
                    <a16:rowId xmlns:a16="http://schemas.microsoft.com/office/drawing/2014/main" val="2863114386"/>
                  </a:ext>
                </a:extLst>
              </a:tr>
              <a:tr h="579563">
                <a:tc>
                  <a:txBody>
                    <a:bodyPr/>
                    <a:lstStyle/>
                    <a:p>
                      <a:pPr algn="ctr"/>
                      <a:r>
                        <a:rPr lang="zh-CN" altLang="en-US" sz="1600">
                          <a:solidFill>
                            <a:schemeClr val="tx1"/>
                          </a:solidFill>
                          <a:latin typeface="HarmonyOS Sans SC" panose="00000500000000000000" pitchFamily="2" charset="-122"/>
                          <a:ea typeface="HarmonyOS Sans SC" panose="00000500000000000000" pitchFamily="2" charset="-122"/>
                        </a:rPr>
                        <a:t>功能</a:t>
                      </a:r>
                    </a:p>
                  </a:txBody>
                  <a:tcPr anchor="ctr"/>
                </a:tc>
                <a:tc>
                  <a:txBody>
                    <a:bodyPr/>
                    <a:lstStyle/>
                    <a:p>
                      <a:pPr algn="ctr"/>
                      <a:r>
                        <a:rPr lang="zh-CN" altLang="en-US" sz="1600">
                          <a:latin typeface="HarmonyOS Sans SC Light" panose="00000400000000000000" pitchFamily="2" charset="-122"/>
                          <a:ea typeface="HarmonyOS Sans SC Light" panose="00000400000000000000" pitchFamily="2" charset="-122"/>
                        </a:rPr>
                        <a:t>定位、单双向授时、</a:t>
                      </a:r>
                      <a:endParaRPr lang="en-US" altLang="zh-CN" sz="1600">
                        <a:latin typeface="HarmonyOS Sans SC Light" panose="00000400000000000000" pitchFamily="2" charset="-122"/>
                        <a:ea typeface="HarmonyOS Sans SC Light" panose="00000400000000000000" pitchFamily="2" charset="-122"/>
                      </a:endParaRPr>
                    </a:p>
                    <a:p>
                      <a:pPr algn="ctr"/>
                      <a:r>
                        <a:rPr lang="zh-CN" altLang="en-US" sz="1600">
                          <a:latin typeface="HarmonyOS Sans SC Light" panose="00000400000000000000" pitchFamily="2" charset="-122"/>
                          <a:ea typeface="HarmonyOS Sans SC Light" panose="00000400000000000000" pitchFamily="2" charset="-122"/>
                        </a:rPr>
                        <a:t>短报文通信</a:t>
                      </a:r>
                    </a:p>
                  </a:txBody>
                  <a:tcPr anchor="ctr"/>
                </a:tc>
                <a:tc>
                  <a:txBody>
                    <a:bodyPr/>
                    <a:lstStyle/>
                    <a:p>
                      <a:pPr algn="ctr"/>
                      <a:r>
                        <a:rPr lang="zh-CN" altLang="en-US" sz="1600">
                          <a:latin typeface="HarmonyOS Sans SC Light" panose="00000400000000000000" pitchFamily="2" charset="-122"/>
                          <a:ea typeface="HarmonyOS Sans SC Light" panose="00000400000000000000" pitchFamily="2" charset="-122"/>
                        </a:rPr>
                        <a:t>定位、测速、授时、</a:t>
                      </a:r>
                      <a:endParaRPr lang="en-US" altLang="zh-CN" sz="1600">
                        <a:latin typeface="HarmonyOS Sans SC Light" panose="00000400000000000000" pitchFamily="2" charset="-122"/>
                        <a:ea typeface="HarmonyOS Sans SC Light" panose="00000400000000000000" pitchFamily="2" charset="-122"/>
                      </a:endParaRPr>
                    </a:p>
                    <a:p>
                      <a:pPr algn="ctr"/>
                      <a:r>
                        <a:rPr lang="zh-CN" altLang="en-US" sz="1600">
                          <a:latin typeface="HarmonyOS Sans SC Light" panose="00000400000000000000" pitchFamily="2" charset="-122"/>
                          <a:ea typeface="HarmonyOS Sans SC Light" panose="00000400000000000000" pitchFamily="2" charset="-122"/>
                        </a:rPr>
                        <a:t>短报文通信</a:t>
                      </a:r>
                    </a:p>
                  </a:txBody>
                  <a:tcPr anchor="ctr"/>
                </a:tc>
                <a:tc>
                  <a:txBody>
                    <a:bodyPr/>
                    <a:lstStyle/>
                    <a:p>
                      <a:pPr algn="ctr"/>
                      <a:r>
                        <a:rPr lang="zh-CN" altLang="en-US" sz="1600">
                          <a:latin typeface="HarmonyOS Sans SC Light" panose="00000400000000000000" pitchFamily="2" charset="-122"/>
                          <a:ea typeface="HarmonyOS Sans SC Light" panose="00000400000000000000" pitchFamily="2" charset="-122"/>
                        </a:rPr>
                        <a:t>定位导航授时、</a:t>
                      </a:r>
                      <a:endParaRPr lang="en-US" altLang="zh-CN" sz="1600">
                        <a:latin typeface="HarmonyOS Sans SC Light" panose="00000400000000000000" pitchFamily="2" charset="-122"/>
                        <a:ea typeface="HarmonyOS Sans SC Light" panose="00000400000000000000" pitchFamily="2" charset="-122"/>
                      </a:endParaRPr>
                    </a:p>
                    <a:p>
                      <a:pPr algn="ctr"/>
                      <a:r>
                        <a:rPr lang="zh-CN" altLang="en-US" sz="1600">
                          <a:latin typeface="HarmonyOS Sans SC Light" panose="00000400000000000000" pitchFamily="2" charset="-122"/>
                          <a:ea typeface="HarmonyOS Sans SC Light" panose="00000400000000000000" pitchFamily="2" charset="-122"/>
                        </a:rPr>
                        <a:t>全球短报文通信、国际搜救</a:t>
                      </a:r>
                    </a:p>
                  </a:txBody>
                  <a:tcPr anchor="ctr"/>
                </a:tc>
                <a:extLst>
                  <a:ext uri="{0D108BD9-81ED-4DB2-BD59-A6C34878D82A}">
                    <a16:rowId xmlns:a16="http://schemas.microsoft.com/office/drawing/2014/main" val="307215836"/>
                  </a:ext>
                </a:extLst>
              </a:tr>
              <a:tr h="543252">
                <a:tc>
                  <a:txBody>
                    <a:bodyPr/>
                    <a:lstStyle/>
                    <a:p>
                      <a:pPr algn="ctr"/>
                      <a:r>
                        <a:rPr lang="zh-CN" altLang="en-US" sz="1600">
                          <a:solidFill>
                            <a:schemeClr val="tx1"/>
                          </a:solidFill>
                          <a:latin typeface="HarmonyOS Sans SC" panose="00000500000000000000" pitchFamily="2" charset="-122"/>
                          <a:ea typeface="HarmonyOS Sans SC" panose="00000500000000000000" pitchFamily="2" charset="-122"/>
                        </a:rPr>
                        <a:t>定位精度</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20</a:t>
                      </a:r>
                      <a:r>
                        <a:rPr lang="zh-CN" altLang="en-US" sz="1600">
                          <a:latin typeface="HarmonyOS Sans SC Light" panose="00000400000000000000" pitchFamily="2" charset="-122"/>
                          <a:ea typeface="HarmonyOS Sans SC Light" panose="00000400000000000000" pitchFamily="2" charset="-122"/>
                        </a:rPr>
                        <a:t>米</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10</a:t>
                      </a:r>
                      <a:r>
                        <a:rPr lang="zh-CN" altLang="en-US" sz="1600">
                          <a:latin typeface="HarmonyOS Sans SC Light" panose="00000400000000000000" pitchFamily="2" charset="-122"/>
                          <a:ea typeface="HarmonyOS Sans SC Light" panose="00000400000000000000" pitchFamily="2" charset="-122"/>
                        </a:rPr>
                        <a:t>米</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10</a:t>
                      </a:r>
                      <a:r>
                        <a:rPr lang="zh-CN" altLang="en-US" sz="1600">
                          <a:latin typeface="HarmonyOS Sans SC Light" panose="00000400000000000000" pitchFamily="2" charset="-122"/>
                          <a:ea typeface="HarmonyOS Sans SC Light" panose="00000400000000000000" pitchFamily="2" charset="-122"/>
                        </a:rPr>
                        <a:t>米</a:t>
                      </a:r>
                    </a:p>
                  </a:txBody>
                  <a:tcPr anchor="ctr"/>
                </a:tc>
                <a:extLst>
                  <a:ext uri="{0D108BD9-81ED-4DB2-BD59-A6C34878D82A}">
                    <a16:rowId xmlns:a16="http://schemas.microsoft.com/office/drawing/2014/main" val="290204573"/>
                  </a:ext>
                </a:extLst>
              </a:tr>
              <a:tr h="543252">
                <a:tc>
                  <a:txBody>
                    <a:bodyPr/>
                    <a:lstStyle/>
                    <a:p>
                      <a:pPr algn="ctr"/>
                      <a:r>
                        <a:rPr lang="zh-CN" altLang="en-US" sz="1600">
                          <a:solidFill>
                            <a:schemeClr val="tx1"/>
                          </a:solidFill>
                          <a:latin typeface="HarmonyOS Sans SC" panose="00000500000000000000" pitchFamily="2" charset="-122"/>
                          <a:ea typeface="HarmonyOS Sans SC" panose="00000500000000000000" pitchFamily="2" charset="-122"/>
                        </a:rPr>
                        <a:t>测速精度</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a:t>
                      </a:r>
                      <a:endParaRPr lang="zh-CN" altLang="en-US" sz="1600">
                        <a:latin typeface="HarmonyOS Sans SC Light" panose="00000400000000000000" pitchFamily="2" charset="-122"/>
                        <a:ea typeface="HarmonyOS Sans SC Light" panose="00000400000000000000" pitchFamily="2" charset="-122"/>
                      </a:endParaRP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0.2</a:t>
                      </a:r>
                      <a:r>
                        <a:rPr lang="zh-CN" altLang="en-US" sz="1600">
                          <a:latin typeface="HarmonyOS Sans SC Light" panose="00000400000000000000" pitchFamily="2" charset="-122"/>
                          <a:ea typeface="HarmonyOS Sans SC Light" panose="00000400000000000000" pitchFamily="2" charset="-122"/>
                        </a:rPr>
                        <a:t>米</a:t>
                      </a:r>
                      <a:r>
                        <a:rPr lang="en-US" altLang="zh-CN" sz="1600">
                          <a:latin typeface="HarmonyOS Sans SC Light" panose="00000400000000000000" pitchFamily="2" charset="-122"/>
                          <a:ea typeface="HarmonyOS Sans SC Light" panose="00000400000000000000" pitchFamily="2" charset="-122"/>
                        </a:rPr>
                        <a:t>/</a:t>
                      </a:r>
                      <a:r>
                        <a:rPr lang="zh-CN" altLang="en-US" sz="1600">
                          <a:latin typeface="HarmonyOS Sans SC Light" panose="00000400000000000000" pitchFamily="2" charset="-122"/>
                          <a:ea typeface="HarmonyOS Sans SC Light" panose="00000400000000000000" pitchFamily="2" charset="-122"/>
                        </a:rPr>
                        <a:t>秒</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0.2</a:t>
                      </a:r>
                      <a:r>
                        <a:rPr lang="zh-CN" altLang="en-US" sz="1600">
                          <a:latin typeface="HarmonyOS Sans SC Light" panose="00000400000000000000" pitchFamily="2" charset="-122"/>
                          <a:ea typeface="HarmonyOS Sans SC Light" panose="00000400000000000000" pitchFamily="2" charset="-122"/>
                        </a:rPr>
                        <a:t>米</a:t>
                      </a:r>
                      <a:r>
                        <a:rPr lang="en-US" altLang="zh-CN" sz="1600">
                          <a:latin typeface="HarmonyOS Sans SC Light" panose="00000400000000000000" pitchFamily="2" charset="-122"/>
                          <a:ea typeface="HarmonyOS Sans SC Light" panose="00000400000000000000" pitchFamily="2" charset="-122"/>
                        </a:rPr>
                        <a:t>/</a:t>
                      </a:r>
                      <a:r>
                        <a:rPr lang="zh-CN" altLang="en-US" sz="1600">
                          <a:latin typeface="HarmonyOS Sans SC Light" panose="00000400000000000000" pitchFamily="2" charset="-122"/>
                          <a:ea typeface="HarmonyOS Sans SC Light" panose="00000400000000000000" pitchFamily="2" charset="-122"/>
                        </a:rPr>
                        <a:t>秒</a:t>
                      </a:r>
                      <a:endParaRPr lang="en-US" altLang="zh-CN" sz="1600">
                        <a:latin typeface="HarmonyOS Sans SC Light" panose="00000400000000000000" pitchFamily="2" charset="-122"/>
                        <a:ea typeface="HarmonyOS Sans SC Light" panose="00000400000000000000" pitchFamily="2" charset="-122"/>
                      </a:endParaRPr>
                    </a:p>
                  </a:txBody>
                  <a:tcPr anchor="ctr"/>
                </a:tc>
                <a:extLst>
                  <a:ext uri="{0D108BD9-81ED-4DB2-BD59-A6C34878D82A}">
                    <a16:rowId xmlns:a16="http://schemas.microsoft.com/office/drawing/2014/main" val="3402944732"/>
                  </a:ext>
                </a:extLst>
              </a:tr>
              <a:tr h="543252">
                <a:tc>
                  <a:txBody>
                    <a:bodyPr/>
                    <a:lstStyle/>
                    <a:p>
                      <a:pPr algn="ctr"/>
                      <a:r>
                        <a:rPr lang="zh-CN" altLang="en-US" sz="1600">
                          <a:solidFill>
                            <a:schemeClr val="tx1"/>
                          </a:solidFill>
                          <a:latin typeface="HarmonyOS Sans SC" panose="00000500000000000000" pitchFamily="2" charset="-122"/>
                          <a:ea typeface="HarmonyOS Sans SC" panose="00000500000000000000" pitchFamily="2" charset="-122"/>
                        </a:rPr>
                        <a:t>授时精度</a:t>
                      </a:r>
                    </a:p>
                  </a:txBody>
                  <a:tcPr anchor="ctr"/>
                </a:tc>
                <a:tc>
                  <a:txBody>
                    <a:bodyPr/>
                    <a:lstStyle/>
                    <a:p>
                      <a:pPr algn="ctr"/>
                      <a:r>
                        <a:rPr lang="zh-CN" altLang="en-US" sz="1600">
                          <a:latin typeface="HarmonyOS Sans SC Light" panose="00000400000000000000" pitchFamily="2" charset="-122"/>
                          <a:ea typeface="HarmonyOS Sans SC Light" panose="00000400000000000000" pitchFamily="2" charset="-122"/>
                        </a:rPr>
                        <a:t>单向</a:t>
                      </a:r>
                      <a:r>
                        <a:rPr lang="en-US" altLang="zh-CN" sz="1600">
                          <a:latin typeface="HarmonyOS Sans SC Light" panose="00000400000000000000" pitchFamily="2" charset="-122"/>
                          <a:ea typeface="HarmonyOS Sans SC Light" panose="00000400000000000000" pitchFamily="2" charset="-122"/>
                        </a:rPr>
                        <a:t>100</a:t>
                      </a:r>
                      <a:r>
                        <a:rPr lang="zh-CN" altLang="en-US" sz="1600">
                          <a:latin typeface="HarmonyOS Sans SC Light" panose="00000400000000000000" pitchFamily="2" charset="-122"/>
                          <a:ea typeface="HarmonyOS Sans SC Light" panose="00000400000000000000" pitchFamily="2" charset="-122"/>
                        </a:rPr>
                        <a:t>纳秒</a:t>
                      </a:r>
                    </a:p>
                  </a:txBody>
                  <a:tcPr anchor="ctr"/>
                </a:tc>
                <a:tc>
                  <a:txBody>
                    <a:bodyPr/>
                    <a:lstStyle/>
                    <a:p>
                      <a:pPr algn="ctr"/>
                      <a:r>
                        <a:rPr lang="zh-CN" altLang="en-US" sz="1600">
                          <a:latin typeface="HarmonyOS Sans SC Light" panose="00000400000000000000" pitchFamily="2" charset="-122"/>
                          <a:ea typeface="HarmonyOS Sans SC Light" panose="00000400000000000000" pitchFamily="2" charset="-122"/>
                        </a:rPr>
                        <a:t>单向</a:t>
                      </a:r>
                      <a:r>
                        <a:rPr lang="en-US" altLang="zh-CN" sz="1600">
                          <a:latin typeface="HarmonyOS Sans SC Light" panose="00000400000000000000" pitchFamily="2" charset="-122"/>
                          <a:ea typeface="HarmonyOS Sans SC Light" panose="00000400000000000000" pitchFamily="2" charset="-122"/>
                        </a:rPr>
                        <a:t>50</a:t>
                      </a:r>
                      <a:r>
                        <a:rPr lang="zh-CN" altLang="en-US" sz="1600">
                          <a:latin typeface="HarmonyOS Sans SC Light" panose="00000400000000000000" pitchFamily="2" charset="-122"/>
                          <a:ea typeface="HarmonyOS Sans SC Light" panose="00000400000000000000" pitchFamily="2" charset="-122"/>
                        </a:rPr>
                        <a:t>纳秒</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20</a:t>
                      </a:r>
                      <a:r>
                        <a:rPr lang="zh-CN" altLang="en-US" sz="1600">
                          <a:latin typeface="HarmonyOS Sans SC Light" panose="00000400000000000000" pitchFamily="2" charset="-122"/>
                          <a:ea typeface="HarmonyOS Sans SC Light" panose="00000400000000000000" pitchFamily="2" charset="-122"/>
                        </a:rPr>
                        <a:t>纳秒</a:t>
                      </a:r>
                      <a:endParaRPr lang="en-US" altLang="zh-CN" sz="1600">
                        <a:latin typeface="HarmonyOS Sans SC Light" panose="00000400000000000000" pitchFamily="2" charset="-122"/>
                        <a:ea typeface="HarmonyOS Sans SC Light" panose="00000400000000000000" pitchFamily="2" charset="-122"/>
                      </a:endParaRPr>
                    </a:p>
                  </a:txBody>
                  <a:tcPr anchor="ctr"/>
                </a:tc>
                <a:extLst>
                  <a:ext uri="{0D108BD9-81ED-4DB2-BD59-A6C34878D82A}">
                    <a16:rowId xmlns:a16="http://schemas.microsoft.com/office/drawing/2014/main" val="2278499917"/>
                  </a:ext>
                </a:extLst>
              </a:tr>
              <a:tr h="579563">
                <a:tc>
                  <a:txBody>
                    <a:bodyPr/>
                    <a:lstStyle/>
                    <a:p>
                      <a:pPr algn="ctr"/>
                      <a:r>
                        <a:rPr lang="zh-CN" altLang="en-US" sz="1600">
                          <a:solidFill>
                            <a:schemeClr val="tx1"/>
                          </a:solidFill>
                          <a:latin typeface="HarmonyOS Sans SC" panose="00000500000000000000" pitchFamily="2" charset="-122"/>
                          <a:ea typeface="HarmonyOS Sans SC" panose="00000500000000000000" pitchFamily="2" charset="-122"/>
                        </a:rPr>
                        <a:t>短报文通信能力</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120</a:t>
                      </a:r>
                      <a:r>
                        <a:rPr lang="zh-CN" altLang="en-US" sz="1600">
                          <a:latin typeface="HarmonyOS Sans SC Light" panose="00000400000000000000" pitchFamily="2" charset="-122"/>
                          <a:ea typeface="HarmonyOS Sans SC Light" panose="00000400000000000000" pitchFamily="2" charset="-122"/>
                        </a:rPr>
                        <a:t>个汉字</a:t>
                      </a:r>
                      <a:r>
                        <a:rPr lang="en-US" altLang="zh-CN" sz="1600">
                          <a:latin typeface="HarmonyOS Sans SC Light" panose="00000400000000000000" pitchFamily="2" charset="-122"/>
                          <a:ea typeface="HarmonyOS Sans SC Light" panose="00000400000000000000" pitchFamily="2" charset="-122"/>
                        </a:rPr>
                        <a:t>/</a:t>
                      </a:r>
                      <a:r>
                        <a:rPr lang="zh-CN" altLang="en-US" sz="1600">
                          <a:latin typeface="HarmonyOS Sans SC Light" panose="00000400000000000000" pitchFamily="2" charset="-122"/>
                          <a:ea typeface="HarmonyOS Sans SC Light" panose="00000400000000000000" pitchFamily="2" charset="-122"/>
                        </a:rPr>
                        <a:t>次</a:t>
                      </a:r>
                    </a:p>
                  </a:txBody>
                  <a:tcPr anchor="ctr"/>
                </a:tc>
                <a:tc>
                  <a:txBody>
                    <a:bodyPr/>
                    <a:lstStyle/>
                    <a:p>
                      <a:pPr algn="ctr"/>
                      <a:r>
                        <a:rPr lang="en-US" altLang="zh-CN" sz="1600">
                          <a:latin typeface="HarmonyOS Sans SC Light" panose="00000400000000000000" pitchFamily="2" charset="-122"/>
                          <a:ea typeface="HarmonyOS Sans SC Light" panose="00000400000000000000" pitchFamily="2" charset="-122"/>
                        </a:rPr>
                        <a:t>120</a:t>
                      </a:r>
                      <a:r>
                        <a:rPr lang="zh-CN" altLang="en-US" sz="1600">
                          <a:latin typeface="HarmonyOS Sans SC Light" panose="00000400000000000000" pitchFamily="2" charset="-122"/>
                          <a:ea typeface="HarmonyOS Sans SC Light" panose="00000400000000000000" pitchFamily="2" charset="-122"/>
                        </a:rPr>
                        <a:t>个汉字</a:t>
                      </a:r>
                      <a:r>
                        <a:rPr lang="en-US" altLang="zh-CN" sz="1600">
                          <a:latin typeface="HarmonyOS Sans SC Light" panose="00000400000000000000" pitchFamily="2" charset="-122"/>
                          <a:ea typeface="HarmonyOS Sans SC Light" panose="00000400000000000000" pitchFamily="2" charset="-122"/>
                        </a:rPr>
                        <a:t>/</a:t>
                      </a:r>
                      <a:r>
                        <a:rPr lang="zh-CN" altLang="en-US" sz="1600">
                          <a:latin typeface="HarmonyOS Sans SC Light" panose="00000400000000000000" pitchFamily="2" charset="-122"/>
                          <a:ea typeface="HarmonyOS Sans SC Light" panose="00000400000000000000" pitchFamily="2" charset="-122"/>
                        </a:rPr>
                        <a:t>次</a:t>
                      </a:r>
                    </a:p>
                  </a:txBody>
                  <a:tcPr anchor="ctr"/>
                </a:tc>
                <a:tc>
                  <a:txBody>
                    <a:bodyPr/>
                    <a:lstStyle/>
                    <a:p>
                      <a:pPr algn="ctr"/>
                      <a:r>
                        <a:rPr lang="zh-CN" altLang="en-US" sz="1600">
                          <a:latin typeface="HarmonyOS Sans SC Light" panose="00000400000000000000" pitchFamily="2" charset="-122"/>
                          <a:ea typeface="HarmonyOS Sans SC Light" panose="00000400000000000000" pitchFamily="2" charset="-122"/>
                        </a:rPr>
                        <a:t>亚太地区</a:t>
                      </a:r>
                      <a:r>
                        <a:rPr lang="en-US" altLang="zh-CN" sz="1600">
                          <a:latin typeface="HarmonyOS Sans SC Light" panose="00000400000000000000" pitchFamily="2" charset="-122"/>
                          <a:ea typeface="HarmonyOS Sans SC Light" panose="00000400000000000000" pitchFamily="2" charset="-122"/>
                        </a:rPr>
                        <a:t>1000</a:t>
                      </a:r>
                      <a:r>
                        <a:rPr lang="zh-CN" altLang="en-US" sz="1600">
                          <a:latin typeface="HarmonyOS Sans SC Light" panose="00000400000000000000" pitchFamily="2" charset="-122"/>
                          <a:ea typeface="HarmonyOS Sans SC Light" panose="00000400000000000000" pitchFamily="2" charset="-122"/>
                        </a:rPr>
                        <a:t>汉字</a:t>
                      </a:r>
                      <a:r>
                        <a:rPr lang="en-US" altLang="zh-CN" sz="1600">
                          <a:latin typeface="HarmonyOS Sans SC Light" panose="00000400000000000000" pitchFamily="2" charset="-122"/>
                          <a:ea typeface="HarmonyOS Sans SC Light" panose="00000400000000000000" pitchFamily="2" charset="-122"/>
                        </a:rPr>
                        <a:t>/</a:t>
                      </a:r>
                      <a:r>
                        <a:rPr lang="zh-CN" altLang="en-US" sz="1600">
                          <a:latin typeface="HarmonyOS Sans SC Light" panose="00000400000000000000" pitchFamily="2" charset="-122"/>
                          <a:ea typeface="HarmonyOS Sans SC Light" panose="00000400000000000000" pitchFamily="2" charset="-122"/>
                        </a:rPr>
                        <a:t>次；</a:t>
                      </a:r>
                      <a:endParaRPr lang="en-US" altLang="zh-CN" sz="1600">
                        <a:latin typeface="HarmonyOS Sans SC Light" panose="00000400000000000000" pitchFamily="2" charset="-122"/>
                        <a:ea typeface="HarmonyOS Sans SC Light" panose="00000400000000000000" pitchFamily="2" charset="-122"/>
                      </a:endParaRPr>
                    </a:p>
                    <a:p>
                      <a:pPr algn="ctr"/>
                      <a:r>
                        <a:rPr lang="zh-CN" altLang="en-US" sz="1600">
                          <a:latin typeface="HarmonyOS Sans SC Light" panose="00000400000000000000" pitchFamily="2" charset="-122"/>
                          <a:ea typeface="HarmonyOS Sans SC Light" panose="00000400000000000000" pitchFamily="2" charset="-122"/>
                        </a:rPr>
                        <a:t>全球</a:t>
                      </a:r>
                      <a:r>
                        <a:rPr lang="en-US" altLang="zh-CN" sz="1600">
                          <a:latin typeface="HarmonyOS Sans SC Light" panose="00000400000000000000" pitchFamily="2" charset="-122"/>
                          <a:ea typeface="HarmonyOS Sans SC Light" panose="00000400000000000000" pitchFamily="2" charset="-122"/>
                        </a:rPr>
                        <a:t>40</a:t>
                      </a:r>
                      <a:r>
                        <a:rPr lang="zh-CN" altLang="en-US" sz="1600">
                          <a:latin typeface="HarmonyOS Sans SC Light" panose="00000400000000000000" pitchFamily="2" charset="-122"/>
                          <a:ea typeface="HarmonyOS Sans SC Light" panose="00000400000000000000" pitchFamily="2" charset="-122"/>
                        </a:rPr>
                        <a:t>汉字</a:t>
                      </a:r>
                      <a:r>
                        <a:rPr lang="en-US" altLang="zh-CN" sz="1600">
                          <a:latin typeface="HarmonyOS Sans SC Light" panose="00000400000000000000" pitchFamily="2" charset="-122"/>
                          <a:ea typeface="HarmonyOS Sans SC Light" panose="00000400000000000000" pitchFamily="2" charset="-122"/>
                        </a:rPr>
                        <a:t>/</a:t>
                      </a:r>
                      <a:r>
                        <a:rPr lang="zh-CN" altLang="en-US" sz="1600">
                          <a:latin typeface="HarmonyOS Sans SC Light" panose="00000400000000000000" pitchFamily="2" charset="-122"/>
                          <a:ea typeface="HarmonyOS Sans SC Light" panose="00000400000000000000" pitchFamily="2" charset="-122"/>
                        </a:rPr>
                        <a:t>次</a:t>
                      </a:r>
                      <a:endParaRPr lang="en-US" altLang="zh-CN" sz="1600">
                        <a:latin typeface="HarmonyOS Sans SC Light" panose="00000400000000000000" pitchFamily="2" charset="-122"/>
                        <a:ea typeface="HarmonyOS Sans SC Light" panose="00000400000000000000" pitchFamily="2" charset="-122"/>
                      </a:endParaRPr>
                    </a:p>
                  </a:txBody>
                  <a:tcPr anchor="ctr"/>
                </a:tc>
                <a:extLst>
                  <a:ext uri="{0D108BD9-81ED-4DB2-BD59-A6C34878D82A}">
                    <a16:rowId xmlns:a16="http://schemas.microsoft.com/office/drawing/2014/main" val="3188243399"/>
                  </a:ext>
                </a:extLst>
              </a:tr>
            </a:tbl>
          </a:graphicData>
        </a:graphic>
      </p:graphicFrame>
    </p:spTree>
    <p:extLst>
      <p:ext uri="{BB962C8B-B14F-4D97-AF65-F5344CB8AC3E}">
        <p14:creationId xmlns:p14="http://schemas.microsoft.com/office/powerpoint/2010/main" val="981310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30946" cy="10287000"/>
          </a:xfrm>
          <a:custGeom>
            <a:avLst/>
            <a:gdLst/>
            <a:ahLst/>
            <a:cxnLst/>
            <a:rect l="l" t="t" r="r" b="b"/>
            <a:pathLst>
              <a:path w="9730946" h="10287000">
                <a:moveTo>
                  <a:pt x="0" y="0"/>
                </a:moveTo>
                <a:lnTo>
                  <a:pt x="9730946" y="0"/>
                </a:lnTo>
                <a:lnTo>
                  <a:pt x="973094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7" name="Group 5">
            <a:extLst>
              <a:ext uri="{FF2B5EF4-FFF2-40B4-BE49-F238E27FC236}">
                <a16:creationId xmlns:a16="http://schemas.microsoft.com/office/drawing/2014/main" id="{6A0D8A2B-0F13-EDB2-3391-F06B1A8AB0F4}"/>
              </a:ext>
            </a:extLst>
          </p:cNvPr>
          <p:cNvGrpSpPr/>
          <p:nvPr/>
        </p:nvGrpSpPr>
        <p:grpSpPr>
          <a:xfrm>
            <a:off x="1583532" y="2020329"/>
            <a:ext cx="14692980" cy="6246305"/>
            <a:chOff x="0" y="0"/>
            <a:chExt cx="19590640" cy="8328407"/>
          </a:xfrm>
        </p:grpSpPr>
        <p:sp>
          <p:nvSpPr>
            <p:cNvPr id="28" name="Freeform 6">
              <a:extLst>
                <a:ext uri="{FF2B5EF4-FFF2-40B4-BE49-F238E27FC236}">
                  <a16:creationId xmlns:a16="http://schemas.microsoft.com/office/drawing/2014/main" id="{CB0803C5-0954-5AE7-2221-E10112EDD34F}"/>
                </a:ext>
              </a:extLst>
            </p:cNvPr>
            <p:cNvSpPr/>
            <p:nvPr/>
          </p:nvSpPr>
          <p:spPr>
            <a:xfrm>
              <a:off x="0" y="0"/>
              <a:ext cx="19590640" cy="8328407"/>
            </a:xfrm>
            <a:custGeom>
              <a:avLst/>
              <a:gdLst/>
              <a:ahLst/>
              <a:cxnLst/>
              <a:rect l="l" t="t" r="r" b="b"/>
              <a:pathLst>
                <a:path w="19590640" h="8328406">
                  <a:moveTo>
                    <a:pt x="0" y="370713"/>
                  </a:moveTo>
                  <a:cubicBezTo>
                    <a:pt x="0" y="165989"/>
                    <a:pt x="165989" y="0"/>
                    <a:pt x="370713" y="0"/>
                  </a:cubicBezTo>
                  <a:lnTo>
                    <a:pt x="19219926" y="0"/>
                  </a:lnTo>
                  <a:cubicBezTo>
                    <a:pt x="19424650" y="0"/>
                    <a:pt x="19590640" y="165989"/>
                    <a:pt x="19590640" y="370713"/>
                  </a:cubicBezTo>
                  <a:lnTo>
                    <a:pt x="19590640" y="7957693"/>
                  </a:lnTo>
                  <a:cubicBezTo>
                    <a:pt x="19590640" y="8162417"/>
                    <a:pt x="19424650" y="8328406"/>
                    <a:pt x="19219926" y="8328406"/>
                  </a:cubicBezTo>
                  <a:lnTo>
                    <a:pt x="370713" y="8328406"/>
                  </a:lnTo>
                  <a:cubicBezTo>
                    <a:pt x="165989" y="8328406"/>
                    <a:pt x="0" y="8162544"/>
                    <a:pt x="0" y="7957693"/>
                  </a:cubicBezTo>
                  <a:close/>
                </a:path>
              </a:pathLst>
            </a:custGeom>
            <a:blipFill>
              <a:blip r:embed="rId4">
                <a:extLst>
                  <a:ext uri="{28A0092B-C50C-407E-A947-70E740481C1C}">
                    <a14:useLocalDpi xmlns:a14="http://schemas.microsoft.com/office/drawing/2010/main" val="0"/>
                  </a:ext>
                </a:extLst>
              </a:blip>
              <a:stretch>
                <a:fillRect/>
              </a:stretch>
            </a:blipFill>
          </p:spPr>
        </p:sp>
      </p:grpSp>
      <p:grpSp>
        <p:nvGrpSpPr>
          <p:cNvPr id="8" name="Group 8"/>
          <p:cNvGrpSpPr/>
          <p:nvPr/>
        </p:nvGrpSpPr>
        <p:grpSpPr>
          <a:xfrm>
            <a:off x="1583532" y="2020329"/>
            <a:ext cx="14749336" cy="6246342"/>
            <a:chOff x="0" y="0"/>
            <a:chExt cx="19665782" cy="8328456"/>
          </a:xfrm>
        </p:grpSpPr>
        <p:sp>
          <p:nvSpPr>
            <p:cNvPr id="9" name="Freeform 9"/>
            <p:cNvSpPr/>
            <p:nvPr/>
          </p:nvSpPr>
          <p:spPr>
            <a:xfrm>
              <a:off x="0" y="0"/>
              <a:ext cx="19665758" cy="8328406"/>
            </a:xfrm>
            <a:custGeom>
              <a:avLst/>
              <a:gdLst/>
              <a:ahLst/>
              <a:cxnLst/>
              <a:rect l="l" t="t" r="r" b="b"/>
              <a:pathLst>
                <a:path w="19665758" h="8328406">
                  <a:moveTo>
                    <a:pt x="0" y="370713"/>
                  </a:moveTo>
                  <a:cubicBezTo>
                    <a:pt x="0" y="165989"/>
                    <a:pt x="166192" y="0"/>
                    <a:pt x="371167" y="0"/>
                  </a:cubicBezTo>
                  <a:lnTo>
                    <a:pt x="19294590" y="0"/>
                  </a:lnTo>
                  <a:cubicBezTo>
                    <a:pt x="19499565" y="0"/>
                    <a:pt x="19665758" y="165989"/>
                    <a:pt x="19665758" y="370713"/>
                  </a:cubicBezTo>
                  <a:lnTo>
                    <a:pt x="19665758" y="7957693"/>
                  </a:lnTo>
                  <a:cubicBezTo>
                    <a:pt x="19665758" y="8162417"/>
                    <a:pt x="19499565" y="8328406"/>
                    <a:pt x="19294590" y="8328406"/>
                  </a:cubicBezTo>
                  <a:lnTo>
                    <a:pt x="371167" y="8328406"/>
                  </a:lnTo>
                  <a:cubicBezTo>
                    <a:pt x="166192" y="8328406"/>
                    <a:pt x="0" y="8162544"/>
                    <a:pt x="0" y="7957693"/>
                  </a:cubicBezTo>
                  <a:close/>
                </a:path>
              </a:pathLst>
            </a:custGeom>
            <a:gradFill rotWithShape="1">
              <a:gsLst>
                <a:gs pos="0">
                  <a:srgbClr val="0159BA">
                    <a:alpha val="100000"/>
                  </a:srgbClr>
                </a:gs>
                <a:gs pos="100000">
                  <a:srgbClr val="0159BA">
                    <a:alpha val="0"/>
                  </a:srgbClr>
                </a:gs>
              </a:gsLst>
              <a:lin ang="0"/>
            </a:gradFill>
          </p:spPr>
        </p:sp>
      </p:grpSp>
      <p:grpSp>
        <p:nvGrpSpPr>
          <p:cNvPr id="3" name="Group 3"/>
          <p:cNvGrpSpPr/>
          <p:nvPr/>
        </p:nvGrpSpPr>
        <p:grpSpPr>
          <a:xfrm>
            <a:off x="537519" y="852616"/>
            <a:ext cx="835691" cy="835691"/>
            <a:chOff x="0" y="0"/>
            <a:chExt cx="1114254" cy="1114254"/>
          </a:xfrm>
        </p:grpSpPr>
        <p:sp>
          <p:nvSpPr>
            <p:cNvPr id="4" name="Freeform 4"/>
            <p:cNvSpPr/>
            <p:nvPr/>
          </p:nvSpPr>
          <p:spPr>
            <a:xfrm>
              <a:off x="0" y="0"/>
              <a:ext cx="1114298" cy="1114298"/>
            </a:xfrm>
            <a:custGeom>
              <a:avLst/>
              <a:gdLst/>
              <a:ahLst/>
              <a:cxnLst/>
              <a:rect l="l" t="t" r="r" b="b"/>
              <a:pathLst>
                <a:path w="1114298" h="1114298">
                  <a:moveTo>
                    <a:pt x="0" y="557149"/>
                  </a:moveTo>
                  <a:cubicBezTo>
                    <a:pt x="0" y="249428"/>
                    <a:pt x="249428" y="0"/>
                    <a:pt x="557149" y="0"/>
                  </a:cubicBezTo>
                  <a:cubicBezTo>
                    <a:pt x="864870" y="0"/>
                    <a:pt x="1114298" y="249428"/>
                    <a:pt x="1114298" y="557149"/>
                  </a:cubicBezTo>
                  <a:cubicBezTo>
                    <a:pt x="1114298" y="864870"/>
                    <a:pt x="864870" y="1114298"/>
                    <a:pt x="557149" y="1114298"/>
                  </a:cubicBezTo>
                  <a:cubicBezTo>
                    <a:pt x="249428" y="1114298"/>
                    <a:pt x="0" y="864870"/>
                    <a:pt x="0" y="557149"/>
                  </a:cubicBezTo>
                  <a:close/>
                  <a:moveTo>
                    <a:pt x="278511" y="557149"/>
                  </a:moveTo>
                  <a:cubicBezTo>
                    <a:pt x="278511" y="710946"/>
                    <a:pt x="403225" y="835660"/>
                    <a:pt x="557022" y="835660"/>
                  </a:cubicBezTo>
                  <a:cubicBezTo>
                    <a:pt x="710819" y="835660"/>
                    <a:pt x="835660" y="710946"/>
                    <a:pt x="835660" y="557149"/>
                  </a:cubicBezTo>
                  <a:cubicBezTo>
                    <a:pt x="835660" y="403352"/>
                    <a:pt x="710946" y="278511"/>
                    <a:pt x="557149" y="278511"/>
                  </a:cubicBezTo>
                  <a:cubicBezTo>
                    <a:pt x="403352" y="278511"/>
                    <a:pt x="278511" y="403225"/>
                    <a:pt x="278511" y="557149"/>
                  </a:cubicBezTo>
                  <a:close/>
                </a:path>
              </a:pathLst>
            </a:custGeom>
            <a:solidFill>
              <a:srgbClr val="0159BA"/>
            </a:solidFill>
          </p:spPr>
        </p:sp>
      </p:grpSp>
      <p:sp>
        <p:nvSpPr>
          <p:cNvPr id="10" name="TextBox 10"/>
          <p:cNvSpPr txBox="1"/>
          <p:nvPr/>
        </p:nvSpPr>
        <p:spPr>
          <a:xfrm>
            <a:off x="2102931" y="4853519"/>
            <a:ext cx="10787204" cy="1381059"/>
          </a:xfrm>
          <a:prstGeom prst="rect">
            <a:avLst/>
          </a:prstGeom>
        </p:spPr>
        <p:txBody>
          <a:bodyPr lIns="0" tIns="0" rIns="0" bIns="0" rtlCol="0" anchor="t">
            <a:spAutoFit/>
          </a:bodyPr>
          <a:lstStyle/>
          <a:p>
            <a:pPr algn="l">
              <a:lnSpc>
                <a:spcPts val="10800"/>
              </a:lnSpc>
            </a:pPr>
            <a:r>
              <a:rPr lang="zh-CN" altLang="en-US" sz="9000">
                <a:solidFill>
                  <a:srgbClr val="FFFFFF"/>
                </a:solidFill>
                <a:ea typeface="HarmonyOS Sans SC Black" panose="00000A00000000000000" pitchFamily="2" charset="-122"/>
              </a:rPr>
              <a:t>系统构成</a:t>
            </a:r>
            <a:endParaRPr lang="en-US" sz="9000">
              <a:solidFill>
                <a:srgbClr val="FFFFFF"/>
              </a:solidFill>
              <a:ea typeface="HarmonyOS Sans SC Black" panose="00000A00000000000000" pitchFamily="2" charset="-122"/>
            </a:endParaRPr>
          </a:p>
        </p:txBody>
      </p:sp>
      <p:sp>
        <p:nvSpPr>
          <p:cNvPr id="11" name="TextBox 11"/>
          <p:cNvSpPr txBox="1"/>
          <p:nvPr/>
        </p:nvSpPr>
        <p:spPr>
          <a:xfrm>
            <a:off x="2191944" y="4273805"/>
            <a:ext cx="4430238" cy="551433"/>
          </a:xfrm>
          <a:prstGeom prst="rect">
            <a:avLst/>
          </a:prstGeom>
        </p:spPr>
        <p:txBody>
          <a:bodyPr lIns="0" tIns="0" rIns="0" bIns="0" rtlCol="0" anchor="t">
            <a:spAutoFit/>
          </a:bodyPr>
          <a:lstStyle/>
          <a:p>
            <a:pPr algn="l">
              <a:lnSpc>
                <a:spcPts val="4320"/>
              </a:lnSpc>
            </a:pPr>
            <a:r>
              <a:rPr lang="en-US" sz="3600">
                <a:solidFill>
                  <a:srgbClr val="FFFFFF"/>
                </a:solidFill>
                <a:latin typeface="Montserrat Ultra-Bold"/>
              </a:rPr>
              <a:t>PART TWO</a:t>
            </a:r>
          </a:p>
        </p:txBody>
      </p:sp>
      <p:sp>
        <p:nvSpPr>
          <p:cNvPr id="12" name="Freeform 12"/>
          <p:cNvSpPr/>
          <p:nvPr/>
        </p:nvSpPr>
        <p:spPr>
          <a:xfrm>
            <a:off x="17007777" y="4236075"/>
            <a:ext cx="1280223" cy="1705314"/>
          </a:xfrm>
          <a:custGeom>
            <a:avLst/>
            <a:gdLst/>
            <a:ahLst/>
            <a:cxnLst/>
            <a:rect l="l" t="t" r="r" b="b"/>
            <a:pathLst>
              <a:path w="1280223" h="1705314">
                <a:moveTo>
                  <a:pt x="0" y="0"/>
                </a:moveTo>
                <a:lnTo>
                  <a:pt x="1280223" y="0"/>
                </a:lnTo>
                <a:lnTo>
                  <a:pt x="1280223" y="1705314"/>
                </a:lnTo>
                <a:lnTo>
                  <a:pt x="0" y="1705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7507992" y="4908459"/>
            <a:ext cx="221844" cy="360547"/>
          </a:xfrm>
          <a:custGeom>
            <a:avLst/>
            <a:gdLst/>
            <a:ahLst/>
            <a:cxnLst/>
            <a:rect l="l" t="t" r="r" b="b"/>
            <a:pathLst>
              <a:path w="221844" h="360547">
                <a:moveTo>
                  <a:pt x="0" y="0"/>
                </a:moveTo>
                <a:lnTo>
                  <a:pt x="221844" y="0"/>
                </a:lnTo>
                <a:lnTo>
                  <a:pt x="221844" y="360547"/>
                </a:lnTo>
                <a:lnTo>
                  <a:pt x="0" y="3605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7567798" y="5042949"/>
            <a:ext cx="320476" cy="91564"/>
            <a:chOff x="0" y="0"/>
            <a:chExt cx="427302" cy="122086"/>
          </a:xfrm>
        </p:grpSpPr>
        <p:sp>
          <p:nvSpPr>
            <p:cNvPr id="15" name="Freeform 15"/>
            <p:cNvSpPr/>
            <p:nvPr/>
          </p:nvSpPr>
          <p:spPr>
            <a:xfrm>
              <a:off x="0" y="0"/>
              <a:ext cx="427355" cy="122174"/>
            </a:xfrm>
            <a:custGeom>
              <a:avLst/>
              <a:gdLst/>
              <a:ahLst/>
              <a:cxnLst/>
              <a:rect l="l" t="t" r="r" b="b"/>
              <a:pathLst>
                <a:path w="427355" h="122174">
                  <a:moveTo>
                    <a:pt x="0" y="61087"/>
                  </a:moveTo>
                  <a:cubicBezTo>
                    <a:pt x="0" y="27305"/>
                    <a:pt x="27305" y="0"/>
                    <a:pt x="61087" y="0"/>
                  </a:cubicBezTo>
                  <a:lnTo>
                    <a:pt x="366268" y="0"/>
                  </a:lnTo>
                  <a:cubicBezTo>
                    <a:pt x="399923" y="0"/>
                    <a:pt x="427355" y="27305"/>
                    <a:pt x="427355" y="61087"/>
                  </a:cubicBezTo>
                  <a:cubicBezTo>
                    <a:pt x="427355" y="94869"/>
                    <a:pt x="400050" y="122174"/>
                    <a:pt x="366268" y="122174"/>
                  </a:cubicBezTo>
                  <a:lnTo>
                    <a:pt x="61087" y="122174"/>
                  </a:lnTo>
                  <a:cubicBezTo>
                    <a:pt x="27305" y="122047"/>
                    <a:pt x="0" y="94742"/>
                    <a:pt x="0" y="61087"/>
                  </a:cubicBezTo>
                  <a:close/>
                </a:path>
              </a:pathLst>
            </a:custGeom>
            <a:solidFill>
              <a:srgbClr val="0159BA"/>
            </a:solidFill>
          </p:spPr>
        </p:sp>
      </p:grpSp>
      <p:grpSp>
        <p:nvGrpSpPr>
          <p:cNvPr id="16" name="Group 16"/>
          <p:cNvGrpSpPr/>
          <p:nvPr/>
        </p:nvGrpSpPr>
        <p:grpSpPr>
          <a:xfrm>
            <a:off x="17931840" y="5034422"/>
            <a:ext cx="108620" cy="108619"/>
            <a:chOff x="0" y="0"/>
            <a:chExt cx="144826" cy="144826"/>
          </a:xfrm>
        </p:grpSpPr>
        <p:sp>
          <p:nvSpPr>
            <p:cNvPr id="17" name="Freeform 17"/>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18" name="Group 18"/>
          <p:cNvGrpSpPr/>
          <p:nvPr/>
        </p:nvGrpSpPr>
        <p:grpSpPr>
          <a:xfrm>
            <a:off x="18100094" y="5034422"/>
            <a:ext cx="108620" cy="108619"/>
            <a:chOff x="0" y="0"/>
            <a:chExt cx="144826" cy="144826"/>
          </a:xfrm>
        </p:grpSpPr>
        <p:sp>
          <p:nvSpPr>
            <p:cNvPr id="19" name="Freeform 19"/>
            <p:cNvSpPr/>
            <p:nvPr/>
          </p:nvSpPr>
          <p:spPr>
            <a:xfrm>
              <a:off x="0" y="0"/>
              <a:ext cx="144780" cy="144780"/>
            </a:xfrm>
            <a:custGeom>
              <a:avLst/>
              <a:gdLst/>
              <a:ahLst/>
              <a:cxnLst/>
              <a:rect l="l" t="t" r="r" b="b"/>
              <a:pathLst>
                <a:path w="144780" h="144780">
                  <a:moveTo>
                    <a:pt x="0" y="72390"/>
                  </a:moveTo>
                  <a:cubicBezTo>
                    <a:pt x="0" y="32385"/>
                    <a:pt x="32385" y="0"/>
                    <a:pt x="72390" y="0"/>
                  </a:cubicBezTo>
                  <a:cubicBezTo>
                    <a:pt x="112395" y="0"/>
                    <a:pt x="144780" y="32385"/>
                    <a:pt x="144780" y="72390"/>
                  </a:cubicBezTo>
                  <a:cubicBezTo>
                    <a:pt x="144780" y="112395"/>
                    <a:pt x="112395" y="144780"/>
                    <a:pt x="72390" y="144780"/>
                  </a:cubicBezTo>
                  <a:cubicBezTo>
                    <a:pt x="32385" y="144780"/>
                    <a:pt x="0" y="112395"/>
                    <a:pt x="0" y="72390"/>
                  </a:cubicBezTo>
                  <a:close/>
                </a:path>
              </a:pathLst>
            </a:custGeom>
            <a:solidFill>
              <a:srgbClr val="0159BA"/>
            </a:solidFill>
          </p:spPr>
        </p:sp>
      </p:grpSp>
      <p:grpSp>
        <p:nvGrpSpPr>
          <p:cNvPr id="22" name="Group 22"/>
          <p:cNvGrpSpPr/>
          <p:nvPr/>
        </p:nvGrpSpPr>
        <p:grpSpPr>
          <a:xfrm>
            <a:off x="17206982" y="979716"/>
            <a:ext cx="509451" cy="509451"/>
            <a:chOff x="0" y="0"/>
            <a:chExt cx="679268" cy="679268"/>
          </a:xfrm>
        </p:grpSpPr>
        <p:sp>
          <p:nvSpPr>
            <p:cNvPr id="23" name="Freeform 23"/>
            <p:cNvSpPr/>
            <p:nvPr/>
          </p:nvSpPr>
          <p:spPr>
            <a:xfrm>
              <a:off x="0" y="0"/>
              <a:ext cx="679323" cy="679323"/>
            </a:xfrm>
            <a:custGeom>
              <a:avLst/>
              <a:gdLst/>
              <a:ahLst/>
              <a:cxnLst/>
              <a:rect l="l" t="t" r="r" b="b"/>
              <a:pathLst>
                <a:path w="679323" h="679323">
                  <a:moveTo>
                    <a:pt x="0" y="339598"/>
                  </a:moveTo>
                  <a:cubicBezTo>
                    <a:pt x="0" y="152019"/>
                    <a:pt x="152019" y="0"/>
                    <a:pt x="339598" y="0"/>
                  </a:cubicBezTo>
                  <a:cubicBezTo>
                    <a:pt x="527177" y="0"/>
                    <a:pt x="679323" y="152019"/>
                    <a:pt x="679323" y="339598"/>
                  </a:cubicBezTo>
                  <a:cubicBezTo>
                    <a:pt x="679323" y="527177"/>
                    <a:pt x="527177" y="679323"/>
                    <a:pt x="339598" y="679323"/>
                  </a:cubicBezTo>
                  <a:cubicBezTo>
                    <a:pt x="152019" y="679323"/>
                    <a:pt x="0" y="527177"/>
                    <a:pt x="0" y="339598"/>
                  </a:cubicBezTo>
                  <a:close/>
                </a:path>
              </a:pathLst>
            </a:custGeom>
            <a:solidFill>
              <a:srgbClr val="0159BA"/>
            </a:solidFill>
          </p:spPr>
        </p:sp>
      </p:grpSp>
      <p:sp>
        <p:nvSpPr>
          <p:cNvPr id="25" name="TextBox 25"/>
          <p:cNvSpPr txBox="1"/>
          <p:nvPr/>
        </p:nvSpPr>
        <p:spPr>
          <a:xfrm>
            <a:off x="2178108" y="6629286"/>
            <a:ext cx="7118292" cy="325858"/>
          </a:xfrm>
          <a:prstGeom prst="rect">
            <a:avLst/>
          </a:prstGeom>
        </p:spPr>
        <p:txBody>
          <a:bodyPr wrap="square" lIns="0" tIns="0" rIns="0" bIns="0" rtlCol="0" anchor="t">
            <a:spAutoFit/>
          </a:bodyPr>
          <a:lstStyle/>
          <a:p>
            <a:pPr algn="just">
              <a:lnSpc>
                <a:spcPts val="2808"/>
              </a:lnSpc>
            </a:pPr>
            <a:r>
              <a:rPr lang="zh-CN" altLang="en-US" sz="1800">
                <a:solidFill>
                  <a:srgbClr val="FFFFFF"/>
                </a:solidFill>
                <a:latin typeface="HarmonyOS Sans SC Light" panose="00000400000000000000" pitchFamily="2" charset="-122"/>
                <a:ea typeface="HarmonyOS Sans SC Light" panose="00000400000000000000" pitchFamily="2" charset="-122"/>
              </a:rPr>
              <a:t>北斗系统由空间段、运控段和用户段三个部分构成。</a:t>
            </a:r>
            <a:endParaRPr lang="en-US" sz="1800">
              <a:solidFill>
                <a:srgbClr val="FFFFFF"/>
              </a:solidFill>
              <a:latin typeface="HarmonyOS Sans SC Light" panose="00000400000000000000" pitchFamily="2" charset="-122"/>
              <a:ea typeface="HarmonyOS Sans SC Light" panose="00000400000000000000" pitchFamily="2" charset="-122"/>
            </a:endParaRPr>
          </a:p>
        </p:txBody>
      </p:sp>
      <p:sp>
        <p:nvSpPr>
          <p:cNvPr id="26" name="AutoShape 26"/>
          <p:cNvSpPr/>
          <p:nvPr/>
        </p:nvSpPr>
        <p:spPr>
          <a:xfrm rot="10795210">
            <a:off x="2198209" y="6392728"/>
            <a:ext cx="6836257" cy="0"/>
          </a:xfrm>
          <a:prstGeom prst="line">
            <a:avLst/>
          </a:prstGeom>
          <a:ln w="9525" cap="rnd">
            <a:solidFill>
              <a:srgbClr val="FFFFFF"/>
            </a:solidFill>
            <a:prstDash val="solid"/>
            <a:headEnd type="none" w="sm" len="sm"/>
            <a:tailEnd type="none" w="sm" len="sm"/>
          </a:ln>
        </p:spPr>
      </p:sp>
      <p:sp>
        <p:nvSpPr>
          <p:cNvPr id="5" name="TextBox 7">
            <a:extLst>
              <a:ext uri="{FF2B5EF4-FFF2-40B4-BE49-F238E27FC236}">
                <a16:creationId xmlns:a16="http://schemas.microsoft.com/office/drawing/2014/main" id="{5D9F4D9D-352B-3BD5-D100-24C6CE611515}"/>
              </a:ext>
            </a:extLst>
          </p:cNvPr>
          <p:cNvSpPr txBox="1"/>
          <p:nvPr/>
        </p:nvSpPr>
        <p:spPr>
          <a:xfrm>
            <a:off x="1674972" y="9009237"/>
            <a:ext cx="3780171" cy="248209"/>
          </a:xfrm>
          <a:prstGeom prst="rect">
            <a:avLst/>
          </a:prstGeom>
        </p:spPr>
        <p:txBody>
          <a:bodyPr lIns="0" tIns="0" rIns="0" bIns="0" rtlCol="0" anchor="t">
            <a:spAutoFit/>
          </a:bodyPr>
          <a:lstStyle/>
          <a:p>
            <a:pPr algn="just">
              <a:lnSpc>
                <a:spcPts val="1980"/>
              </a:lnSpc>
            </a:pPr>
            <a:r>
              <a:rPr lang="en-US" sz="1650">
                <a:solidFill>
                  <a:srgbClr val="ADB9CA"/>
                </a:solidFill>
                <a:latin typeface="Montserrat"/>
              </a:rPr>
              <a:t>www.beidou.gov.cn</a:t>
            </a:r>
          </a:p>
        </p:txBody>
      </p:sp>
      <p:sp>
        <p:nvSpPr>
          <p:cNvPr id="6" name="TextBox 22">
            <a:extLst>
              <a:ext uri="{FF2B5EF4-FFF2-40B4-BE49-F238E27FC236}">
                <a16:creationId xmlns:a16="http://schemas.microsoft.com/office/drawing/2014/main" id="{B8549E39-7BC3-7653-542A-D80979B81DBB}"/>
              </a:ext>
            </a:extLst>
          </p:cNvPr>
          <p:cNvSpPr txBox="1"/>
          <p:nvPr/>
        </p:nvSpPr>
        <p:spPr>
          <a:xfrm>
            <a:off x="14482422" y="1102994"/>
            <a:ext cx="3162967" cy="272510"/>
          </a:xfrm>
          <a:prstGeom prst="rect">
            <a:avLst/>
          </a:prstGeom>
        </p:spPr>
        <p:txBody>
          <a:bodyPr lIns="0" tIns="0" rIns="0" bIns="0" rtlCol="0" anchor="t">
            <a:spAutoFit/>
          </a:bodyPr>
          <a:lstStyle/>
          <a:p>
            <a:pPr algn="l">
              <a:lnSpc>
                <a:spcPts val="2160"/>
              </a:lnSpc>
            </a:pPr>
            <a:r>
              <a:rPr lang="zh-CN" altLang="en-US" sz="1800">
                <a:solidFill>
                  <a:srgbClr val="8497B0"/>
                </a:solidFill>
                <a:latin typeface="HarmonyOS Sans SC Medium" panose="00000600000000000000" pitchFamily="2" charset="-122"/>
                <a:ea typeface="HarmonyOS Sans SC Medium" panose="00000600000000000000" pitchFamily="2" charset="-122"/>
              </a:rPr>
              <a:t>计算机网络课程报告</a:t>
            </a:r>
            <a:endParaRPr lang="en-US" sz="1800">
              <a:solidFill>
                <a:srgbClr val="8497B0"/>
              </a:solidFill>
              <a:latin typeface="HarmonyOS Sans SC Medium" panose="00000600000000000000" pitchFamily="2" charset="-122"/>
              <a:ea typeface="HarmonyOS Sans SC Medium" panose="00000600000000000000" pitchFamily="2" charset="-122"/>
            </a:endParaRPr>
          </a:p>
        </p:txBody>
      </p:sp>
      <p:pic>
        <p:nvPicPr>
          <p:cNvPr id="29" name="Picture 4">
            <a:extLst>
              <a:ext uri="{FF2B5EF4-FFF2-40B4-BE49-F238E27FC236}">
                <a16:creationId xmlns:a16="http://schemas.microsoft.com/office/drawing/2014/main" id="{D4E69CA9-1C6C-5EF3-5243-C6725DA644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8772" y="852616"/>
            <a:ext cx="835724" cy="8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515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2102</TotalTime>
  <Words>3641</Words>
  <Application>Microsoft Office PowerPoint</Application>
  <PresentationFormat>自定义</PresentationFormat>
  <Paragraphs>312</Paragraphs>
  <Slides>31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HarmonyOS Sans SC Black</vt:lpstr>
      <vt:lpstr>Arial</vt:lpstr>
      <vt:lpstr>Montserrat Heavy</vt:lpstr>
      <vt:lpstr>Montserrat Ultra-Bold</vt:lpstr>
      <vt:lpstr>HarmonyOS Sans SC Medium</vt:lpstr>
      <vt:lpstr>Calibri</vt:lpstr>
      <vt:lpstr>HarmonyOS Sans SC</vt:lpstr>
      <vt:lpstr>Montserrat</vt:lpstr>
      <vt:lpstr>思源黑体</vt:lpstr>
      <vt:lpstr>HarmonyOS Sans SC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博远 郑</cp:lastModifiedBy>
  <cp:revision>12</cp:revision>
  <dcterms:created xsi:type="dcterms:W3CDTF">2006-08-16T00:00:00Z</dcterms:created>
  <dcterms:modified xsi:type="dcterms:W3CDTF">2024-03-20T07:41:39Z</dcterms:modified>
  <dc:identifier>DAF_4DULoKQ</dc:identifier>
</cp:coreProperties>
</file>